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393" r:id="rId6"/>
    <p:sldId id="369" r:id="rId7"/>
    <p:sldId id="382" r:id="rId8"/>
    <p:sldId id="394" r:id="rId9"/>
    <p:sldId id="346" r:id="rId10"/>
    <p:sldId id="396" r:id="rId11"/>
    <p:sldId id="398" r:id="rId12"/>
    <p:sldId id="397" r:id="rId13"/>
    <p:sldId id="370" r:id="rId14"/>
    <p:sldId id="395" r:id="rId15"/>
    <p:sldId id="358" r:id="rId16"/>
    <p:sldId id="3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4EA2"/>
    <a:srgbClr val="931680"/>
    <a:srgbClr val="004494"/>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90" d="100"/>
          <a:sy n="90" d="100"/>
        </p:scale>
        <p:origin x="232" y="37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12/10/2022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12/10/2022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D5947-52D3-6D4A-BDEF-92368B28FD01}"/>
              </a:ext>
            </a:extLst>
          </p:cNvPr>
          <p:cNvSpPr>
            <a:spLocks noGrp="1"/>
          </p:cNvSpPr>
          <p:nvPr>
            <p:ph type="body" sz="quarter" idx="10"/>
          </p:nvPr>
        </p:nvSpPr>
        <p:spPr/>
        <p:txBody>
          <a:bodyPr/>
          <a:lstStyle/>
          <a:p>
            <a:r>
              <a:rPr lang="en-US" dirty="0"/>
              <a:t>Widening Information Day </a:t>
            </a:r>
          </a:p>
        </p:txBody>
      </p:sp>
      <p:sp>
        <p:nvSpPr>
          <p:cNvPr id="3" name="Text Placeholder 2">
            <a:extLst>
              <a:ext uri="{FF2B5EF4-FFF2-40B4-BE49-F238E27FC236}">
                <a16:creationId xmlns:a16="http://schemas.microsoft.com/office/drawing/2014/main" id="{DC738FD4-772B-614C-9B33-696D97DE25FF}"/>
              </a:ext>
            </a:extLst>
          </p:cNvPr>
          <p:cNvSpPr>
            <a:spLocks noGrp="1"/>
          </p:cNvSpPr>
          <p:nvPr>
            <p:ph type="body" sz="quarter" idx="13"/>
          </p:nvPr>
        </p:nvSpPr>
        <p:spPr/>
        <p:txBody>
          <a:bodyPr/>
          <a:lstStyle/>
          <a:p>
            <a:r>
              <a:rPr lang="en-US" dirty="0"/>
              <a:t>Dr. Nino </a:t>
            </a:r>
            <a:r>
              <a:rPr lang="en-US" dirty="0" err="1"/>
              <a:t>Parsadanishvili</a:t>
            </a:r>
            <a:endParaRPr lang="en-US" dirty="0"/>
          </a:p>
        </p:txBody>
      </p:sp>
      <p:sp>
        <p:nvSpPr>
          <p:cNvPr id="4" name="Text Placeholder 3">
            <a:extLst>
              <a:ext uri="{FF2B5EF4-FFF2-40B4-BE49-F238E27FC236}">
                <a16:creationId xmlns:a16="http://schemas.microsoft.com/office/drawing/2014/main" id="{50CA3A42-7A55-2D43-B6BB-CD4B9DBB9BA8}"/>
              </a:ext>
            </a:extLst>
          </p:cNvPr>
          <p:cNvSpPr>
            <a:spLocks noGrp="1"/>
          </p:cNvSpPr>
          <p:nvPr>
            <p:ph type="body" sz="quarter" idx="14"/>
          </p:nvPr>
        </p:nvSpPr>
        <p:spPr/>
        <p:txBody>
          <a:bodyPr/>
          <a:lstStyle/>
          <a:p>
            <a:r>
              <a:rPr lang="en-US" dirty="0"/>
              <a:t>October 13, 2022</a:t>
            </a:r>
          </a:p>
        </p:txBody>
      </p:sp>
    </p:spTree>
    <p:extLst>
      <p:ext uri="{BB962C8B-B14F-4D97-AF65-F5344CB8AC3E}">
        <p14:creationId xmlns:p14="http://schemas.microsoft.com/office/powerpoint/2010/main" val="2370093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6F7170-820F-BA42-8F00-379C9ABE6F22}"/>
              </a:ext>
            </a:extLst>
          </p:cNvPr>
          <p:cNvSpPr>
            <a:spLocks noGrp="1"/>
          </p:cNvSpPr>
          <p:nvPr>
            <p:ph type="body" sz="quarter" idx="17"/>
          </p:nvPr>
        </p:nvSpPr>
        <p:spPr/>
        <p:txBody>
          <a:bodyPr/>
          <a:lstStyle/>
          <a:p>
            <a:pPr>
              <a:spcAft>
                <a:spcPts val="0"/>
              </a:spcAft>
            </a:pPr>
            <a:endParaRPr lang="en-US" b="1" dirty="0">
              <a:solidFill>
                <a:schemeClr val="tx2">
                  <a:lumMod val="75000"/>
                </a:schemeClr>
              </a:solidFill>
            </a:endParaRPr>
          </a:p>
          <a:p>
            <a:pPr>
              <a:spcAft>
                <a:spcPts val="0"/>
              </a:spcAft>
            </a:pPr>
            <a:r>
              <a:rPr lang="en-US" b="1" dirty="0">
                <a:solidFill>
                  <a:schemeClr val="tx2">
                    <a:lumMod val="75000"/>
                  </a:schemeClr>
                </a:solidFill>
              </a:rPr>
              <a:t>Deadline: Call is closed </a:t>
            </a:r>
          </a:p>
          <a:p>
            <a:pPr>
              <a:spcAft>
                <a:spcPts val="0"/>
              </a:spcAft>
            </a:pPr>
            <a:r>
              <a:rPr lang="en-US" b="1" dirty="0">
                <a:solidFill>
                  <a:schemeClr val="tx2">
                    <a:lumMod val="75000"/>
                  </a:schemeClr>
                </a:solidFill>
              </a:rPr>
              <a:t>Total Budget: 30 000 000</a:t>
            </a:r>
          </a:p>
          <a:p>
            <a:pPr>
              <a:spcAft>
                <a:spcPts val="0"/>
              </a:spcAft>
            </a:pPr>
            <a:r>
              <a:rPr lang="en-US" b="1" dirty="0">
                <a:solidFill>
                  <a:schemeClr val="tx2">
                    <a:lumMod val="75000"/>
                  </a:schemeClr>
                </a:solidFill>
              </a:rPr>
              <a:t>General conditions</a:t>
            </a:r>
          </a:p>
          <a:p>
            <a:pPr marL="285750" indent="-285750">
              <a:spcAft>
                <a:spcPts val="0"/>
              </a:spcAft>
              <a:buFont typeface="Arial" panose="020B0604020202020204" pitchFamily="34" charset="0"/>
              <a:buChar char="•"/>
            </a:pPr>
            <a:r>
              <a:rPr lang="en-US" dirty="0">
                <a:solidFill>
                  <a:schemeClr val="tx2">
                    <a:lumMod val="75000"/>
                  </a:schemeClr>
                </a:solidFill>
              </a:rPr>
              <a:t>Admissibility conditions</a:t>
            </a:r>
          </a:p>
          <a:p>
            <a:pPr marL="285750" indent="-285750">
              <a:spcAft>
                <a:spcPts val="0"/>
              </a:spcAft>
              <a:buFont typeface="Arial" panose="020B0604020202020204" pitchFamily="34" charset="0"/>
              <a:buChar char="•"/>
            </a:pPr>
            <a:r>
              <a:rPr lang="en-US" dirty="0">
                <a:solidFill>
                  <a:schemeClr val="tx2">
                    <a:lumMod val="75000"/>
                  </a:schemeClr>
                </a:solidFill>
              </a:rPr>
              <a:t>Eligible countries</a:t>
            </a:r>
          </a:p>
          <a:p>
            <a:pPr marL="285750" indent="-285750">
              <a:spcAft>
                <a:spcPts val="0"/>
              </a:spcAft>
              <a:buFont typeface="Arial" panose="020B0604020202020204" pitchFamily="34" charset="0"/>
              <a:buChar char="•"/>
            </a:pPr>
            <a:r>
              <a:rPr lang="en-US" dirty="0">
                <a:solidFill>
                  <a:schemeClr val="tx2">
                    <a:lumMod val="75000"/>
                  </a:schemeClr>
                </a:solidFill>
              </a:rPr>
              <a:t>Other eligibility conditions</a:t>
            </a:r>
            <a:endParaRPr lang="en-US" b="1" dirty="0">
              <a:solidFill>
                <a:schemeClr val="tx2">
                  <a:lumMod val="75000"/>
                </a:schemeClr>
              </a:solidFill>
            </a:endParaRPr>
          </a:p>
          <a:p>
            <a:pPr>
              <a:spcAft>
                <a:spcPts val="0"/>
              </a:spcAft>
            </a:pPr>
            <a:r>
              <a:rPr lang="fr-BE" b="1" dirty="0">
                <a:solidFill>
                  <a:schemeClr val="tx2">
                    <a:lumMod val="75000"/>
                  </a:schemeClr>
                </a:solidFill>
              </a:rPr>
              <a:t>Evaluation and </a:t>
            </a:r>
            <a:r>
              <a:rPr lang="fr-BE" b="1" dirty="0" err="1">
                <a:solidFill>
                  <a:schemeClr val="tx2">
                    <a:lumMod val="75000"/>
                  </a:schemeClr>
                </a:solidFill>
              </a:rPr>
              <a:t>award</a:t>
            </a:r>
            <a:endParaRPr lang="en-US" b="1" dirty="0">
              <a:solidFill>
                <a:schemeClr val="tx2">
                  <a:lumMod val="75000"/>
                </a:schemeClr>
              </a:solidFill>
            </a:endParaRPr>
          </a:p>
          <a:p>
            <a:pPr marL="285750" indent="-285750">
              <a:spcAft>
                <a:spcPts val="0"/>
              </a:spcAft>
              <a:buFont typeface="Arial" panose="020B0604020202020204" pitchFamily="34" charset="0"/>
              <a:buChar char="•"/>
            </a:pPr>
            <a:r>
              <a:rPr lang="en-US" dirty="0">
                <a:solidFill>
                  <a:schemeClr val="tx2">
                    <a:lumMod val="75000"/>
                  </a:schemeClr>
                </a:solidFill>
              </a:rPr>
              <a:t>Award criteria, scoring and thresholds </a:t>
            </a:r>
          </a:p>
          <a:p>
            <a:pPr marL="285750" indent="-285750">
              <a:spcAft>
                <a:spcPts val="0"/>
              </a:spcAft>
              <a:buFont typeface="Arial" panose="020B0604020202020204" pitchFamily="34" charset="0"/>
              <a:buChar char="•"/>
            </a:pPr>
            <a:r>
              <a:rPr lang="en-US" dirty="0">
                <a:solidFill>
                  <a:schemeClr val="tx2">
                    <a:lumMod val="75000"/>
                  </a:schemeClr>
                </a:solidFill>
              </a:rPr>
              <a:t>Submission and evaluation processes</a:t>
            </a:r>
          </a:p>
          <a:p>
            <a:pPr marL="285750" indent="-285750">
              <a:spcAft>
                <a:spcPts val="0"/>
              </a:spcAft>
              <a:buFont typeface="Arial" panose="020B0604020202020204" pitchFamily="34" charset="0"/>
              <a:buChar char="•"/>
            </a:pPr>
            <a:endParaRPr lang="en-US" dirty="0">
              <a:solidFill>
                <a:schemeClr val="tx2">
                  <a:lumMod val="75000"/>
                </a:schemeClr>
              </a:solidFill>
            </a:endParaRPr>
          </a:p>
          <a:p>
            <a:pPr>
              <a:spcAft>
                <a:spcPts val="0"/>
              </a:spcAft>
            </a:pPr>
            <a:r>
              <a:rPr lang="en-US" b="1" dirty="0">
                <a:solidFill>
                  <a:schemeClr val="tx2">
                    <a:lumMod val="75000"/>
                  </a:schemeClr>
                </a:solidFill>
              </a:rPr>
              <a:t>All listed conditions are the same with teaming call for applications </a:t>
            </a:r>
          </a:p>
          <a:p>
            <a:endParaRPr lang="en-US" dirty="0"/>
          </a:p>
        </p:txBody>
      </p:sp>
      <p:sp>
        <p:nvSpPr>
          <p:cNvPr id="3" name="Title 2">
            <a:extLst>
              <a:ext uri="{FF2B5EF4-FFF2-40B4-BE49-F238E27FC236}">
                <a16:creationId xmlns:a16="http://schemas.microsoft.com/office/drawing/2014/main" id="{60ADFAE9-5C17-4B42-8D4F-0A655E7DDE3F}"/>
              </a:ext>
            </a:extLst>
          </p:cNvPr>
          <p:cNvSpPr>
            <a:spLocks noGrp="1"/>
          </p:cNvSpPr>
          <p:nvPr>
            <p:ph type="title"/>
          </p:nvPr>
        </p:nvSpPr>
        <p:spPr>
          <a:xfrm>
            <a:off x="838200" y="467999"/>
            <a:ext cx="10515600" cy="1117913"/>
          </a:xfrm>
        </p:spPr>
        <p:txBody>
          <a:bodyPr/>
          <a:lstStyle/>
          <a:p>
            <a:r>
              <a:rPr lang="en-US" sz="2800" dirty="0">
                <a:solidFill>
                  <a:srgbClr val="7030A0"/>
                </a:solidFill>
              </a:rPr>
              <a:t>Capacity Building to strengthen networks of higher education institutions and cooperation with surrounding ecosystems</a:t>
            </a:r>
          </a:p>
        </p:txBody>
      </p:sp>
    </p:spTree>
    <p:extLst>
      <p:ext uri="{BB962C8B-B14F-4D97-AF65-F5344CB8AC3E}">
        <p14:creationId xmlns:p14="http://schemas.microsoft.com/office/powerpoint/2010/main" val="4227758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8"/>
            <a:ext cx="9680275" cy="564543"/>
          </a:xfrm>
        </p:spPr>
        <p:txBody>
          <a:bodyPr/>
          <a:lstStyle/>
          <a:p>
            <a:r>
              <a:rPr lang="en-GB" dirty="0"/>
              <a:t>Recommendations to Consider  </a:t>
            </a:r>
            <a:endParaRPr lang="en-GB" sz="3600" dirty="0"/>
          </a:p>
        </p:txBody>
      </p:sp>
      <p:sp>
        <p:nvSpPr>
          <p:cNvPr id="14" name="Text Placeholder 2"/>
          <p:cNvSpPr txBox="1">
            <a:spLocks/>
          </p:cNvSpPr>
          <p:nvPr/>
        </p:nvSpPr>
        <p:spPr>
          <a:xfrm>
            <a:off x="838199" y="1454029"/>
            <a:ext cx="10515600" cy="2201935"/>
          </a:xfrm>
          <a:prstGeom prst="rect">
            <a:avLst/>
          </a:prstGeom>
          <a:ln w="28575">
            <a:solidFill>
              <a:schemeClr val="accent4"/>
            </a:solidFill>
            <a:prstDash val="sysDot"/>
          </a:ln>
        </p:spPr>
        <p:txBody>
          <a:bodyPr vert="horz"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buClr>
                <a:schemeClr val="accent2"/>
              </a:buClr>
              <a:buFont typeface="Arial" panose="020B0604020202020204" pitchFamily="34" charset="0"/>
              <a:buChar char="●"/>
            </a:pPr>
            <a:r>
              <a:rPr lang="en-US" b="0" dirty="0">
                <a:solidFill>
                  <a:schemeClr val="tx2">
                    <a:lumMod val="75000"/>
                  </a:schemeClr>
                </a:solidFill>
              </a:rPr>
              <a:t>Partner Search </a:t>
            </a:r>
          </a:p>
          <a:p>
            <a:pPr lvl="1">
              <a:spcBef>
                <a:spcPts val="600"/>
              </a:spcBef>
              <a:buClr>
                <a:schemeClr val="accent2"/>
              </a:buClr>
            </a:pPr>
            <a:r>
              <a:rPr lang="en-US" dirty="0">
                <a:solidFill>
                  <a:schemeClr val="tx2">
                    <a:lumMod val="75000"/>
                  </a:schemeClr>
                </a:solidFill>
              </a:rPr>
              <a:t>Project Structure: </a:t>
            </a:r>
          </a:p>
          <a:p>
            <a:pPr marL="285750" lvl="1" indent="-285750">
              <a:spcBef>
                <a:spcPts val="600"/>
              </a:spcBef>
              <a:buClr>
                <a:schemeClr val="accent2"/>
              </a:buClr>
              <a:buFont typeface="Arial" panose="020B0604020202020204" pitchFamily="34" charset="0"/>
              <a:buChar char="•"/>
            </a:pPr>
            <a:r>
              <a:rPr lang="en-US" b="0" dirty="0">
                <a:solidFill>
                  <a:schemeClr val="tx2">
                    <a:lumMod val="75000"/>
                  </a:schemeClr>
                </a:solidFill>
              </a:rPr>
              <a:t>Simple Text</a:t>
            </a:r>
          </a:p>
          <a:p>
            <a:pPr marL="285750" lvl="1" indent="-285750">
              <a:spcBef>
                <a:spcPts val="600"/>
              </a:spcBef>
              <a:buClr>
                <a:schemeClr val="accent2"/>
              </a:buClr>
              <a:buFont typeface="Arial" panose="020B0604020202020204" pitchFamily="34" charset="0"/>
              <a:buChar char="•"/>
            </a:pPr>
            <a:r>
              <a:rPr lang="en-US" b="0" dirty="0">
                <a:solidFill>
                  <a:schemeClr val="tx2">
                    <a:lumMod val="75000"/>
                  </a:schemeClr>
                </a:solidFill>
              </a:rPr>
              <a:t>Avoid duplications between work plan tables</a:t>
            </a:r>
          </a:p>
          <a:p>
            <a:pPr marL="285750" lvl="1" indent="-285750">
              <a:spcBef>
                <a:spcPts val="600"/>
              </a:spcBef>
              <a:buClr>
                <a:schemeClr val="accent2"/>
              </a:buClr>
              <a:buFont typeface="Arial" panose="020B0604020202020204" pitchFamily="34" charset="0"/>
              <a:buChar char="•"/>
            </a:pPr>
            <a:r>
              <a:rPr lang="en-US" b="0" dirty="0">
                <a:solidFill>
                  <a:schemeClr val="tx2">
                    <a:lumMod val="75000"/>
                  </a:schemeClr>
                </a:solidFill>
              </a:rPr>
              <a:t>Consider policy requirements</a:t>
            </a:r>
          </a:p>
          <a:p>
            <a:pPr marL="285750" lvl="1" indent="-285750">
              <a:spcBef>
                <a:spcPts val="600"/>
              </a:spcBef>
              <a:buClr>
                <a:schemeClr val="accent2"/>
              </a:buClr>
              <a:buFont typeface="Arial" panose="020B0604020202020204" pitchFamily="34" charset="0"/>
              <a:buChar char="•"/>
            </a:pPr>
            <a:r>
              <a:rPr lang="en-US" sz="1800" b="0" dirty="0">
                <a:solidFill>
                  <a:schemeClr val="tx2">
                    <a:lumMod val="75000"/>
                  </a:schemeClr>
                </a:solidFill>
              </a:rPr>
              <a:t>Ethics requirements (if any) are binding</a:t>
            </a:r>
          </a:p>
        </p:txBody>
      </p:sp>
      <p:grpSp>
        <p:nvGrpSpPr>
          <p:cNvPr id="10" name="Group 9"/>
          <p:cNvGrpSpPr/>
          <p:nvPr/>
        </p:nvGrpSpPr>
        <p:grpSpPr>
          <a:xfrm>
            <a:off x="864000" y="324000"/>
            <a:ext cx="864000" cy="864000"/>
            <a:chOff x="10070085" y="4807760"/>
            <a:chExt cx="864000" cy="864000"/>
          </a:xfrm>
        </p:grpSpPr>
        <p:sp>
          <p:nvSpPr>
            <p:cNvPr id="11" name="Oval 10"/>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
        <p:nvSpPr>
          <p:cNvPr id="13" name="Text Placeholder 2"/>
          <p:cNvSpPr txBox="1">
            <a:spLocks/>
          </p:cNvSpPr>
          <p:nvPr/>
        </p:nvSpPr>
        <p:spPr>
          <a:xfrm>
            <a:off x="838199" y="4384920"/>
            <a:ext cx="10515600" cy="2001881"/>
          </a:xfrm>
          <a:prstGeom prst="rect">
            <a:avLst/>
          </a:prstGeom>
          <a:ln w="28575">
            <a:solidFill>
              <a:schemeClr val="accent4"/>
            </a:solidFill>
            <a:prstDash val="sysDot"/>
          </a:ln>
        </p:spPr>
        <p:txBody>
          <a:bodyPr vert="horz"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pPr>
            <a:r>
              <a:rPr lang="en-US" sz="2000" dirty="0">
                <a:solidFill>
                  <a:schemeClr val="tx2">
                    <a:lumMod val="75000"/>
                  </a:schemeClr>
                </a:solidFill>
              </a:rPr>
              <a:t>Takeaway messages: </a:t>
            </a:r>
          </a:p>
          <a:p>
            <a:pPr marL="342900" lvl="1" indent="-342900">
              <a:spcBef>
                <a:spcPts val="600"/>
              </a:spcBef>
              <a:buClr>
                <a:schemeClr val="accent2"/>
              </a:buClr>
              <a:buFont typeface="Arial" panose="020B0604020202020204" pitchFamily="34" charset="0"/>
              <a:buChar char="●"/>
            </a:pPr>
            <a:r>
              <a:rPr lang="en-US" sz="2000" b="0" dirty="0">
                <a:solidFill>
                  <a:schemeClr val="tx2">
                    <a:lumMod val="75000"/>
                  </a:schemeClr>
                </a:solidFill>
              </a:rPr>
              <a:t>Pay attention to deadlines; </a:t>
            </a:r>
          </a:p>
          <a:p>
            <a:pPr marL="342900" lvl="1" indent="-342900">
              <a:spcBef>
                <a:spcPts val="600"/>
              </a:spcBef>
              <a:buClr>
                <a:schemeClr val="accent2"/>
              </a:buClr>
              <a:buFont typeface="Arial" panose="020B0604020202020204" pitchFamily="34" charset="0"/>
              <a:buChar char="●"/>
            </a:pPr>
            <a:r>
              <a:rPr lang="en-US" sz="2000" b="0" dirty="0">
                <a:solidFill>
                  <a:schemeClr val="tx2">
                    <a:lumMod val="75000"/>
                  </a:schemeClr>
                </a:solidFill>
              </a:rPr>
              <a:t>Pay attention to Call Specific Requirements</a:t>
            </a:r>
          </a:p>
          <a:p>
            <a:pPr marL="342900" lvl="1" indent="-342900">
              <a:spcBef>
                <a:spcPts val="600"/>
              </a:spcBef>
              <a:buClr>
                <a:schemeClr val="accent2"/>
              </a:buClr>
              <a:buFont typeface="Arial" panose="020B0604020202020204" pitchFamily="34" charset="0"/>
              <a:buChar char="●"/>
            </a:pPr>
            <a:r>
              <a:rPr lang="en-US" sz="2000" b="0" dirty="0">
                <a:solidFill>
                  <a:schemeClr val="tx2">
                    <a:lumMod val="75000"/>
                  </a:schemeClr>
                </a:solidFill>
              </a:rPr>
              <a:t>Be proactive</a:t>
            </a:r>
          </a:p>
          <a:p>
            <a:pPr marL="342900" lvl="1" indent="-342900">
              <a:spcBef>
                <a:spcPts val="600"/>
              </a:spcBef>
              <a:buClr>
                <a:schemeClr val="accent2"/>
              </a:buClr>
              <a:buFont typeface="Arial" panose="020B0604020202020204" pitchFamily="34" charset="0"/>
              <a:buChar char="●"/>
            </a:pPr>
            <a:r>
              <a:rPr lang="en-US" sz="2000" b="0" dirty="0">
                <a:solidFill>
                  <a:schemeClr val="tx2">
                    <a:lumMod val="75000"/>
                  </a:schemeClr>
                </a:solidFill>
              </a:rPr>
              <a:t>Develop Mitigation Strategy</a:t>
            </a:r>
          </a:p>
        </p:txBody>
      </p:sp>
    </p:spTree>
    <p:extLst>
      <p:ext uri="{BB962C8B-B14F-4D97-AF65-F5344CB8AC3E}">
        <p14:creationId xmlns:p14="http://schemas.microsoft.com/office/powerpoint/2010/main" val="1964354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tx2">
                    <a:lumMod val="75000"/>
                  </a:schemeClr>
                </a:solidFill>
              </a:rPr>
              <a:t>Thank you for your attention</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250369" y="424234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Questions?</a:t>
            </a:r>
          </a:p>
        </p:txBody>
      </p:sp>
      <p:sp>
        <p:nvSpPr>
          <p:cNvPr id="6" name="TextBox 5"/>
          <p:cNvSpPr txBox="1"/>
          <p:nvPr/>
        </p:nvSpPr>
        <p:spPr>
          <a:xfrm>
            <a:off x="2965428" y="4890900"/>
            <a:ext cx="5959520" cy="677108"/>
          </a:xfrm>
          <a:prstGeom prst="rect">
            <a:avLst/>
          </a:prstGeom>
          <a:noFill/>
        </p:spPr>
        <p:txBody>
          <a:bodyPr wrap="square" rtlCol="0">
            <a:spAutoFit/>
          </a:bodyPr>
          <a:lstStyle/>
          <a:p>
            <a:pPr algn="ctr"/>
            <a:r>
              <a:rPr lang="en-US" sz="2800" b="1" dirty="0">
                <a:solidFill>
                  <a:schemeClr val="tx2"/>
                </a:solidFill>
                <a:latin typeface="+mj-lt"/>
              </a:rPr>
              <a:t>   Comments?</a:t>
            </a:r>
            <a:endParaRPr lang="en-GB" sz="2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2505607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9"/>
            <a:ext cx="9470136" cy="564543"/>
          </a:xfrm>
        </p:spPr>
        <p:txBody>
          <a:bodyPr/>
          <a:lstStyle/>
          <a:p>
            <a:r>
              <a:rPr lang="en-US" dirty="0"/>
              <a:t>Structure</a:t>
            </a:r>
            <a:endParaRPr lang="en-GB" sz="3600" dirty="0"/>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grpSp>
        <p:nvGrpSpPr>
          <p:cNvPr id="4" name="Group 3"/>
          <p:cNvGrpSpPr/>
          <p:nvPr/>
        </p:nvGrpSpPr>
        <p:grpSpPr>
          <a:xfrm>
            <a:off x="864000" y="324000"/>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251992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1200"/>
              </a:spcBef>
              <a:buClr>
                <a:schemeClr val="accent2"/>
              </a:buClr>
              <a:buFont typeface="Arial" panose="020B0604020202020204" pitchFamily="34" charset="0"/>
              <a:buChar char="●"/>
            </a:pPr>
            <a:r>
              <a:rPr lang="en-US" sz="2000" dirty="0">
                <a:solidFill>
                  <a:schemeClr val="tx2"/>
                </a:solidFill>
              </a:rPr>
              <a:t>General Overview </a:t>
            </a:r>
          </a:p>
          <a:p>
            <a:pPr lvl="1">
              <a:spcBef>
                <a:spcPts val="1200"/>
              </a:spcBef>
              <a:buClr>
                <a:schemeClr val="accent2"/>
              </a:buClr>
            </a:pPr>
            <a:r>
              <a:rPr lang="en-US" sz="2000" dirty="0">
                <a:solidFill>
                  <a:schemeClr val="tx2"/>
                </a:solidFill>
              </a:rPr>
              <a:t>Calls for Applications Covered by Presentation</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Teaming</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European Excellence Initiative </a:t>
            </a:r>
          </a:p>
          <a:p>
            <a:pPr lvl="1">
              <a:spcBef>
                <a:spcPts val="1200"/>
              </a:spcBef>
              <a:buClr>
                <a:schemeClr val="accent2"/>
              </a:buClr>
            </a:pPr>
            <a:r>
              <a:rPr lang="en-US" sz="2000" dirty="0">
                <a:solidFill>
                  <a:schemeClr val="tx2"/>
                </a:solidFill>
              </a:rPr>
              <a:t>Recommendations to Consider for Proposal Preparation</a:t>
            </a:r>
          </a:p>
        </p:txBody>
      </p:sp>
    </p:spTree>
    <p:extLst>
      <p:ext uri="{BB962C8B-B14F-4D97-AF65-F5344CB8AC3E}">
        <p14:creationId xmlns:p14="http://schemas.microsoft.com/office/powerpoint/2010/main" val="134626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2000" y="473729"/>
            <a:ext cx="9470136" cy="564543"/>
          </a:xfrm>
        </p:spPr>
        <p:txBody>
          <a:bodyPr/>
          <a:lstStyle/>
          <a:p>
            <a:r>
              <a:rPr lang="en-GB" sz="2400" dirty="0"/>
              <a:t>General Overview - Finding Call on the Portal </a:t>
            </a:r>
          </a:p>
        </p:txBody>
      </p:sp>
      <p:grpSp>
        <p:nvGrpSpPr>
          <p:cNvPr id="5" name="Group 4"/>
          <p:cNvGrpSpPr/>
          <p:nvPr/>
        </p:nvGrpSpPr>
        <p:grpSpPr>
          <a:xfrm>
            <a:off x="864000" y="324000"/>
            <a:ext cx="864000" cy="864000"/>
            <a:chOff x="10070085" y="4807760"/>
            <a:chExt cx="864000" cy="864000"/>
          </a:xfrm>
        </p:grpSpPr>
        <p:sp>
          <p:nvSpPr>
            <p:cNvPr id="6" name="Oval 5"/>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1122601" y="1430708"/>
            <a:ext cx="9367120" cy="504773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endParaRPr lang="en-US" sz="2000" b="0" dirty="0">
              <a:solidFill>
                <a:schemeClr val="tx1"/>
              </a:solidFill>
            </a:endParaRPr>
          </a:p>
          <a:p>
            <a:pPr lvl="1">
              <a:spcBef>
                <a:spcPts val="1200"/>
              </a:spcBef>
              <a:buClr>
                <a:schemeClr val="accent2"/>
              </a:buClr>
            </a:pPr>
            <a:endParaRPr lang="en-US" sz="2000" b="0" dirty="0">
              <a:solidFill>
                <a:schemeClr val="tx1"/>
              </a:solidFill>
            </a:endParaRPr>
          </a:p>
          <a:p>
            <a:pPr lvl="1">
              <a:spcBef>
                <a:spcPts val="1200"/>
              </a:spcBef>
              <a:buClr>
                <a:schemeClr val="accent2"/>
              </a:buClr>
            </a:pPr>
            <a:endParaRPr lang="en-US" sz="2000" b="0" dirty="0">
              <a:solidFill>
                <a:schemeClr val="tx1"/>
              </a:solidFill>
            </a:endParaRPr>
          </a:p>
        </p:txBody>
      </p:sp>
      <p:pic>
        <p:nvPicPr>
          <p:cNvPr id="3" name="Picture 2">
            <a:extLst>
              <a:ext uri="{FF2B5EF4-FFF2-40B4-BE49-F238E27FC236}">
                <a16:creationId xmlns:a16="http://schemas.microsoft.com/office/drawing/2014/main" id="{6C2B830E-391C-4A4D-BE9B-A6D6A0305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2235"/>
            <a:ext cx="12192000" cy="5570528"/>
          </a:xfrm>
          <a:prstGeom prst="rect">
            <a:avLst/>
          </a:prstGeom>
        </p:spPr>
      </p:pic>
    </p:spTree>
    <p:extLst>
      <p:ext uri="{BB962C8B-B14F-4D97-AF65-F5344CB8AC3E}">
        <p14:creationId xmlns:p14="http://schemas.microsoft.com/office/powerpoint/2010/main" val="3079284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91D12-D087-0E45-8783-A02E1633BF4A}"/>
              </a:ext>
            </a:extLst>
          </p:cNvPr>
          <p:cNvSpPr>
            <a:spLocks noGrp="1"/>
          </p:cNvSpPr>
          <p:nvPr>
            <p:ph type="body" sz="quarter" idx="17"/>
          </p:nvPr>
        </p:nvSpPr>
        <p:spPr>
          <a:xfrm>
            <a:off x="866930" y="1085850"/>
            <a:ext cx="10486870" cy="45719"/>
          </a:xfrm>
        </p:spPr>
        <p:txBody>
          <a:bodyPr/>
          <a:lstStyle/>
          <a:p>
            <a:endParaRPr lang="en-US" dirty="0"/>
          </a:p>
        </p:txBody>
      </p:sp>
      <p:sp>
        <p:nvSpPr>
          <p:cNvPr id="3" name="Title 2">
            <a:extLst>
              <a:ext uri="{FF2B5EF4-FFF2-40B4-BE49-F238E27FC236}">
                <a16:creationId xmlns:a16="http://schemas.microsoft.com/office/drawing/2014/main" id="{D1B4BB6A-1CE9-844F-B032-C13CEAC06DC6}"/>
              </a:ext>
            </a:extLst>
          </p:cNvPr>
          <p:cNvSpPr>
            <a:spLocks noGrp="1"/>
          </p:cNvSpPr>
          <p:nvPr>
            <p:ph type="title"/>
          </p:nvPr>
        </p:nvSpPr>
        <p:spPr>
          <a:xfrm>
            <a:off x="838200" y="328612"/>
            <a:ext cx="10515600" cy="612491"/>
          </a:xfrm>
        </p:spPr>
        <p:txBody>
          <a:bodyPr/>
          <a:lstStyle/>
          <a:p>
            <a:br>
              <a:rPr lang="en-US" sz="2400" dirty="0"/>
            </a:br>
            <a:br>
              <a:rPr lang="en-US" sz="2400" dirty="0"/>
            </a:br>
            <a:br>
              <a:rPr lang="en-US" sz="2400" dirty="0"/>
            </a:br>
            <a:br>
              <a:rPr lang="en-US" sz="2400" dirty="0"/>
            </a:br>
            <a:r>
              <a:rPr lang="en-US" sz="2400" dirty="0"/>
              <a:t>General Overview - Exploring call related information on the portal </a:t>
            </a:r>
            <a:br>
              <a:rPr lang="en-US" sz="3200" dirty="0"/>
            </a:br>
            <a:endParaRPr lang="en-US" sz="3200" dirty="0"/>
          </a:p>
        </p:txBody>
      </p:sp>
      <p:pic>
        <p:nvPicPr>
          <p:cNvPr id="5" name="Picture 4">
            <a:extLst>
              <a:ext uri="{FF2B5EF4-FFF2-40B4-BE49-F238E27FC236}">
                <a16:creationId xmlns:a16="http://schemas.microsoft.com/office/drawing/2014/main" id="{0A237B56-FD63-334D-8DA2-86388BD1B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104"/>
            <a:ext cx="12192000" cy="5641849"/>
          </a:xfrm>
          <a:prstGeom prst="rect">
            <a:avLst/>
          </a:prstGeom>
        </p:spPr>
      </p:pic>
    </p:spTree>
    <p:extLst>
      <p:ext uri="{BB962C8B-B14F-4D97-AF65-F5344CB8AC3E}">
        <p14:creationId xmlns:p14="http://schemas.microsoft.com/office/powerpoint/2010/main" val="793134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8"/>
            <a:ext cx="9680275" cy="564543"/>
          </a:xfrm>
        </p:spPr>
        <p:txBody>
          <a:bodyPr/>
          <a:lstStyle/>
          <a:p>
            <a:r>
              <a:rPr lang="en-GB" sz="3600" dirty="0"/>
              <a:t>Teaming - Structure</a:t>
            </a:r>
          </a:p>
        </p:txBody>
      </p:sp>
      <p:grpSp>
        <p:nvGrpSpPr>
          <p:cNvPr id="57" name="Group 56"/>
          <p:cNvGrpSpPr/>
          <p:nvPr/>
        </p:nvGrpSpPr>
        <p:grpSpPr>
          <a:xfrm>
            <a:off x="864000" y="324000"/>
            <a:ext cx="864000" cy="864000"/>
            <a:chOff x="1069009" y="3735593"/>
            <a:chExt cx="864000" cy="864000"/>
          </a:xfrm>
        </p:grpSpPr>
        <p:sp>
          <p:nvSpPr>
            <p:cNvPr id="58" name="Oval 57"/>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4768" y="3769828"/>
              <a:ext cx="792482" cy="795530"/>
            </a:xfrm>
            <a:prstGeom prst="rect">
              <a:avLst/>
            </a:prstGeom>
          </p:spPr>
        </p:pic>
      </p:grpSp>
      <p:sp>
        <p:nvSpPr>
          <p:cNvPr id="5" name="TextBox 4">
            <a:extLst>
              <a:ext uri="{FF2B5EF4-FFF2-40B4-BE49-F238E27FC236}">
                <a16:creationId xmlns:a16="http://schemas.microsoft.com/office/drawing/2014/main" id="{300154B4-A17F-E843-AB65-AEE6B14C3830}"/>
              </a:ext>
            </a:extLst>
          </p:cNvPr>
          <p:cNvSpPr txBox="1"/>
          <p:nvPr/>
        </p:nvSpPr>
        <p:spPr>
          <a:xfrm>
            <a:off x="1443038" y="1914525"/>
            <a:ext cx="9644062" cy="3693319"/>
          </a:xfrm>
          <a:prstGeom prst="rect">
            <a:avLst/>
          </a:prstGeom>
          <a:noFill/>
        </p:spPr>
        <p:txBody>
          <a:bodyPr wrap="square" rtlCol="0">
            <a:spAutoFit/>
          </a:bodyPr>
          <a:lstStyle/>
          <a:p>
            <a:r>
              <a:rPr lang="en-US" b="1" dirty="0">
                <a:solidFill>
                  <a:schemeClr val="tx2">
                    <a:lumMod val="75000"/>
                  </a:schemeClr>
                </a:solidFill>
              </a:rPr>
              <a:t>Call for Applications - </a:t>
            </a:r>
            <a:r>
              <a:rPr lang="en-US" b="1" dirty="0">
                <a:solidFill>
                  <a:srgbClr val="034EA2"/>
                </a:solidFill>
              </a:rPr>
              <a:t>Building a community of scientific research and and enabling a network of PhD (academia teaming with industry)</a:t>
            </a:r>
          </a:p>
          <a:p>
            <a:endParaRPr lang="en-US" b="1" dirty="0">
              <a:solidFill>
                <a:schemeClr val="tx2">
                  <a:lumMod val="75000"/>
                </a:schemeClr>
              </a:solidFill>
            </a:endParaRPr>
          </a:p>
          <a:p>
            <a:r>
              <a:rPr lang="en-US" b="1" dirty="0">
                <a:solidFill>
                  <a:schemeClr val="tx2">
                    <a:lumMod val="75000"/>
                  </a:schemeClr>
                </a:solidFill>
              </a:rPr>
              <a:t>Deadline: 14 December 2022 17:00:00 Brussels time</a:t>
            </a:r>
          </a:p>
          <a:p>
            <a:r>
              <a:rPr lang="en-US" b="1" dirty="0">
                <a:solidFill>
                  <a:schemeClr val="tx2">
                    <a:lumMod val="75000"/>
                  </a:schemeClr>
                </a:solidFill>
              </a:rPr>
              <a:t>Budget: 1,300 000</a:t>
            </a:r>
          </a:p>
          <a:p>
            <a:r>
              <a:rPr lang="en-US" b="1" dirty="0">
                <a:solidFill>
                  <a:schemeClr val="tx2">
                    <a:lumMod val="75000"/>
                  </a:schemeClr>
                </a:solidFill>
              </a:rPr>
              <a:t>General conditions</a:t>
            </a:r>
          </a:p>
          <a:p>
            <a:pPr marL="285750" indent="-285750">
              <a:buFont typeface="Arial" panose="020B0604020202020204" pitchFamily="34" charset="0"/>
              <a:buChar char="•"/>
            </a:pPr>
            <a:r>
              <a:rPr lang="en-US" dirty="0">
                <a:solidFill>
                  <a:schemeClr val="tx2">
                    <a:lumMod val="75000"/>
                  </a:schemeClr>
                </a:solidFill>
              </a:rPr>
              <a:t>Admissibility conditions</a:t>
            </a:r>
          </a:p>
          <a:p>
            <a:pPr marL="285750" indent="-285750">
              <a:buFont typeface="Arial" panose="020B0604020202020204" pitchFamily="34" charset="0"/>
              <a:buChar char="•"/>
            </a:pPr>
            <a:r>
              <a:rPr lang="en-US" dirty="0">
                <a:solidFill>
                  <a:schemeClr val="tx2">
                    <a:lumMod val="75000"/>
                  </a:schemeClr>
                </a:solidFill>
              </a:rPr>
              <a:t>Eligible countries</a:t>
            </a:r>
          </a:p>
          <a:p>
            <a:pPr marL="285750" indent="-285750">
              <a:buFont typeface="Arial" panose="020B0604020202020204" pitchFamily="34" charset="0"/>
              <a:buChar char="•"/>
            </a:pPr>
            <a:r>
              <a:rPr lang="en-US" dirty="0">
                <a:solidFill>
                  <a:schemeClr val="tx2">
                    <a:lumMod val="75000"/>
                  </a:schemeClr>
                </a:solidFill>
              </a:rPr>
              <a:t>Other eligibility conditions</a:t>
            </a:r>
            <a:endParaRPr lang="en-US" b="1" dirty="0">
              <a:solidFill>
                <a:schemeClr val="tx2">
                  <a:lumMod val="75000"/>
                </a:schemeClr>
              </a:solidFill>
            </a:endParaRPr>
          </a:p>
          <a:p>
            <a:r>
              <a:rPr lang="fr-BE" b="1" dirty="0">
                <a:solidFill>
                  <a:schemeClr val="tx2">
                    <a:lumMod val="75000"/>
                  </a:schemeClr>
                </a:solidFill>
              </a:rPr>
              <a:t>Evaluation and </a:t>
            </a:r>
            <a:r>
              <a:rPr lang="fr-BE" b="1" dirty="0" err="1">
                <a:solidFill>
                  <a:schemeClr val="tx2">
                    <a:lumMod val="75000"/>
                  </a:schemeClr>
                </a:solidFill>
              </a:rPr>
              <a:t>award</a:t>
            </a:r>
            <a:endParaRPr lang="en-US" b="1"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rPr>
              <a:t>Award criteria, scoring and thresholds </a:t>
            </a:r>
          </a:p>
          <a:p>
            <a:pPr marL="285750" indent="-285750">
              <a:buFont typeface="Arial" panose="020B0604020202020204" pitchFamily="34" charset="0"/>
              <a:buChar char="•"/>
            </a:pPr>
            <a:r>
              <a:rPr lang="en-US" dirty="0">
                <a:solidFill>
                  <a:schemeClr val="tx2">
                    <a:lumMod val="75000"/>
                  </a:schemeClr>
                </a:solidFill>
              </a:rPr>
              <a:t>Submission and evaluation processes</a:t>
            </a:r>
          </a:p>
          <a:p>
            <a:endParaRPr lang="en-US" dirty="0"/>
          </a:p>
        </p:txBody>
      </p:sp>
    </p:spTree>
    <p:extLst>
      <p:ext uri="{BB962C8B-B14F-4D97-AF65-F5344CB8AC3E}">
        <p14:creationId xmlns:p14="http://schemas.microsoft.com/office/powerpoint/2010/main" val="246210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A6884-0DAD-5748-8596-B6206E254329}"/>
              </a:ext>
            </a:extLst>
          </p:cNvPr>
          <p:cNvSpPr>
            <a:spLocks noGrp="1"/>
          </p:cNvSpPr>
          <p:nvPr>
            <p:ph type="body" sz="quarter" idx="17"/>
          </p:nvPr>
        </p:nvSpPr>
        <p:spPr/>
        <p:txBody>
          <a:bodyPr/>
          <a:lstStyle/>
          <a:p>
            <a:r>
              <a:rPr lang="en-US" b="1" dirty="0">
                <a:solidFill>
                  <a:schemeClr val="tx2">
                    <a:lumMod val="75000"/>
                  </a:schemeClr>
                </a:solidFill>
              </a:rPr>
              <a:t>Admissibility conditions</a:t>
            </a:r>
          </a:p>
          <a:p>
            <a:pPr marL="342900" indent="-342900">
              <a:buFont typeface="Arial" panose="020B0604020202020204" pitchFamily="34" charset="0"/>
              <a:buChar char="•"/>
            </a:pPr>
            <a:r>
              <a:rPr lang="en-US" dirty="0">
                <a:solidFill>
                  <a:srgbClr val="034EA2"/>
                </a:solidFill>
              </a:rPr>
              <a:t>submitted before the </a:t>
            </a:r>
            <a:r>
              <a:rPr lang="en-US" b="1" dirty="0">
                <a:solidFill>
                  <a:srgbClr val="034EA2"/>
                </a:solidFill>
              </a:rPr>
              <a:t>call deadline </a:t>
            </a:r>
            <a:endParaRPr lang="en-US" dirty="0">
              <a:solidFill>
                <a:srgbClr val="034EA2"/>
              </a:solidFill>
            </a:endParaRPr>
          </a:p>
          <a:p>
            <a:pPr marL="342900" indent="-342900">
              <a:buFont typeface="Arial" panose="020B0604020202020204" pitchFamily="34" charset="0"/>
              <a:buChar char="•"/>
            </a:pPr>
            <a:r>
              <a:rPr lang="en-US" dirty="0">
                <a:solidFill>
                  <a:srgbClr val="034EA2"/>
                </a:solidFill>
              </a:rPr>
              <a:t>submitted </a:t>
            </a:r>
            <a:r>
              <a:rPr lang="en-US" b="1" dirty="0">
                <a:solidFill>
                  <a:srgbClr val="034EA2"/>
                </a:solidFill>
              </a:rPr>
              <a:t>electronically </a:t>
            </a:r>
            <a:r>
              <a:rPr lang="en-US" dirty="0">
                <a:solidFill>
                  <a:srgbClr val="034EA2"/>
                </a:solidFill>
              </a:rPr>
              <a:t>via the Funding &amp; Tenders Portal </a:t>
            </a:r>
          </a:p>
          <a:p>
            <a:pPr marL="342900" indent="-342900">
              <a:buFont typeface="Arial" panose="020B0604020202020204" pitchFamily="34" charset="0"/>
              <a:buChar char="•"/>
            </a:pPr>
            <a:r>
              <a:rPr lang="en-US" dirty="0">
                <a:solidFill>
                  <a:srgbClr val="034EA2"/>
                </a:solidFill>
              </a:rPr>
              <a:t>Applications must be </a:t>
            </a:r>
            <a:r>
              <a:rPr lang="en-US" b="1" dirty="0">
                <a:solidFill>
                  <a:srgbClr val="034EA2"/>
                </a:solidFill>
              </a:rPr>
              <a:t>complete </a:t>
            </a:r>
            <a:endParaRPr lang="en-US" dirty="0">
              <a:solidFill>
                <a:srgbClr val="034EA2"/>
              </a:solidFill>
            </a:endParaRPr>
          </a:p>
          <a:p>
            <a:pPr marL="342900" indent="-342900">
              <a:buFont typeface="Arial" panose="020B0604020202020204" pitchFamily="34" charset="0"/>
              <a:buChar char="•"/>
            </a:pPr>
            <a:r>
              <a:rPr lang="en-US" dirty="0">
                <a:solidFill>
                  <a:srgbClr val="034EA2"/>
                </a:solidFill>
              </a:rPr>
              <a:t>Applications must be </a:t>
            </a:r>
            <a:r>
              <a:rPr lang="en-US" b="1" dirty="0">
                <a:solidFill>
                  <a:srgbClr val="034EA2"/>
                </a:solidFill>
              </a:rPr>
              <a:t>readable</a:t>
            </a:r>
            <a:r>
              <a:rPr lang="en-US" dirty="0">
                <a:solidFill>
                  <a:srgbClr val="034EA2"/>
                </a:solidFill>
              </a:rPr>
              <a:t>, </a:t>
            </a:r>
            <a:r>
              <a:rPr lang="en-US" b="1" dirty="0">
                <a:solidFill>
                  <a:srgbClr val="034EA2"/>
                </a:solidFill>
              </a:rPr>
              <a:t>accessible </a:t>
            </a:r>
            <a:r>
              <a:rPr lang="en-US" dirty="0">
                <a:solidFill>
                  <a:srgbClr val="034EA2"/>
                </a:solidFill>
              </a:rPr>
              <a:t>and </a:t>
            </a:r>
            <a:r>
              <a:rPr lang="en-US" b="1" dirty="0">
                <a:solidFill>
                  <a:srgbClr val="034EA2"/>
                </a:solidFill>
              </a:rPr>
              <a:t>printable </a:t>
            </a:r>
            <a:endParaRPr lang="en-US" dirty="0">
              <a:solidFill>
                <a:srgbClr val="034EA2"/>
              </a:solidFill>
            </a:endParaRPr>
          </a:p>
          <a:p>
            <a:pPr marL="342900" indent="-342900">
              <a:buFont typeface="Arial" panose="020B0604020202020204" pitchFamily="34" charset="0"/>
              <a:buChar char="•"/>
            </a:pPr>
            <a:r>
              <a:rPr lang="en-US" dirty="0">
                <a:solidFill>
                  <a:srgbClr val="034EA2"/>
                </a:solidFill>
              </a:rPr>
              <a:t>Applications must include </a:t>
            </a:r>
            <a:r>
              <a:rPr lang="en-US" b="1" dirty="0">
                <a:solidFill>
                  <a:srgbClr val="034EA2"/>
                </a:solidFill>
              </a:rPr>
              <a:t>a plan for the exploitation and dissemination of results including communication activities </a:t>
            </a:r>
            <a:endParaRPr lang="en-US" dirty="0">
              <a:solidFill>
                <a:srgbClr val="034EA2"/>
              </a:solidFill>
            </a:endParaRPr>
          </a:p>
          <a:p>
            <a:endParaRPr lang="en-US" dirty="0">
              <a:solidFill>
                <a:schemeClr val="tx2">
                  <a:lumMod val="75000"/>
                </a:schemeClr>
              </a:solidFill>
            </a:endParaRPr>
          </a:p>
        </p:txBody>
      </p:sp>
      <p:sp>
        <p:nvSpPr>
          <p:cNvPr id="3" name="Title 2">
            <a:extLst>
              <a:ext uri="{FF2B5EF4-FFF2-40B4-BE49-F238E27FC236}">
                <a16:creationId xmlns:a16="http://schemas.microsoft.com/office/drawing/2014/main" id="{EB1383D8-4C9C-0341-BBF7-7F5A4A3BEE17}"/>
              </a:ext>
            </a:extLst>
          </p:cNvPr>
          <p:cNvSpPr>
            <a:spLocks noGrp="1"/>
          </p:cNvSpPr>
          <p:nvPr>
            <p:ph type="title"/>
          </p:nvPr>
        </p:nvSpPr>
        <p:spPr/>
        <p:txBody>
          <a:bodyPr/>
          <a:lstStyle/>
          <a:p>
            <a:r>
              <a:rPr lang="en-GB" dirty="0"/>
              <a:t>Teaming – General Conditions </a:t>
            </a:r>
            <a:endParaRPr lang="en-US" dirty="0"/>
          </a:p>
        </p:txBody>
      </p:sp>
    </p:spTree>
    <p:extLst>
      <p:ext uri="{BB962C8B-B14F-4D97-AF65-F5344CB8AC3E}">
        <p14:creationId xmlns:p14="http://schemas.microsoft.com/office/powerpoint/2010/main" val="339283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A789B-286A-CC4E-9F39-E05D29EB8ABE}"/>
              </a:ext>
            </a:extLst>
          </p:cNvPr>
          <p:cNvSpPr>
            <a:spLocks noGrp="1"/>
          </p:cNvSpPr>
          <p:nvPr>
            <p:ph type="body" sz="quarter" idx="17"/>
          </p:nvPr>
        </p:nvSpPr>
        <p:spPr/>
        <p:txBody>
          <a:bodyPr/>
          <a:lstStyle/>
          <a:p>
            <a:r>
              <a:rPr lang="en-US" b="1" dirty="0">
                <a:solidFill>
                  <a:srgbClr val="034EA2"/>
                </a:solidFill>
              </a:rPr>
              <a:t>Eligibility </a:t>
            </a:r>
          </a:p>
          <a:p>
            <a:r>
              <a:rPr lang="en-US" b="1" i="1" dirty="0"/>
              <a:t>Entities eligible to participate </a:t>
            </a:r>
            <a:endParaRPr lang="en-US" dirty="0"/>
          </a:p>
          <a:p>
            <a:r>
              <a:rPr lang="en-US" dirty="0"/>
              <a:t>Any legal entity, regardless of its place of establishment, including legal entities from non- associated third countries or international </a:t>
            </a:r>
            <a:r>
              <a:rPr lang="en-US" dirty="0" err="1"/>
              <a:t>organisations</a:t>
            </a:r>
            <a:r>
              <a:rPr lang="en-US" dirty="0"/>
              <a:t> (including international European research organisations1) is eligible to participate (whether it is eligible for funding or not), provided that the conditions laid down in the Horizon Europe Regulation have been met, along with any other conditions laid down in the specific call topic. </a:t>
            </a:r>
          </a:p>
          <a:p>
            <a:r>
              <a:rPr lang="en-US" dirty="0">
                <a:solidFill>
                  <a:schemeClr val="tx2">
                    <a:lumMod val="75000"/>
                  </a:schemeClr>
                </a:solidFill>
              </a:rPr>
              <a:t>Eligible countries</a:t>
            </a:r>
          </a:p>
          <a:p>
            <a:pPr marL="342900" indent="-342900">
              <a:spcAft>
                <a:spcPts val="0"/>
              </a:spcAft>
              <a:buFont typeface="Arial" panose="020B0604020202020204" pitchFamily="34" charset="0"/>
              <a:buChar char="•"/>
            </a:pPr>
            <a:r>
              <a:rPr lang="en-US" dirty="0"/>
              <a:t>the Member States of the European Union, including their outermost regions;</a:t>
            </a:r>
          </a:p>
          <a:p>
            <a:pPr marL="342900" indent="-342900">
              <a:spcAft>
                <a:spcPts val="0"/>
              </a:spcAft>
              <a:buFont typeface="Arial" panose="020B0604020202020204" pitchFamily="34" charset="0"/>
              <a:buChar char="•"/>
            </a:pPr>
            <a:r>
              <a:rPr lang="en-US" dirty="0"/>
              <a:t>non-EU countries</a:t>
            </a:r>
          </a:p>
          <a:p>
            <a:endParaRPr lang="en-US" dirty="0"/>
          </a:p>
        </p:txBody>
      </p:sp>
      <p:sp>
        <p:nvSpPr>
          <p:cNvPr id="3" name="Title 2">
            <a:extLst>
              <a:ext uri="{FF2B5EF4-FFF2-40B4-BE49-F238E27FC236}">
                <a16:creationId xmlns:a16="http://schemas.microsoft.com/office/drawing/2014/main" id="{64E5DA72-C7A8-D24B-8783-7B988DFDB6A5}"/>
              </a:ext>
            </a:extLst>
          </p:cNvPr>
          <p:cNvSpPr>
            <a:spLocks noGrp="1"/>
          </p:cNvSpPr>
          <p:nvPr>
            <p:ph type="title"/>
          </p:nvPr>
        </p:nvSpPr>
        <p:spPr/>
        <p:txBody>
          <a:bodyPr/>
          <a:lstStyle/>
          <a:p>
            <a:r>
              <a:rPr lang="en-US" dirty="0"/>
              <a:t>Teaming – General Conditions</a:t>
            </a:r>
          </a:p>
        </p:txBody>
      </p:sp>
    </p:spTree>
    <p:extLst>
      <p:ext uri="{BB962C8B-B14F-4D97-AF65-F5344CB8AC3E}">
        <p14:creationId xmlns:p14="http://schemas.microsoft.com/office/powerpoint/2010/main" val="47753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056A9-096D-254B-933F-571A7C7EEEDA}"/>
              </a:ext>
            </a:extLst>
          </p:cNvPr>
          <p:cNvSpPr>
            <a:spLocks noGrp="1"/>
          </p:cNvSpPr>
          <p:nvPr>
            <p:ph type="body" sz="quarter" idx="17"/>
          </p:nvPr>
        </p:nvSpPr>
        <p:spPr/>
        <p:txBody>
          <a:bodyPr/>
          <a:lstStyle/>
          <a:p>
            <a:r>
              <a:rPr lang="en-US" b="1" dirty="0">
                <a:solidFill>
                  <a:srgbClr val="034EA2"/>
                </a:solidFill>
              </a:rPr>
              <a:t>Award criteria, scoring and thresholds</a:t>
            </a:r>
          </a:p>
          <a:p>
            <a:r>
              <a:rPr lang="en-US" b="1" dirty="0">
                <a:solidFill>
                  <a:srgbClr val="034EA2"/>
                </a:solidFill>
              </a:rPr>
              <a:t>Excellence </a:t>
            </a:r>
            <a:endParaRPr lang="en-US" dirty="0">
              <a:solidFill>
                <a:srgbClr val="034EA2"/>
              </a:solidFill>
            </a:endParaRPr>
          </a:p>
          <a:p>
            <a:r>
              <a:rPr lang="en-US" b="1" dirty="0">
                <a:solidFill>
                  <a:srgbClr val="034EA2"/>
                </a:solidFill>
              </a:rPr>
              <a:t>Impact </a:t>
            </a:r>
            <a:endParaRPr lang="en-US" dirty="0">
              <a:solidFill>
                <a:srgbClr val="034EA2"/>
              </a:solidFill>
            </a:endParaRPr>
          </a:p>
          <a:p>
            <a:r>
              <a:rPr lang="en-US" b="1" dirty="0">
                <a:solidFill>
                  <a:srgbClr val="034EA2"/>
                </a:solidFill>
              </a:rPr>
              <a:t>Quality and efficiency of the implementation </a:t>
            </a:r>
          </a:p>
          <a:p>
            <a:r>
              <a:rPr lang="en-US" dirty="0">
                <a:solidFill>
                  <a:srgbClr val="034EA2"/>
                </a:solidFill>
              </a:rPr>
              <a:t>For full applications, each criterion will be scored out of 5. The threshold for individual criteria will be 3. The overall threshold, applying to the sum of the three individual scores, will be 10.</a:t>
            </a:r>
          </a:p>
          <a:p>
            <a:r>
              <a:rPr lang="en-US" b="1" dirty="0">
                <a:solidFill>
                  <a:schemeClr val="tx2">
                    <a:lumMod val="75000"/>
                  </a:schemeClr>
                </a:solidFill>
              </a:rPr>
              <a:t>Electronic Submission Through Funding and Tenders Portal </a:t>
            </a:r>
          </a:p>
          <a:p>
            <a:endParaRPr lang="en-US" dirty="0"/>
          </a:p>
        </p:txBody>
      </p:sp>
      <p:sp>
        <p:nvSpPr>
          <p:cNvPr id="3" name="Title 2">
            <a:extLst>
              <a:ext uri="{FF2B5EF4-FFF2-40B4-BE49-F238E27FC236}">
                <a16:creationId xmlns:a16="http://schemas.microsoft.com/office/drawing/2014/main" id="{EE941B85-A2F4-C848-B607-7A344FBE2330}"/>
              </a:ext>
            </a:extLst>
          </p:cNvPr>
          <p:cNvSpPr>
            <a:spLocks noGrp="1"/>
          </p:cNvSpPr>
          <p:nvPr>
            <p:ph type="title"/>
          </p:nvPr>
        </p:nvSpPr>
        <p:spPr/>
        <p:txBody>
          <a:bodyPr/>
          <a:lstStyle/>
          <a:p>
            <a:r>
              <a:rPr lang="en-GB" dirty="0"/>
              <a:t>Teaming – Evaluation and Award </a:t>
            </a:r>
            <a:endParaRPr lang="en-US" dirty="0"/>
          </a:p>
        </p:txBody>
      </p:sp>
    </p:spTree>
    <p:extLst>
      <p:ext uri="{BB962C8B-B14F-4D97-AF65-F5344CB8AC3E}">
        <p14:creationId xmlns:p14="http://schemas.microsoft.com/office/powerpoint/2010/main" val="859666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8"/>
            <a:ext cx="9680275" cy="564543"/>
          </a:xfrm>
        </p:spPr>
        <p:txBody>
          <a:bodyPr/>
          <a:lstStyle/>
          <a:p>
            <a:r>
              <a:rPr lang="en-GB" sz="3600" dirty="0"/>
              <a:t>European Excellence Initiative - EEI </a:t>
            </a:r>
          </a:p>
        </p:txBody>
      </p:sp>
      <p:grpSp>
        <p:nvGrpSpPr>
          <p:cNvPr id="7" name="Group 6"/>
          <p:cNvGrpSpPr/>
          <p:nvPr/>
        </p:nvGrpSpPr>
        <p:grpSpPr>
          <a:xfrm>
            <a:off x="864000" y="324000"/>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5693" y="4841995"/>
              <a:ext cx="795530" cy="795530"/>
            </a:xfrm>
            <a:prstGeom prst="rect">
              <a:avLst/>
            </a:prstGeom>
          </p:spPr>
        </p:pic>
      </p:grpSp>
      <p:sp>
        <p:nvSpPr>
          <p:cNvPr id="6" name="TextBox 5">
            <a:extLst>
              <a:ext uri="{FF2B5EF4-FFF2-40B4-BE49-F238E27FC236}">
                <a16:creationId xmlns:a16="http://schemas.microsoft.com/office/drawing/2014/main" id="{DDDE63D4-7926-B141-8B83-21D28B1D7EF5}"/>
              </a:ext>
            </a:extLst>
          </p:cNvPr>
          <p:cNvSpPr txBox="1"/>
          <p:nvPr/>
        </p:nvSpPr>
        <p:spPr>
          <a:xfrm>
            <a:off x="1300163" y="2260729"/>
            <a:ext cx="10029825" cy="923330"/>
          </a:xfrm>
          <a:prstGeom prst="rect">
            <a:avLst/>
          </a:prstGeom>
          <a:noFill/>
        </p:spPr>
        <p:txBody>
          <a:bodyPr wrap="square" rtlCol="0">
            <a:spAutoFit/>
          </a:bodyPr>
          <a:lstStyle/>
          <a:p>
            <a:pPr algn="ctr"/>
            <a:r>
              <a:rPr lang="en-US" b="1" dirty="0">
                <a:solidFill>
                  <a:schemeClr val="tx2">
                    <a:lumMod val="75000"/>
                  </a:schemeClr>
                </a:solidFill>
              </a:rPr>
              <a:t>Through the European Excellence Initiative (EEI), Horizon Europe’s support aims at the transformation of higher education sector and their surrounding ecosystems, including non-university research </a:t>
            </a:r>
            <a:r>
              <a:rPr lang="en-US" b="1" dirty="0" err="1">
                <a:solidFill>
                  <a:schemeClr val="tx2">
                    <a:lumMod val="75000"/>
                  </a:schemeClr>
                </a:solidFill>
              </a:rPr>
              <a:t>centres</a:t>
            </a:r>
            <a:r>
              <a:rPr lang="en-US" b="1" dirty="0">
                <a:solidFill>
                  <a:schemeClr val="tx2">
                    <a:lumMod val="75000"/>
                  </a:schemeClr>
                </a:solidFill>
              </a:rPr>
              <a:t>.</a:t>
            </a:r>
          </a:p>
        </p:txBody>
      </p:sp>
      <p:sp>
        <p:nvSpPr>
          <p:cNvPr id="11" name="TextBox 10">
            <a:extLst>
              <a:ext uri="{FF2B5EF4-FFF2-40B4-BE49-F238E27FC236}">
                <a16:creationId xmlns:a16="http://schemas.microsoft.com/office/drawing/2014/main" id="{3BCEFB20-42D6-924D-B130-FE5CE884B98C}"/>
              </a:ext>
            </a:extLst>
          </p:cNvPr>
          <p:cNvSpPr txBox="1"/>
          <p:nvPr/>
        </p:nvSpPr>
        <p:spPr>
          <a:xfrm>
            <a:off x="1296000" y="4072122"/>
            <a:ext cx="9601200" cy="1754326"/>
          </a:xfrm>
          <a:prstGeom prst="rect">
            <a:avLst/>
          </a:prstGeom>
          <a:noFill/>
        </p:spPr>
        <p:txBody>
          <a:bodyPr wrap="square" rtlCol="0">
            <a:spAutoFit/>
          </a:bodyPr>
          <a:lstStyle/>
          <a:p>
            <a:pPr algn="ctr"/>
            <a:r>
              <a:rPr lang="en-US" b="1" dirty="0">
                <a:solidFill>
                  <a:schemeClr val="tx2">
                    <a:lumMod val="75000"/>
                  </a:schemeClr>
                </a:solidFill>
              </a:rPr>
              <a:t>EEI Unifies Various Calls for Applications:</a:t>
            </a:r>
          </a:p>
          <a:p>
            <a:r>
              <a:rPr lang="en-US" b="1" dirty="0">
                <a:solidFill>
                  <a:schemeClr val="tx2">
                    <a:lumMod val="75000"/>
                  </a:schemeClr>
                </a:solidFill>
              </a:rPr>
              <a:t>Example:</a:t>
            </a:r>
          </a:p>
          <a:p>
            <a:r>
              <a:rPr lang="en-US" b="1" dirty="0">
                <a:solidFill>
                  <a:srgbClr val="7030A0"/>
                </a:solidFill>
              </a:rPr>
              <a:t>Capacity building to strengthen networks of higher education institutions and cooperation with surrounding ecosystems </a:t>
            </a:r>
          </a:p>
          <a:p>
            <a:pPr algn="ctr"/>
            <a:endParaRPr lang="en-US" b="1" dirty="0">
              <a:solidFill>
                <a:schemeClr val="tx2">
                  <a:lumMod val="75000"/>
                </a:schemeClr>
              </a:solidFill>
            </a:endParaRPr>
          </a:p>
          <a:p>
            <a:pPr algn="ctr"/>
            <a:r>
              <a:rPr lang="en-US" b="1" dirty="0">
                <a:solidFill>
                  <a:schemeClr val="tx2">
                    <a:lumMod val="75000"/>
                  </a:schemeClr>
                </a:solidFill>
              </a:rPr>
              <a:t> </a:t>
            </a:r>
          </a:p>
        </p:txBody>
      </p:sp>
    </p:spTree>
    <p:extLst>
      <p:ext uri="{BB962C8B-B14F-4D97-AF65-F5344CB8AC3E}">
        <p14:creationId xmlns:p14="http://schemas.microsoft.com/office/powerpoint/2010/main" val="2267058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Props1.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2.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4.xml><?xml version="1.0" encoding="utf-8"?>
<ds:datastoreItem xmlns:ds="http://schemas.openxmlformats.org/officeDocument/2006/customXml" ds:itemID="{E92E5D0D-A79B-418D-A07D-9F3951B9B6D6}">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aa4db51b-e8a9-4026-8a86-c53de6a39483"/>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6635</TotalTime>
  <Words>501</Words>
  <Application>Microsoft Macintosh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EC Square Sans Pro</vt:lpstr>
      <vt:lpstr>EC Square Sans Pro Light</vt:lpstr>
      <vt:lpstr>Office Theme</vt:lpstr>
      <vt:lpstr>PowerPoint Presentation</vt:lpstr>
      <vt:lpstr>Structure</vt:lpstr>
      <vt:lpstr>General Overview - Finding Call on the Portal </vt:lpstr>
      <vt:lpstr>    General Overview - Exploring call related information on the portal  </vt:lpstr>
      <vt:lpstr>Teaming - Structure</vt:lpstr>
      <vt:lpstr>Teaming – General Conditions </vt:lpstr>
      <vt:lpstr>Teaming – General Conditions</vt:lpstr>
      <vt:lpstr>Teaming – Evaluation and Award </vt:lpstr>
      <vt:lpstr>European Excellence Initiative - EEI </vt:lpstr>
      <vt:lpstr>Capacity Building to strengthen networks of higher education institutions and cooperation with surrounding ecosystems</vt:lpstr>
      <vt:lpstr>Recommendations to Consider  </vt:lpstr>
      <vt:lpstr>PowerPoint Presentation</vt:lpstr>
    </vt:vector>
  </TitlesOfParts>
  <Company>European Commission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Microsoft Office User</cp:lastModifiedBy>
  <cp:revision>299</cp:revision>
  <dcterms:created xsi:type="dcterms:W3CDTF">2020-12-04T09:35:19Z</dcterms:created>
  <dcterms:modified xsi:type="dcterms:W3CDTF">2022-10-12T12:17:18Z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y fmtid="{D5CDD505-2E9C-101B-9397-08002B2CF9AE}" pid="4" name="MSIP_Label_6bd9ddd1-4d20-43f6-abfa-fc3c07406f94_Enabled">
    <vt:lpwstr>true</vt:lpwstr>
  </property>
  <property fmtid="{D5CDD505-2E9C-101B-9397-08002B2CF9AE}" pid="5" name="MSIP_Label_6bd9ddd1-4d20-43f6-abfa-fc3c07406f94_SetDate">
    <vt:lpwstr>2022-01-25T20:45:51Z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27917e03-0da8-4162-a00e-37f35875dbde</vt:lpwstr>
  </property>
  <property fmtid="{D5CDD505-2E9C-101B-9397-08002B2CF9AE}" pid="10" name="MSIP_Label_6bd9ddd1-4d20-43f6-abfa-fc3c07406f94_ContentBits">
    <vt:lpwstr>0</vt:lpwstr>
  </property>
</Properties>
</file>