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84" r:id="rId3"/>
    <p:sldId id="258" r:id="rId4"/>
    <p:sldId id="306" r:id="rId5"/>
    <p:sldId id="307" r:id="rId6"/>
    <p:sldId id="308" r:id="rId7"/>
    <p:sldId id="309" r:id="rId8"/>
    <p:sldId id="310" r:id="rId9"/>
    <p:sldId id="311" r:id="rId10"/>
    <p:sldId id="312" r:id="rId11"/>
    <p:sldId id="289" r:id="rId12"/>
    <p:sldId id="313" r:id="rId13"/>
    <p:sldId id="314" r:id="rId14"/>
    <p:sldId id="315" r:id="rId15"/>
    <p:sldId id="316" r:id="rId16"/>
    <p:sldId id="317" r:id="rId17"/>
    <p:sldId id="318"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1736"/>
  </p:normalViewPr>
  <p:slideViewPr>
    <p:cSldViewPr snapToGrid="0">
      <p:cViewPr varScale="1">
        <p:scale>
          <a:sx n="115" d="100"/>
          <a:sy n="115" d="100"/>
        </p:scale>
        <p:origin x="47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6ADCDF-E8BC-454B-A6E2-7BC5057AECD6}" type="datetimeFigureOut">
              <a:rPr lang="en-GB" smtClean="0"/>
              <a:t>18/07/2022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EE05B6-FAF7-4B0E-862C-8B274BD7EB78}" type="slidenum">
              <a:rPr lang="en-GB" smtClean="0"/>
              <a:t>‹#›</a:t>
            </a:fld>
            <a:endParaRPr lang="en-GB"/>
          </a:p>
        </p:txBody>
      </p:sp>
    </p:spTree>
    <p:extLst>
      <p:ext uri="{BB962C8B-B14F-4D97-AF65-F5344CB8AC3E}">
        <p14:creationId xmlns:p14="http://schemas.microsoft.com/office/powerpoint/2010/main" val="3546117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EE05B6-FAF7-4B0E-862C-8B274BD7EB78}" type="slidenum">
              <a:rPr lang="en-GB" smtClean="0"/>
              <a:t>3</a:t>
            </a:fld>
            <a:endParaRPr lang="en-GB"/>
          </a:p>
        </p:txBody>
      </p:sp>
    </p:spTree>
    <p:extLst>
      <p:ext uri="{BB962C8B-B14F-4D97-AF65-F5344CB8AC3E}">
        <p14:creationId xmlns:p14="http://schemas.microsoft.com/office/powerpoint/2010/main" val="1829817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EE05B6-FAF7-4B0E-862C-8B274BD7EB78}" type="slidenum">
              <a:rPr lang="en-GB" smtClean="0"/>
              <a:t>4</a:t>
            </a:fld>
            <a:endParaRPr lang="en-GB"/>
          </a:p>
        </p:txBody>
      </p:sp>
    </p:spTree>
    <p:extLst>
      <p:ext uri="{BB962C8B-B14F-4D97-AF65-F5344CB8AC3E}">
        <p14:creationId xmlns:p14="http://schemas.microsoft.com/office/powerpoint/2010/main" val="3639537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CAA20-C19A-4F4F-A3AB-679914640A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592ABE-BD02-4EDF-8AFC-1E1E36F950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9CCA57-7BCA-4D0C-8A61-BF9F71F68319}"/>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1079829A-0BFC-4B86-8DDD-AA5A644E0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EC5659-B876-4BFB-95B5-0CCC5735E502}"/>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426392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77730-1791-4709-93D9-B94B658C22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827CD3-F968-4A63-B292-EC84F44CE2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D68E01-4B0F-4739-9A4F-0D35B02EB124}"/>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B5262D51-8E6D-4237-A5A0-C27C896611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4025CC-45EB-41F4-85B2-CCBA6FFCCC01}"/>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777152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D1D789-05BE-42ED-ABAC-160B71D8E3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C25C39-552F-48AF-B73B-785148D215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538DB6-F977-4388-87A3-2F09B8AF8739}"/>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A03A7227-4444-4A69-96C0-E068138B3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E0E9ED-A423-48BB-8D4A-9EBAF408FD8F}"/>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291353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0430-0755-4209-BCB7-8E86EBD9F2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8F4A0D-92CD-4351-B448-4F30525B2A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A69DE0-C615-4EA7-B09B-83C50FD29B03}"/>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0CDB4229-D1EF-48C6-8A1D-9EFE45A5C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AD2221-E312-4350-B70C-205B9BE48014}"/>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416340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7C753-893E-469F-BAE7-4DF48C6460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649809-997F-4B3E-979E-BE344D2D1E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4B6217-1E46-467E-A0D1-952DBCAB1B15}"/>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DFC3F4C8-C398-4E9F-8D1E-4C82B24CB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05833-CD5E-4A2F-BAE8-CCA4920E4864}"/>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01676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ABB4-1615-415D-9777-3BA29835E2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7A7838-D2AE-40A6-BA62-1846BD5F09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0239FE-B50C-423E-8D26-96CE6848F9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A7319D-EB67-4F9C-BE1E-426ADAF5B974}"/>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6" name="Footer Placeholder 5">
            <a:extLst>
              <a:ext uri="{FF2B5EF4-FFF2-40B4-BE49-F238E27FC236}">
                <a16:creationId xmlns:a16="http://schemas.microsoft.com/office/drawing/2014/main" id="{A9683AA6-409C-450B-9884-479464CA70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23AA3-54D2-4999-BCAF-20B610CCE5FA}"/>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1538718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249B-4847-4DDA-9055-8B682D80EC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D6623A-C266-4AF0-A832-1D9D4B08E3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99076A-D49B-472C-95C0-EAE8244401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66C80F-9386-463F-B697-93FB6908C7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6725F9-F5F6-4B0F-8118-FA8BF25E7B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526411-C1C0-4EE1-84EB-32ABE6169E81}"/>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8" name="Footer Placeholder 7">
            <a:extLst>
              <a:ext uri="{FF2B5EF4-FFF2-40B4-BE49-F238E27FC236}">
                <a16:creationId xmlns:a16="http://schemas.microsoft.com/office/drawing/2014/main" id="{09B6C256-F191-4D60-B9F2-A117195E2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D211B02-1BF5-47C2-A21F-BE7262ABCDB6}"/>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205873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05FF1-251E-4BAC-AAC6-21E381F006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C7E99A-EC27-4006-8356-D0ECA00DF772}"/>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4" name="Footer Placeholder 3">
            <a:extLst>
              <a:ext uri="{FF2B5EF4-FFF2-40B4-BE49-F238E27FC236}">
                <a16:creationId xmlns:a16="http://schemas.microsoft.com/office/drawing/2014/main" id="{F57EE5BC-FD4B-41B3-930A-357F574557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65A368-7B71-459A-97E2-9EE493CE5C6F}"/>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738019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C76EE4-56AA-4020-B635-56F0B0E31098}"/>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3" name="Footer Placeholder 2">
            <a:extLst>
              <a:ext uri="{FF2B5EF4-FFF2-40B4-BE49-F238E27FC236}">
                <a16:creationId xmlns:a16="http://schemas.microsoft.com/office/drawing/2014/main" id="{EBC948A3-5962-4E14-8267-25B2BE6181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C6CED6-E155-428C-8C7B-308ACD637A16}"/>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244042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AA5AF-D5C5-40A3-847C-5D077D7A1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AA8494-B415-49B1-AB22-611D88C746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2E29AE-052D-402B-9CF4-C246899345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4E6124-4BDA-40CC-9131-C8F20A19D73B}"/>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6" name="Footer Placeholder 5">
            <a:extLst>
              <a:ext uri="{FF2B5EF4-FFF2-40B4-BE49-F238E27FC236}">
                <a16:creationId xmlns:a16="http://schemas.microsoft.com/office/drawing/2014/main" id="{7761E284-650B-4C0B-92A6-2BDD491E90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306C3F-F613-4A5E-9FB6-5C1EA46BEE41}"/>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334541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3C77-F114-4951-B529-B03C40B194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8A70AB-2497-493C-AED6-033FC3F555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6B8145-20BE-4A72-B975-5668B12153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A1BD54-372B-4048-91FD-FC1D54735B43}"/>
              </a:ext>
            </a:extLst>
          </p:cNvPr>
          <p:cNvSpPr>
            <a:spLocks noGrp="1"/>
          </p:cNvSpPr>
          <p:nvPr>
            <p:ph type="dt" sz="half" idx="10"/>
          </p:nvPr>
        </p:nvSpPr>
        <p:spPr/>
        <p:txBody>
          <a:bodyPr/>
          <a:lstStyle/>
          <a:p>
            <a:fld id="{B7725BB4-8C98-4CF7-8BB3-22E268A191EB}" type="datetimeFigureOut">
              <a:rPr lang="en-US" smtClean="0"/>
              <a:t>7/18/22</a:t>
            </a:fld>
            <a:endParaRPr lang="en-US"/>
          </a:p>
        </p:txBody>
      </p:sp>
      <p:sp>
        <p:nvSpPr>
          <p:cNvPr id="6" name="Footer Placeholder 5">
            <a:extLst>
              <a:ext uri="{FF2B5EF4-FFF2-40B4-BE49-F238E27FC236}">
                <a16:creationId xmlns:a16="http://schemas.microsoft.com/office/drawing/2014/main" id="{6AD6502F-C0D0-41F8-BBBD-80783E69A6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FFFE69-5E64-44E1-AD4A-AD95D45BFAAC}"/>
              </a:ext>
            </a:extLst>
          </p:cNvPr>
          <p:cNvSpPr>
            <a:spLocks noGrp="1"/>
          </p:cNvSpPr>
          <p:nvPr>
            <p:ph type="sldNum" sz="quarter" idx="12"/>
          </p:nvPr>
        </p:nvSpPr>
        <p:spPr/>
        <p:txBody>
          <a:bodyPr/>
          <a:lstStyle/>
          <a:p>
            <a:fld id="{D5622EB2-3C2B-40C1-8B2B-CFE6D7CD4ACB}" type="slidenum">
              <a:rPr lang="en-US" smtClean="0"/>
              <a:t>‹#›</a:t>
            </a:fld>
            <a:endParaRPr lang="en-US"/>
          </a:p>
        </p:txBody>
      </p:sp>
    </p:spTree>
    <p:extLst>
      <p:ext uri="{BB962C8B-B14F-4D97-AF65-F5344CB8AC3E}">
        <p14:creationId xmlns:p14="http://schemas.microsoft.com/office/powerpoint/2010/main" val="3516634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43EDB1-9929-4CD5-9C31-2E7FDAC1DF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9B1C96-16CB-4061-95E2-3CF9183D72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56F1B7-A614-4DE7-99A1-0540B5BFC1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25BB4-8C98-4CF7-8BB3-22E268A191EB}" type="datetimeFigureOut">
              <a:rPr lang="en-US" smtClean="0"/>
              <a:t>7/18/22</a:t>
            </a:fld>
            <a:endParaRPr lang="en-US"/>
          </a:p>
        </p:txBody>
      </p:sp>
      <p:sp>
        <p:nvSpPr>
          <p:cNvPr id="5" name="Footer Placeholder 4">
            <a:extLst>
              <a:ext uri="{FF2B5EF4-FFF2-40B4-BE49-F238E27FC236}">
                <a16:creationId xmlns:a16="http://schemas.microsoft.com/office/drawing/2014/main" id="{86E4EE13-8A2D-436E-B706-62B9919C0B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D2004C-91BA-4DA4-A32A-4276380CFE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622EB2-3C2B-40C1-8B2B-CFE6D7CD4ACB}" type="slidenum">
              <a:rPr lang="en-US" smtClean="0"/>
              <a:t>‹#›</a:t>
            </a:fld>
            <a:endParaRPr lang="en-US"/>
          </a:p>
        </p:txBody>
      </p:sp>
    </p:spTree>
    <p:extLst>
      <p:ext uri="{BB962C8B-B14F-4D97-AF65-F5344CB8AC3E}">
        <p14:creationId xmlns:p14="http://schemas.microsoft.com/office/powerpoint/2010/main" val="2330558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B4AA5A4-5010-EB4F-BC78-810FAA7432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971550"/>
            <a:ext cx="11315700" cy="4914900"/>
          </a:xfrm>
          <a:prstGeom prst="rect">
            <a:avLst/>
          </a:prstGeom>
        </p:spPr>
      </p:pic>
    </p:spTree>
    <p:extLst>
      <p:ext uri="{BB962C8B-B14F-4D97-AF65-F5344CB8AC3E}">
        <p14:creationId xmlns:p14="http://schemas.microsoft.com/office/powerpoint/2010/main" val="1002142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E2EBA-8D2D-3943-BD2D-BB1A29F09291}"/>
              </a:ext>
            </a:extLst>
          </p:cNvPr>
          <p:cNvSpPr>
            <a:spLocks noGrp="1"/>
          </p:cNvSpPr>
          <p:nvPr>
            <p:ph type="title"/>
          </p:nvPr>
        </p:nvSpPr>
        <p:spPr>
          <a:xfrm>
            <a:off x="838200" y="365126"/>
            <a:ext cx="10515600" cy="867930"/>
          </a:xfrm>
        </p:spPr>
        <p:txBody>
          <a:bodyPr>
            <a:normAutofit/>
          </a:bodyPr>
          <a:lstStyle/>
          <a:p>
            <a:r>
              <a:rPr lang="ka-GE" sz="2800" b="1" dirty="0"/>
              <a:t>როგორ მივიღოთ მონაწილეობა?</a:t>
            </a:r>
            <a:br>
              <a:rPr lang="ka-GE" sz="2800" b="1" dirty="0"/>
            </a:br>
            <a:endParaRPr lang="en-US" sz="2800" b="1" dirty="0"/>
          </a:p>
        </p:txBody>
      </p:sp>
      <p:sp>
        <p:nvSpPr>
          <p:cNvPr id="3" name="Content Placeholder 2">
            <a:extLst>
              <a:ext uri="{FF2B5EF4-FFF2-40B4-BE49-F238E27FC236}">
                <a16:creationId xmlns:a16="http://schemas.microsoft.com/office/drawing/2014/main" id="{45E5B3CC-872C-C047-B63B-320719306E69}"/>
              </a:ext>
            </a:extLst>
          </p:cNvPr>
          <p:cNvSpPr>
            <a:spLocks noGrp="1"/>
          </p:cNvSpPr>
          <p:nvPr>
            <p:ph idx="1"/>
          </p:nvPr>
        </p:nvSpPr>
        <p:spPr>
          <a:xfrm>
            <a:off x="838200" y="997527"/>
            <a:ext cx="10515600" cy="5527964"/>
          </a:xfrm>
        </p:spPr>
        <p:txBody>
          <a:bodyPr>
            <a:normAutofit fontScale="92500" lnSpcReduction="20000"/>
          </a:bodyPr>
          <a:lstStyle/>
          <a:p>
            <a:pPr algn="just">
              <a:lnSpc>
                <a:spcPct val="150000"/>
              </a:lnSpc>
            </a:pPr>
            <a:r>
              <a:rPr lang="en-US" sz="2400" dirty="0"/>
              <a:t>ERC </a:t>
            </a:r>
            <a:r>
              <a:rPr lang="ka-GE" sz="2400" dirty="0"/>
              <a:t>საგრანტო განაცხადების წარდგენა შესაძლებელია მხოლოდ საპროექტო წინადადებების (</a:t>
            </a:r>
            <a:r>
              <a:rPr lang="en-US" sz="2400" dirty="0"/>
              <a:t>Calls</a:t>
            </a:r>
            <a:r>
              <a:rPr lang="ka-GE" sz="2400" dirty="0"/>
              <a:t>) გამოცხადების შემდეგ.</a:t>
            </a:r>
          </a:p>
          <a:p>
            <a:pPr algn="just">
              <a:lnSpc>
                <a:spcPct val="150000"/>
              </a:lnSpc>
            </a:pPr>
            <a:r>
              <a:rPr lang="en-US" sz="2400" dirty="0"/>
              <a:t>ERC-</a:t>
            </a:r>
            <a:r>
              <a:rPr lang="ka-GE" sz="2400" dirty="0"/>
              <a:t>ს აქვს ყოველწლიური საპროექტო წინადადებები, რომლებიც მოიცავს ყველა სამეცნიერო სფეროს.</a:t>
            </a:r>
          </a:p>
          <a:p>
            <a:pPr algn="just">
              <a:lnSpc>
                <a:spcPct val="150000"/>
              </a:lnSpc>
            </a:pPr>
            <a:r>
              <a:rPr lang="ka-GE" sz="2400" dirty="0"/>
              <a:t>იმისათვის, რომ </a:t>
            </a:r>
            <a:r>
              <a:rPr lang="en-US" sz="2400" dirty="0"/>
              <a:t>ERC </a:t>
            </a:r>
            <a:r>
              <a:rPr lang="ka-GE" sz="2400" dirty="0"/>
              <a:t>საგრანტო განაცხადი იყოს სრული, ის უნდა შეიცავდეს ადმინისტრაციულ ფორმებს, კვლევით საპროექტო წინადადებას და დამატებით დოკუმენტებს. დასრულებული წინადადება წარდგენილი უნდა იყოს მითითებულ დადგენილ ვადებში.</a:t>
            </a:r>
          </a:p>
          <a:p>
            <a:pPr algn="just">
              <a:lnSpc>
                <a:spcPct val="150000"/>
              </a:lnSpc>
            </a:pPr>
            <a:r>
              <a:rPr lang="ka-GE" sz="2400" dirty="0"/>
              <a:t>საპროექტო წინადადებები (</a:t>
            </a:r>
            <a:r>
              <a:rPr lang="en-US" sz="2400" dirty="0"/>
              <a:t>Calls</a:t>
            </a:r>
            <a:r>
              <a:rPr lang="ka-GE" sz="2400" dirty="0"/>
              <a:t>) გამოქვეყნებულია ევროკომისიის დაფინანსებისა და ტენდერების პორტალზე (</a:t>
            </a:r>
            <a:r>
              <a:rPr lang="en-US" sz="2400" dirty="0"/>
              <a:t>Funding and Tenders Portal</a:t>
            </a:r>
            <a:r>
              <a:rPr lang="ka-GE" sz="2400" dirty="0"/>
              <a:t>) და ევროკავშირის ოფიციალურ ჟურნალში.</a:t>
            </a:r>
            <a:endParaRPr lang="en-US" sz="2400" dirty="0"/>
          </a:p>
        </p:txBody>
      </p:sp>
    </p:spTree>
    <p:extLst>
      <p:ext uri="{BB962C8B-B14F-4D97-AF65-F5344CB8AC3E}">
        <p14:creationId xmlns:p14="http://schemas.microsoft.com/office/powerpoint/2010/main" val="3553117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EBE2779-849A-DA42-BECE-50BDD6FF12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285810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7630A-3080-FE4A-8637-831C1DF5EF7F}"/>
              </a:ext>
            </a:extLst>
          </p:cNvPr>
          <p:cNvSpPr>
            <a:spLocks noGrp="1"/>
          </p:cNvSpPr>
          <p:nvPr>
            <p:ph type="title"/>
          </p:nvPr>
        </p:nvSpPr>
        <p:spPr/>
        <p:txBody>
          <a:bodyPr>
            <a:normAutofit/>
          </a:bodyPr>
          <a:lstStyle/>
          <a:p>
            <a:r>
              <a:rPr lang="ka-GE" sz="2800" b="1" dirty="0"/>
              <a:t>უფრო დეტალურად...</a:t>
            </a:r>
            <a:endParaRPr lang="en-US" sz="2800" b="1" dirty="0"/>
          </a:p>
        </p:txBody>
      </p:sp>
      <p:sp>
        <p:nvSpPr>
          <p:cNvPr id="3" name="Content Placeholder 2">
            <a:extLst>
              <a:ext uri="{FF2B5EF4-FFF2-40B4-BE49-F238E27FC236}">
                <a16:creationId xmlns:a16="http://schemas.microsoft.com/office/drawing/2014/main" id="{4AF3DAA6-691C-CB4F-95C4-C36446B34FAD}"/>
              </a:ext>
            </a:extLst>
          </p:cNvPr>
          <p:cNvSpPr>
            <a:spLocks noGrp="1"/>
          </p:cNvSpPr>
          <p:nvPr>
            <p:ph idx="1"/>
          </p:nvPr>
        </p:nvSpPr>
        <p:spPr>
          <a:xfrm>
            <a:off x="838200" y="1565564"/>
            <a:ext cx="10515600" cy="4611399"/>
          </a:xfrm>
        </p:spPr>
        <p:txBody>
          <a:bodyPr>
            <a:normAutofit/>
          </a:bodyPr>
          <a:lstStyle/>
          <a:p>
            <a:r>
              <a:rPr lang="ka-GE" sz="2400" b="1" dirty="0"/>
              <a:t>საპროექტო წინადადების გამოქვეყნებამდე:</a:t>
            </a:r>
          </a:p>
          <a:p>
            <a:endParaRPr lang="ka-GE" sz="2400" dirty="0"/>
          </a:p>
          <a:p>
            <a:pPr algn="just">
              <a:lnSpc>
                <a:spcPct val="150000"/>
              </a:lnSpc>
            </a:pPr>
            <a:r>
              <a:rPr lang="ka-GE" sz="2400" dirty="0"/>
              <a:t>გაარკვიეთ, რომელი </a:t>
            </a:r>
            <a:r>
              <a:rPr lang="en-US" sz="2400" dirty="0"/>
              <a:t>ERC </a:t>
            </a:r>
            <a:r>
              <a:rPr lang="ka-GE" sz="2400" dirty="0"/>
              <a:t>გრანტი და რომელი საპროექტო წინადადებაა თქვენთვის შესაფერისი.</a:t>
            </a:r>
          </a:p>
          <a:p>
            <a:pPr algn="just">
              <a:lnSpc>
                <a:spcPct val="150000"/>
              </a:lnSpc>
            </a:pPr>
            <a:r>
              <a:rPr lang="ka-GE" sz="2400" dirty="0"/>
              <a:t>განსაზღვრეთ მასპინძელი დაწესებულება და გუნდის წევრები, რომლებთანაც გსურთ მუშაობა. </a:t>
            </a:r>
          </a:p>
          <a:p>
            <a:pPr algn="just">
              <a:lnSpc>
                <a:spcPct val="150000"/>
              </a:lnSpc>
            </a:pPr>
            <a:r>
              <a:rPr lang="ka-GE" sz="2400" dirty="0"/>
              <a:t>დაუკავშირდით ეროვნულ საკონტაქტო პირს (</a:t>
            </a:r>
            <a:r>
              <a:rPr lang="en-US" sz="2400" dirty="0"/>
              <a:t>NCP) </a:t>
            </a:r>
            <a:r>
              <a:rPr lang="ka-GE" sz="2400" dirty="0"/>
              <a:t>თქვენს ქვეყანაში მხარდაჭერისთვის.</a:t>
            </a:r>
            <a:endParaRPr lang="en-US" sz="2400" dirty="0"/>
          </a:p>
        </p:txBody>
      </p:sp>
      <p:pic>
        <p:nvPicPr>
          <p:cNvPr id="4" name="Picture 3">
            <a:extLst>
              <a:ext uri="{FF2B5EF4-FFF2-40B4-BE49-F238E27FC236}">
                <a16:creationId xmlns:a16="http://schemas.microsoft.com/office/drawing/2014/main" id="{EF04FB67-2D1F-5B4C-B165-48A9E720F053}"/>
              </a:ext>
            </a:extLst>
          </p:cNvPr>
          <p:cNvPicPr>
            <a:picLocks noChangeAspect="1"/>
          </p:cNvPicPr>
          <p:nvPr/>
        </p:nvPicPr>
        <p:blipFill>
          <a:blip r:embed="rId2"/>
          <a:stretch>
            <a:fillRect/>
          </a:stretch>
        </p:blipFill>
        <p:spPr>
          <a:xfrm>
            <a:off x="838200" y="1565564"/>
            <a:ext cx="270164" cy="406400"/>
          </a:xfrm>
          <a:prstGeom prst="rect">
            <a:avLst/>
          </a:prstGeom>
        </p:spPr>
      </p:pic>
    </p:spTree>
    <p:extLst>
      <p:ext uri="{BB962C8B-B14F-4D97-AF65-F5344CB8AC3E}">
        <p14:creationId xmlns:p14="http://schemas.microsoft.com/office/powerpoint/2010/main" val="233015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564A0-C047-214A-ADE7-A4E6D33DC44C}"/>
              </a:ext>
            </a:extLst>
          </p:cNvPr>
          <p:cNvSpPr>
            <a:spLocks noGrp="1"/>
          </p:cNvSpPr>
          <p:nvPr>
            <p:ph type="title"/>
          </p:nvPr>
        </p:nvSpPr>
        <p:spPr>
          <a:xfrm>
            <a:off x="838200" y="272111"/>
            <a:ext cx="10515600" cy="817852"/>
          </a:xfrm>
        </p:spPr>
        <p:txBody>
          <a:bodyPr>
            <a:normAutofit/>
          </a:bodyPr>
          <a:lstStyle/>
          <a:p>
            <a:r>
              <a:rPr lang="ka-GE" sz="2800" b="1" dirty="0"/>
              <a:t>უფრო დეტალურად...</a:t>
            </a:r>
            <a:endParaRPr lang="en-US" sz="2800" dirty="0"/>
          </a:p>
        </p:txBody>
      </p:sp>
      <p:sp>
        <p:nvSpPr>
          <p:cNvPr id="8" name="Content Placeholder 7">
            <a:extLst>
              <a:ext uri="{FF2B5EF4-FFF2-40B4-BE49-F238E27FC236}">
                <a16:creationId xmlns:a16="http://schemas.microsoft.com/office/drawing/2014/main" id="{16BF6271-1449-1642-878D-82B72881B123}"/>
              </a:ext>
            </a:extLst>
          </p:cNvPr>
          <p:cNvSpPr>
            <a:spLocks noGrp="1"/>
          </p:cNvSpPr>
          <p:nvPr>
            <p:ph idx="1"/>
          </p:nvPr>
        </p:nvSpPr>
        <p:spPr>
          <a:xfrm>
            <a:off x="838200" y="983673"/>
            <a:ext cx="10515600" cy="5555672"/>
          </a:xfrm>
        </p:spPr>
        <p:txBody>
          <a:bodyPr>
            <a:normAutofit fontScale="70000" lnSpcReduction="20000"/>
          </a:bodyPr>
          <a:lstStyle/>
          <a:p>
            <a:pPr marL="0" indent="0" algn="just">
              <a:lnSpc>
                <a:spcPct val="150000"/>
              </a:lnSpc>
              <a:spcBef>
                <a:spcPts val="0"/>
              </a:spcBef>
              <a:buNone/>
            </a:pPr>
            <a:r>
              <a:rPr lang="ka-GE" sz="3100" dirty="0"/>
              <a:t>       </a:t>
            </a:r>
            <a:r>
              <a:rPr lang="ka-GE" sz="3100" b="1" dirty="0"/>
              <a:t>საპროექტო წინადადების გახსნის შემდეგ:</a:t>
            </a:r>
          </a:p>
          <a:p>
            <a:pPr marL="0" indent="0" algn="just">
              <a:lnSpc>
                <a:spcPct val="150000"/>
              </a:lnSpc>
              <a:spcBef>
                <a:spcPts val="0"/>
              </a:spcBef>
              <a:buNone/>
            </a:pPr>
            <a:endParaRPr lang="ka-GE" sz="2300" dirty="0"/>
          </a:p>
          <a:p>
            <a:pPr algn="just">
              <a:lnSpc>
                <a:spcPct val="150000"/>
              </a:lnSpc>
              <a:spcBef>
                <a:spcPts val="0"/>
              </a:spcBef>
            </a:pPr>
            <a:r>
              <a:rPr lang="ka-GE" sz="2600" dirty="0"/>
              <a:t>ყურადღებით წაიკითხეთ წინადადებასთან დაკავშირებული დოკუმენტები.</a:t>
            </a:r>
          </a:p>
          <a:p>
            <a:pPr algn="just">
              <a:lnSpc>
                <a:spcPct val="150000"/>
              </a:lnSpc>
              <a:spcBef>
                <a:spcPts val="0"/>
              </a:spcBef>
            </a:pPr>
            <a:r>
              <a:rPr lang="ka-GE" sz="2600" dirty="0"/>
              <a:t>დაუკავშირდით მასპინძელ დაწესებულებას და შეაგროვეთ ყველა ის დეტალი, რაც გჭირდებათ განაცხადისთვის.</a:t>
            </a:r>
          </a:p>
          <a:p>
            <a:pPr algn="just">
              <a:lnSpc>
                <a:spcPct val="150000"/>
              </a:lnSpc>
              <a:spcBef>
                <a:spcPts val="0"/>
              </a:spcBef>
            </a:pPr>
            <a:r>
              <a:rPr lang="ka-GE" sz="2600" dirty="0"/>
              <a:t>დაიწყეთ თქვენი წინადადების წერა. მიეცით დრო სხვა ადამიანებს, რომ განიხილონ თქვენი პროექტი. თქვენს </a:t>
            </a:r>
            <a:r>
              <a:rPr lang="en-US" sz="2600" dirty="0"/>
              <a:t>NCP-</a:t>
            </a:r>
            <a:r>
              <a:rPr lang="ka-GE" sz="2600" dirty="0"/>
              <a:t>ს, თანამშრომლებს და სხვა მეცნიერებს შეუძლიათ მოგცეთ სასარგებლო მხარდაჭერა და გამოხმაურება.</a:t>
            </a:r>
          </a:p>
          <a:p>
            <a:pPr algn="just">
              <a:lnSpc>
                <a:spcPct val="150000"/>
              </a:lnSpc>
              <a:spcBef>
                <a:spcPts val="0"/>
              </a:spcBef>
            </a:pPr>
            <a:r>
              <a:rPr lang="ka-GE" sz="2600" dirty="0"/>
              <a:t>გაეცანით ევროკავშირის წარდგენის სერვისს (</a:t>
            </a:r>
            <a:r>
              <a:rPr lang="en-US" sz="2600" dirty="0"/>
              <a:t>EU submission service</a:t>
            </a:r>
            <a:r>
              <a:rPr lang="ka-GE" sz="2600" dirty="0"/>
              <a:t>). ეს არის ონლაინ სისტემა, რომლის მეშვეობითაც უნდა მოხდეს წინადადებების წარდგენა.</a:t>
            </a:r>
            <a:endParaRPr lang="en-US" sz="2600" dirty="0"/>
          </a:p>
          <a:p>
            <a:pPr algn="just">
              <a:lnSpc>
                <a:spcPct val="150000"/>
              </a:lnSpc>
              <a:spcBef>
                <a:spcPts val="0"/>
              </a:spcBef>
            </a:pPr>
            <a:r>
              <a:rPr lang="ka-GE" sz="2600" dirty="0"/>
              <a:t>წარადგინეთ თქვენი წინადადება რაც შეიძლება ადრე. ვადები არ შეიძლება შეიცვალოს არავითარ შემთხვევაში. თქვენ შეგიძლიათ განაახლოთ თქვენი წარდგენილი წინადადება ვადამდე ნებისმიერ დროს, უბრალოდ ახალი ვერსიის ატვირთვით, რომელიც გადაეწერება ძველს.</a:t>
            </a:r>
            <a:endParaRPr lang="en-US" sz="2600" dirty="0"/>
          </a:p>
          <a:p>
            <a:pPr algn="just">
              <a:lnSpc>
                <a:spcPct val="150000"/>
              </a:lnSpc>
              <a:spcBef>
                <a:spcPts val="0"/>
              </a:spcBef>
            </a:pPr>
            <a:r>
              <a:rPr lang="ka-GE" sz="2600" dirty="0"/>
              <a:t>თქვენ მიიღებთ "მიღების დადასტურებას" ელექტრონული ფოსტით ყოველ წარდგენაზე.</a:t>
            </a:r>
            <a:endParaRPr lang="en-US" sz="2600" dirty="0"/>
          </a:p>
          <a:p>
            <a:endParaRPr lang="ka-GE" sz="1600" dirty="0"/>
          </a:p>
          <a:p>
            <a:pPr marL="0" indent="0">
              <a:buNone/>
            </a:pPr>
            <a:endParaRPr lang="ka-GE" sz="1600" dirty="0"/>
          </a:p>
        </p:txBody>
      </p:sp>
      <p:pic>
        <p:nvPicPr>
          <p:cNvPr id="9" name="Picture 8">
            <a:extLst>
              <a:ext uri="{FF2B5EF4-FFF2-40B4-BE49-F238E27FC236}">
                <a16:creationId xmlns:a16="http://schemas.microsoft.com/office/drawing/2014/main" id="{88BE102C-D895-6647-AAB6-49BC69858C23}"/>
              </a:ext>
            </a:extLst>
          </p:cNvPr>
          <p:cNvPicPr>
            <a:picLocks noChangeAspect="1"/>
          </p:cNvPicPr>
          <p:nvPr/>
        </p:nvPicPr>
        <p:blipFill>
          <a:blip r:embed="rId2"/>
          <a:stretch>
            <a:fillRect/>
          </a:stretch>
        </p:blipFill>
        <p:spPr>
          <a:xfrm>
            <a:off x="838200" y="1089963"/>
            <a:ext cx="419100" cy="406400"/>
          </a:xfrm>
          <a:prstGeom prst="rect">
            <a:avLst/>
          </a:prstGeom>
        </p:spPr>
      </p:pic>
    </p:spTree>
    <p:extLst>
      <p:ext uri="{BB962C8B-B14F-4D97-AF65-F5344CB8AC3E}">
        <p14:creationId xmlns:p14="http://schemas.microsoft.com/office/powerpoint/2010/main" val="338406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D95C5-B11F-E04C-B8EE-3E9C27A701C1}"/>
              </a:ext>
            </a:extLst>
          </p:cNvPr>
          <p:cNvSpPr>
            <a:spLocks noGrp="1"/>
          </p:cNvSpPr>
          <p:nvPr>
            <p:ph type="title"/>
          </p:nvPr>
        </p:nvSpPr>
        <p:spPr>
          <a:xfrm>
            <a:off x="838200" y="365126"/>
            <a:ext cx="10515600" cy="687820"/>
          </a:xfrm>
        </p:spPr>
        <p:txBody>
          <a:bodyPr>
            <a:normAutofit/>
          </a:bodyPr>
          <a:lstStyle/>
          <a:p>
            <a:r>
              <a:rPr lang="ka-GE" sz="3200" b="1" dirty="0"/>
              <a:t>უფრო დეტალურად...</a:t>
            </a:r>
            <a:endParaRPr lang="en-US" sz="3200" dirty="0"/>
          </a:p>
        </p:txBody>
      </p:sp>
      <p:sp>
        <p:nvSpPr>
          <p:cNvPr id="3" name="Content Placeholder 2">
            <a:extLst>
              <a:ext uri="{FF2B5EF4-FFF2-40B4-BE49-F238E27FC236}">
                <a16:creationId xmlns:a16="http://schemas.microsoft.com/office/drawing/2014/main" id="{8EFADE2B-D7B9-2644-B9AF-ACDC4E8A7ECD}"/>
              </a:ext>
            </a:extLst>
          </p:cNvPr>
          <p:cNvSpPr>
            <a:spLocks noGrp="1"/>
          </p:cNvSpPr>
          <p:nvPr>
            <p:ph idx="1"/>
          </p:nvPr>
        </p:nvSpPr>
        <p:spPr>
          <a:xfrm>
            <a:off x="838200" y="1052946"/>
            <a:ext cx="10515600" cy="5124017"/>
          </a:xfrm>
        </p:spPr>
        <p:txBody>
          <a:bodyPr/>
          <a:lstStyle/>
          <a:p>
            <a:pPr marL="0" indent="0">
              <a:buNone/>
            </a:pPr>
            <a:r>
              <a:rPr lang="ka-GE" dirty="0"/>
              <a:t>  </a:t>
            </a:r>
            <a:r>
              <a:rPr lang="ka-GE" sz="2400" b="1" dirty="0"/>
              <a:t>ვადის გასვლის შემდეგ:</a:t>
            </a:r>
          </a:p>
          <a:p>
            <a:pPr algn="just">
              <a:lnSpc>
                <a:spcPct val="150000"/>
              </a:lnSpc>
            </a:pPr>
            <a:r>
              <a:rPr lang="en-US" sz="2400" dirty="0"/>
              <a:t>ERC </a:t>
            </a:r>
            <a:r>
              <a:rPr lang="ka-GE" sz="2400" dirty="0"/>
              <a:t>შეამოწმებს, აკმაყოფილებს თუ არა თქვენი წინადადება მოწოდების დასაშვებობის კრიტერიუმებს.</a:t>
            </a:r>
          </a:p>
          <a:p>
            <a:pPr algn="just">
              <a:lnSpc>
                <a:spcPct val="150000"/>
              </a:lnSpc>
            </a:pPr>
            <a:r>
              <a:rPr lang="ka-GE" sz="2400" dirty="0"/>
              <a:t>გარე ექსპერტები შეაფასებენ ყველა დასაშვებ წინადადებას.</a:t>
            </a:r>
          </a:p>
          <a:p>
            <a:pPr algn="just">
              <a:lnSpc>
                <a:spcPct val="150000"/>
              </a:lnSpc>
            </a:pPr>
            <a:r>
              <a:rPr lang="ka-GE" sz="2400" dirty="0"/>
              <a:t>თქვენ მიიღებთ დამატებით ინფორმაციას თქვენი წინადადების შეფასების პროცესში. </a:t>
            </a:r>
          </a:p>
        </p:txBody>
      </p:sp>
      <p:pic>
        <p:nvPicPr>
          <p:cNvPr id="4" name="Picture 3">
            <a:extLst>
              <a:ext uri="{FF2B5EF4-FFF2-40B4-BE49-F238E27FC236}">
                <a16:creationId xmlns:a16="http://schemas.microsoft.com/office/drawing/2014/main" id="{6AC39913-302F-7D44-A7CB-13F308B33A2F}"/>
              </a:ext>
            </a:extLst>
          </p:cNvPr>
          <p:cNvPicPr>
            <a:picLocks noChangeAspect="1"/>
          </p:cNvPicPr>
          <p:nvPr/>
        </p:nvPicPr>
        <p:blipFill>
          <a:blip r:embed="rId2"/>
          <a:stretch>
            <a:fillRect/>
          </a:stretch>
        </p:blipFill>
        <p:spPr>
          <a:xfrm>
            <a:off x="838200" y="1052946"/>
            <a:ext cx="266700" cy="406400"/>
          </a:xfrm>
          <a:prstGeom prst="rect">
            <a:avLst/>
          </a:prstGeom>
        </p:spPr>
      </p:pic>
    </p:spTree>
    <p:extLst>
      <p:ext uri="{BB962C8B-B14F-4D97-AF65-F5344CB8AC3E}">
        <p14:creationId xmlns:p14="http://schemas.microsoft.com/office/powerpoint/2010/main" val="2399791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D86FB-8A70-3E41-811E-642E297F3E70}"/>
              </a:ext>
            </a:extLst>
          </p:cNvPr>
          <p:cNvSpPr>
            <a:spLocks noGrp="1"/>
          </p:cNvSpPr>
          <p:nvPr>
            <p:ph type="title"/>
          </p:nvPr>
        </p:nvSpPr>
        <p:spPr>
          <a:xfrm>
            <a:off x="838200" y="365125"/>
            <a:ext cx="10515600" cy="757093"/>
          </a:xfrm>
        </p:spPr>
        <p:txBody>
          <a:bodyPr>
            <a:normAutofit fontScale="90000"/>
          </a:bodyPr>
          <a:lstStyle/>
          <a:p>
            <a:r>
              <a:rPr lang="ka-GE" sz="3200" b="1" dirty="0"/>
              <a:t>შეფასების პროცესი</a:t>
            </a:r>
            <a:br>
              <a:rPr lang="ka-GE" sz="3200" b="1" dirty="0"/>
            </a:br>
            <a:endParaRPr lang="en-US" sz="3200" b="1" dirty="0"/>
          </a:p>
        </p:txBody>
      </p:sp>
      <p:sp>
        <p:nvSpPr>
          <p:cNvPr id="3" name="Content Placeholder 2">
            <a:extLst>
              <a:ext uri="{FF2B5EF4-FFF2-40B4-BE49-F238E27FC236}">
                <a16:creationId xmlns:a16="http://schemas.microsoft.com/office/drawing/2014/main" id="{9AF95D76-1E43-9743-AA67-3EE42B59A207}"/>
              </a:ext>
            </a:extLst>
          </p:cNvPr>
          <p:cNvSpPr>
            <a:spLocks noGrp="1"/>
          </p:cNvSpPr>
          <p:nvPr>
            <p:ph idx="1"/>
          </p:nvPr>
        </p:nvSpPr>
        <p:spPr>
          <a:xfrm>
            <a:off x="838200" y="1122218"/>
            <a:ext cx="10515600" cy="5597237"/>
          </a:xfrm>
        </p:spPr>
        <p:txBody>
          <a:bodyPr>
            <a:normAutofit lnSpcReduction="10000"/>
          </a:bodyPr>
          <a:lstStyle/>
          <a:p>
            <a:pPr algn="just">
              <a:lnSpc>
                <a:spcPct val="150000"/>
              </a:lnSpc>
            </a:pPr>
            <a:r>
              <a:rPr lang="ka-GE" sz="2400" dirty="0"/>
              <a:t>წინადადებები ფასდება შერჩეული საერთაშორისო რეცენზენტების მიერ, რომლებიც აფასებენ წინადადებებს სრულყოფილების</a:t>
            </a:r>
            <a:r>
              <a:rPr lang="en-US" sz="2400" dirty="0"/>
              <a:t> </a:t>
            </a:r>
            <a:r>
              <a:rPr lang="ka-GE" sz="2400" dirty="0"/>
              <a:t>(</a:t>
            </a:r>
            <a:r>
              <a:rPr lang="en-US" sz="2400" dirty="0"/>
              <a:t>excellence</a:t>
            </a:r>
            <a:r>
              <a:rPr lang="ka-GE" sz="2400" dirty="0"/>
              <a:t>), როგორც ერთადერთი კრიტერიუმის საფუძველზე. იგი გამოყენებული იქნება როგორც კვლევითი პროექტის, ასევე მთავარი მკვლევარის შეფასებისთვის.</a:t>
            </a:r>
          </a:p>
          <a:p>
            <a:pPr algn="just">
              <a:lnSpc>
                <a:spcPct val="150000"/>
              </a:lnSpc>
            </a:pPr>
            <a:r>
              <a:rPr lang="ka-GE" sz="2400" dirty="0"/>
              <a:t>რეცენზენტები პასუხისმგებელნი არიან წინადადებების შეფასებაზე. ისინი, ვინც გადალახავს ხარისხის ბარიერს, რეიტინგში ხვდებიან. საპროექტო წინადადების ხელმისაწვდომი ბიუჯეტიდან გამომდინარე, საბიუჯეტო შეზღუდვა ვრცელდება რეიტინგულ სიაზე და მხოლოდ უმაღლესი რეიტინგის მქონე წინადადებებს სთავაზობენ </a:t>
            </a:r>
            <a:r>
              <a:rPr lang="en-US" sz="2400" dirty="0"/>
              <a:t>ERC </a:t>
            </a:r>
            <a:r>
              <a:rPr lang="ka-GE" sz="2400" dirty="0"/>
              <a:t>გრანტს.</a:t>
            </a:r>
            <a:endParaRPr lang="en-US" sz="2400" dirty="0"/>
          </a:p>
        </p:txBody>
      </p:sp>
      <p:sp>
        <p:nvSpPr>
          <p:cNvPr id="4" name="Right Arrow 3">
            <a:extLst>
              <a:ext uri="{FF2B5EF4-FFF2-40B4-BE49-F238E27FC236}">
                <a16:creationId xmlns:a16="http://schemas.microsoft.com/office/drawing/2014/main" id="{C51462F8-593A-414B-BD5F-B98BEDAF6EF5}"/>
              </a:ext>
            </a:extLst>
          </p:cNvPr>
          <p:cNvSpPr/>
          <p:nvPr/>
        </p:nvSpPr>
        <p:spPr>
          <a:xfrm>
            <a:off x="10465447" y="63733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9388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F9BE-0BCD-744B-A0FF-2F14C9223158}"/>
              </a:ext>
            </a:extLst>
          </p:cNvPr>
          <p:cNvSpPr>
            <a:spLocks noGrp="1"/>
          </p:cNvSpPr>
          <p:nvPr>
            <p:ph type="title"/>
          </p:nvPr>
        </p:nvSpPr>
        <p:spPr>
          <a:xfrm>
            <a:off x="838200" y="365125"/>
            <a:ext cx="10515600" cy="757093"/>
          </a:xfrm>
        </p:spPr>
        <p:txBody>
          <a:bodyPr>
            <a:normAutofit/>
          </a:bodyPr>
          <a:lstStyle/>
          <a:p>
            <a:r>
              <a:rPr lang="ka-GE" sz="3200" b="1" dirty="0"/>
              <a:t>შეფასების პროცესი</a:t>
            </a:r>
            <a:endParaRPr lang="en-US" sz="3200" dirty="0"/>
          </a:p>
        </p:txBody>
      </p:sp>
      <p:sp>
        <p:nvSpPr>
          <p:cNvPr id="3" name="Content Placeholder 2">
            <a:extLst>
              <a:ext uri="{FF2B5EF4-FFF2-40B4-BE49-F238E27FC236}">
                <a16:creationId xmlns:a16="http://schemas.microsoft.com/office/drawing/2014/main" id="{6D4C5E40-755D-6848-BBC1-459B8FD3E2BF}"/>
              </a:ext>
            </a:extLst>
          </p:cNvPr>
          <p:cNvSpPr>
            <a:spLocks noGrp="1"/>
          </p:cNvSpPr>
          <p:nvPr>
            <p:ph idx="1"/>
          </p:nvPr>
        </p:nvSpPr>
        <p:spPr>
          <a:xfrm>
            <a:off x="838200" y="1427018"/>
            <a:ext cx="10515600" cy="5237018"/>
          </a:xfrm>
        </p:spPr>
        <p:txBody>
          <a:bodyPr/>
          <a:lstStyle/>
          <a:p>
            <a:pPr marL="0" indent="0" algn="just">
              <a:lnSpc>
                <a:spcPct val="150000"/>
              </a:lnSpc>
              <a:buNone/>
            </a:pPr>
            <a:r>
              <a:rPr lang="ka-GE" sz="2400" dirty="0"/>
              <a:t>თითოეული საპროექტო წინადადებისთვის არის 27 პანელი, თითოეული მოიცავს სამი დომენიდან ერთ-ერთ ქვეგანყოფილებას:</a:t>
            </a:r>
          </a:p>
          <a:p>
            <a:pPr algn="just">
              <a:lnSpc>
                <a:spcPct val="150000"/>
              </a:lnSpc>
            </a:pPr>
            <a:r>
              <a:rPr lang="ka-GE" sz="2400" b="1" dirty="0"/>
              <a:t>სოციალური და ჰუმანიტარული მეცნიერებები (</a:t>
            </a:r>
            <a:r>
              <a:rPr lang="en-US" sz="2400" b="1" dirty="0"/>
              <a:t>SH)</a:t>
            </a:r>
            <a:endParaRPr lang="ka-GE" sz="2400" b="1" dirty="0"/>
          </a:p>
          <a:p>
            <a:pPr algn="just">
              <a:lnSpc>
                <a:spcPct val="150000"/>
              </a:lnSpc>
            </a:pPr>
            <a:r>
              <a:rPr lang="ka-GE" sz="2400" b="1" dirty="0"/>
              <a:t>სიცოცხლის მეცნიერებები (</a:t>
            </a:r>
            <a:r>
              <a:rPr lang="en-US" sz="2400" b="1" dirty="0"/>
              <a:t>LS)</a:t>
            </a:r>
          </a:p>
          <a:p>
            <a:pPr algn="just">
              <a:lnSpc>
                <a:spcPct val="150000"/>
              </a:lnSpc>
            </a:pPr>
            <a:r>
              <a:rPr lang="ka-GE" sz="2400" b="1" dirty="0"/>
              <a:t>ფიზიკური და საინჟინრო მეცნიერებები (</a:t>
            </a:r>
            <a:r>
              <a:rPr lang="en-US" sz="2400" b="1" dirty="0"/>
              <a:t>PE)</a:t>
            </a:r>
            <a:endParaRPr lang="ka-GE" sz="2400" b="1" dirty="0"/>
          </a:p>
          <a:p>
            <a:pPr marL="0" indent="0" algn="just">
              <a:lnSpc>
                <a:spcPct val="150000"/>
              </a:lnSpc>
              <a:buNone/>
            </a:pPr>
            <a:r>
              <a:rPr lang="ka-GE" sz="2400" dirty="0"/>
              <a:t>თითოეული </a:t>
            </a:r>
            <a:r>
              <a:rPr lang="en-US" sz="2400" dirty="0"/>
              <a:t>ERC </a:t>
            </a:r>
            <a:r>
              <a:rPr lang="ka-GE" sz="2400" dirty="0"/>
              <a:t>პანელი შედგება თავმჯდომარისა და 10-16 წევრისაგან. პანელის თავმჯდომარეს და პანელის წევრებს ირჩევს </a:t>
            </a:r>
            <a:r>
              <a:rPr lang="en-US" sz="2400" dirty="0"/>
              <a:t>ERC </a:t>
            </a:r>
            <a:r>
              <a:rPr lang="ka-GE" sz="2400" dirty="0"/>
              <a:t>სამეცნიერო საბჭო მათი სამეცნიერო რეპუტაციის საფუძველზე. </a:t>
            </a:r>
            <a:endParaRPr lang="en-US" sz="2400" dirty="0"/>
          </a:p>
          <a:p>
            <a:endParaRPr lang="en-US" dirty="0"/>
          </a:p>
        </p:txBody>
      </p:sp>
      <p:sp>
        <p:nvSpPr>
          <p:cNvPr id="4" name="Right Arrow 3">
            <a:extLst>
              <a:ext uri="{FF2B5EF4-FFF2-40B4-BE49-F238E27FC236}">
                <a16:creationId xmlns:a16="http://schemas.microsoft.com/office/drawing/2014/main" id="{A1FA1656-CBB1-2240-B095-C1267C4CD233}"/>
              </a:ext>
            </a:extLst>
          </p:cNvPr>
          <p:cNvSpPr/>
          <p:nvPr/>
        </p:nvSpPr>
        <p:spPr>
          <a:xfrm>
            <a:off x="10016836" y="594360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1096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E4470-86E3-1C47-9DE0-C0C920EBC474}"/>
              </a:ext>
            </a:extLst>
          </p:cNvPr>
          <p:cNvSpPr>
            <a:spLocks noGrp="1"/>
          </p:cNvSpPr>
          <p:nvPr>
            <p:ph type="title"/>
          </p:nvPr>
        </p:nvSpPr>
        <p:spPr>
          <a:xfrm>
            <a:off x="838200" y="365126"/>
            <a:ext cx="10515600" cy="784802"/>
          </a:xfrm>
        </p:spPr>
        <p:txBody>
          <a:bodyPr>
            <a:normAutofit/>
          </a:bodyPr>
          <a:lstStyle/>
          <a:p>
            <a:r>
              <a:rPr lang="ka-GE" sz="3200" b="1" dirty="0"/>
              <a:t>შეფასების პროცესი</a:t>
            </a:r>
            <a:endParaRPr lang="en-US" sz="3200" dirty="0"/>
          </a:p>
        </p:txBody>
      </p:sp>
      <p:sp>
        <p:nvSpPr>
          <p:cNvPr id="3" name="Content Placeholder 2">
            <a:extLst>
              <a:ext uri="{FF2B5EF4-FFF2-40B4-BE49-F238E27FC236}">
                <a16:creationId xmlns:a16="http://schemas.microsoft.com/office/drawing/2014/main" id="{51726883-B806-0646-B0AF-CA9AB056E8F8}"/>
              </a:ext>
            </a:extLst>
          </p:cNvPr>
          <p:cNvSpPr>
            <a:spLocks noGrp="1"/>
          </p:cNvSpPr>
          <p:nvPr>
            <p:ph idx="1"/>
          </p:nvPr>
        </p:nvSpPr>
        <p:spPr>
          <a:xfrm>
            <a:off x="838200" y="1316182"/>
            <a:ext cx="10515600" cy="5209309"/>
          </a:xfrm>
        </p:spPr>
        <p:txBody>
          <a:bodyPr>
            <a:normAutofit/>
          </a:bodyPr>
          <a:lstStyle/>
          <a:p>
            <a:pPr algn="just">
              <a:lnSpc>
                <a:spcPct val="150000"/>
              </a:lnSpc>
            </a:pPr>
            <a:r>
              <a:rPr lang="ka-GE" sz="2600" dirty="0"/>
              <a:t>პანელის წევრების გარდა, </a:t>
            </a:r>
            <a:r>
              <a:rPr lang="en-US" sz="2600" dirty="0"/>
              <a:t>ERC-</a:t>
            </a:r>
            <a:r>
              <a:rPr lang="ka-GE" sz="2600" dirty="0"/>
              <a:t>ის შეფასებები ეყრდნობა დისტანციური ექსპერტების შენიშვნას პანელის გარეთ, რომელსაც უწოდებენ მსაჯებს. ისინი არიან მეცნიერები და სწავლულები, რომლებიც საჭირო სპეციალიზებულ ექსპერტიზას ატარებენ.</a:t>
            </a:r>
            <a:endParaRPr lang="ka-GE" dirty="0"/>
          </a:p>
          <a:p>
            <a:pPr algn="just">
              <a:lnSpc>
                <a:spcPct val="150000"/>
              </a:lnSpc>
            </a:pPr>
            <a:r>
              <a:rPr lang="ka-GE" sz="2400" dirty="0"/>
              <a:t>გამოძახების ვადის ამოწურვამდე პანელის თავმჯდომარეების სახელები გამოქვეყნდება </a:t>
            </a:r>
            <a:r>
              <a:rPr lang="en-US" sz="2400" dirty="0"/>
              <a:t>ERC-</a:t>
            </a:r>
            <a:r>
              <a:rPr lang="ka-GE" sz="2400" dirty="0"/>
              <a:t>ის ვებსაიტზე. ანალოგიურად, ქვეყნდება პანელის წევრების ვინაობა, თუმცა შეფასების პროცესის დასრულების შემდეგ.</a:t>
            </a:r>
            <a:endParaRPr lang="en-US" sz="2400" dirty="0"/>
          </a:p>
        </p:txBody>
      </p:sp>
    </p:spTree>
    <p:extLst>
      <p:ext uri="{BB962C8B-B14F-4D97-AF65-F5344CB8AC3E}">
        <p14:creationId xmlns:p14="http://schemas.microsoft.com/office/powerpoint/2010/main" val="2827373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C80E96F-92C8-42B9-B207-485C9437DC0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6253" y="226122"/>
            <a:ext cx="11365771" cy="6266118"/>
          </a:xfrm>
        </p:spPr>
      </p:pic>
    </p:spTree>
    <p:extLst>
      <p:ext uri="{BB962C8B-B14F-4D97-AF65-F5344CB8AC3E}">
        <p14:creationId xmlns:p14="http://schemas.microsoft.com/office/powerpoint/2010/main" val="96563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42C3-DB1A-6A4E-80C9-B8A945AED1BE}"/>
              </a:ext>
            </a:extLst>
          </p:cNvPr>
          <p:cNvSpPr>
            <a:spLocks noGrp="1"/>
          </p:cNvSpPr>
          <p:nvPr>
            <p:ph type="title"/>
          </p:nvPr>
        </p:nvSpPr>
        <p:spPr>
          <a:xfrm>
            <a:off x="838200" y="365125"/>
            <a:ext cx="4869264" cy="1325563"/>
          </a:xfrm>
        </p:spPr>
        <p:txBody>
          <a:bodyPr>
            <a:normAutofit/>
          </a:bodyPr>
          <a:lstStyle/>
          <a:p>
            <a:r>
              <a:rPr lang="ka-GE" sz="2800" b="1" dirty="0"/>
              <a:t>პრეზენტაციის გეგმა</a:t>
            </a:r>
            <a:endParaRPr lang="en-US" sz="2800" b="1" dirty="0"/>
          </a:p>
        </p:txBody>
      </p:sp>
      <p:sp>
        <p:nvSpPr>
          <p:cNvPr id="3" name="Content Placeholder 2">
            <a:extLst>
              <a:ext uri="{FF2B5EF4-FFF2-40B4-BE49-F238E27FC236}">
                <a16:creationId xmlns:a16="http://schemas.microsoft.com/office/drawing/2014/main" id="{B88CFEC3-DDCE-2241-969B-0334225A066C}"/>
              </a:ext>
            </a:extLst>
          </p:cNvPr>
          <p:cNvSpPr>
            <a:spLocks noGrp="1"/>
          </p:cNvSpPr>
          <p:nvPr>
            <p:ph idx="1"/>
          </p:nvPr>
        </p:nvSpPr>
        <p:spPr/>
        <p:txBody>
          <a:bodyPr/>
          <a:lstStyle/>
          <a:p>
            <a:r>
              <a:rPr lang="ka-GE" dirty="0"/>
              <a:t>მისია და მიზნები.</a:t>
            </a:r>
          </a:p>
          <a:p>
            <a:r>
              <a:rPr lang="ka-GE" dirty="0"/>
              <a:t>ვის შეუძლია განაცხადის გაკეთება?</a:t>
            </a:r>
          </a:p>
          <a:p>
            <a:r>
              <a:rPr lang="ka-GE" dirty="0"/>
              <a:t>რა საპროექტო წინადადებებია დასაშვები?</a:t>
            </a:r>
          </a:p>
          <a:p>
            <a:r>
              <a:rPr lang="ka-GE" dirty="0"/>
              <a:t>თანხის მოცულობა.</a:t>
            </a:r>
          </a:p>
          <a:p>
            <a:r>
              <a:rPr lang="ka-GE" dirty="0"/>
              <a:t>როგორ მივიღოთ მონაწილეობა?</a:t>
            </a:r>
          </a:p>
          <a:p>
            <a:r>
              <a:rPr lang="ka-GE" dirty="0"/>
              <a:t>შეფასების პროცესი.</a:t>
            </a:r>
          </a:p>
          <a:p>
            <a:endParaRPr lang="en-US" dirty="0"/>
          </a:p>
        </p:txBody>
      </p:sp>
      <p:pic>
        <p:nvPicPr>
          <p:cNvPr id="4" name="Picture 3">
            <a:extLst>
              <a:ext uri="{FF2B5EF4-FFF2-40B4-BE49-F238E27FC236}">
                <a16:creationId xmlns:a16="http://schemas.microsoft.com/office/drawing/2014/main" id="{71DD4B5E-579B-D34D-9B98-BFCEACA2D283}"/>
              </a:ext>
            </a:extLst>
          </p:cNvPr>
          <p:cNvPicPr>
            <a:picLocks noChangeAspect="1"/>
          </p:cNvPicPr>
          <p:nvPr/>
        </p:nvPicPr>
        <p:blipFill>
          <a:blip r:embed="rId2"/>
          <a:stretch>
            <a:fillRect/>
          </a:stretch>
        </p:blipFill>
        <p:spPr>
          <a:xfrm>
            <a:off x="8678018" y="-1"/>
            <a:ext cx="3513982" cy="2843685"/>
          </a:xfrm>
          <a:prstGeom prst="rect">
            <a:avLst/>
          </a:prstGeom>
        </p:spPr>
      </p:pic>
    </p:spTree>
    <p:extLst>
      <p:ext uri="{BB962C8B-B14F-4D97-AF65-F5344CB8AC3E}">
        <p14:creationId xmlns:p14="http://schemas.microsoft.com/office/powerpoint/2010/main" val="79393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83C372-B5D0-4894-BAEF-BAED02803227}"/>
              </a:ext>
            </a:extLst>
          </p:cNvPr>
          <p:cNvSpPr>
            <a:spLocks noGrp="1"/>
          </p:cNvSpPr>
          <p:nvPr>
            <p:ph idx="1"/>
          </p:nvPr>
        </p:nvSpPr>
        <p:spPr>
          <a:xfrm>
            <a:off x="838200" y="1708219"/>
            <a:ext cx="10515600" cy="4983983"/>
          </a:xfrm>
        </p:spPr>
        <p:txBody>
          <a:bodyPr>
            <a:normAutofit fontScale="77500" lnSpcReduction="20000"/>
          </a:bodyPr>
          <a:lstStyle/>
          <a:p>
            <a:pPr marL="0" indent="0">
              <a:buNone/>
            </a:pPr>
            <a:endParaRPr lang="ka-GE" sz="2400" dirty="0"/>
          </a:p>
          <a:p>
            <a:pPr algn="just">
              <a:lnSpc>
                <a:spcPct val="170000"/>
              </a:lnSpc>
              <a:spcBef>
                <a:spcPts val="0"/>
              </a:spcBef>
            </a:pPr>
            <a:r>
              <a:rPr lang="ka-GE" sz="2600" b="1" u="sng" dirty="0">
                <a:latin typeface="Sylfaen" pitchFamily="18" charset="0"/>
              </a:rPr>
              <a:t>ევროპული კვლევების საბჭოს </a:t>
            </a:r>
            <a:r>
              <a:rPr lang="en-US" sz="2600" u="sng" dirty="0">
                <a:latin typeface="Sylfaen" pitchFamily="18" charset="0"/>
              </a:rPr>
              <a:t>(</a:t>
            </a:r>
            <a:r>
              <a:rPr lang="en-US" sz="2600" b="1" u="sng" dirty="0">
                <a:latin typeface="Sylfaen" pitchFamily="18" charset="0"/>
              </a:rPr>
              <a:t>ERC</a:t>
            </a:r>
            <a:r>
              <a:rPr lang="en-US" sz="2600" dirty="0">
                <a:latin typeface="Sylfaen" pitchFamily="18" charset="0"/>
              </a:rPr>
              <a:t>) </a:t>
            </a:r>
            <a:r>
              <a:rPr lang="ka-GE" sz="2600" dirty="0"/>
              <a:t>მისიაა ხელი შეუწყოს ევროპაში უმაღლესი ხარისხის კვლევებს კონკურენტული დაფინანსების გზით და მხარი დაუჭიროს მკვლევრების მიერ ორიენტირებულ კვლევებს ყველა სფეროში, მეცნიერული ბრწყინვალების საფუძველზე</a:t>
            </a:r>
            <a:r>
              <a:rPr lang="en-US" sz="2600" dirty="0">
                <a:latin typeface="Sylfaen" pitchFamily="18" charset="0"/>
              </a:rPr>
              <a:t>. </a:t>
            </a:r>
            <a:endParaRPr lang="ka-GE" sz="2600" dirty="0">
              <a:latin typeface="Sylfaen" pitchFamily="18" charset="0"/>
            </a:endParaRPr>
          </a:p>
          <a:p>
            <a:pPr algn="just">
              <a:lnSpc>
                <a:spcPct val="170000"/>
              </a:lnSpc>
              <a:spcBef>
                <a:spcPts val="0"/>
              </a:spcBef>
            </a:pPr>
            <a:r>
              <a:rPr lang="en-US" sz="2600" dirty="0">
                <a:latin typeface="Sylfaen" pitchFamily="18" charset="0"/>
              </a:rPr>
              <a:t>ERC </a:t>
            </a:r>
            <a:r>
              <a:rPr lang="ka-GE" sz="2600" dirty="0"/>
              <a:t>წარმოადგენს </a:t>
            </a:r>
            <a:r>
              <a:rPr lang="ka-GE" sz="2600" b="1" i="1" dirty="0"/>
              <a:t>ჰორიზონტ ევროპის</a:t>
            </a:r>
            <a:r>
              <a:rPr lang="ka-GE" sz="2600" dirty="0"/>
              <a:t>, ევროკავშირის კვლევითი ჩარჩო პროგრამის ფლაგმანურ კომპონენტს 2021 წლიდან 2027 წლამდე.</a:t>
            </a:r>
            <a:endParaRPr lang="ka-GE" sz="2600" dirty="0">
              <a:latin typeface="Sylfaen" pitchFamily="18" charset="0"/>
            </a:endParaRPr>
          </a:p>
          <a:p>
            <a:pPr algn="just">
              <a:lnSpc>
                <a:spcPct val="170000"/>
              </a:lnSpc>
              <a:spcBef>
                <a:spcPts val="0"/>
              </a:spcBef>
            </a:pPr>
            <a:r>
              <a:rPr lang="en-US" sz="2600" dirty="0">
                <a:latin typeface="Sylfaen" pitchFamily="18" charset="0"/>
              </a:rPr>
              <a:t>ERC </a:t>
            </a:r>
            <a:r>
              <a:rPr lang="ka-GE" sz="2600" dirty="0"/>
              <a:t>გრანტები გაიცემა ღია კონკურსის გზით პროექტებზე, რომლებსაც ხელმძღვანელობენ დამწყები და დამკვიდრებული მკვლევრები, მიუხედავად მათი წარმოშობისა, რომლებიც მუშაობენ ან გადადიან სამუშაოდ ევროპაში. შერჩევის ერთადერთი კრიტერიუმია მეცნიერული ბრწყინვალება. </a:t>
            </a:r>
            <a:endParaRPr lang="ka-GE" sz="2600" dirty="0">
              <a:latin typeface="Sylfaen" pitchFamily="18" charset="0"/>
            </a:endParaRPr>
          </a:p>
        </p:txBody>
      </p:sp>
      <p:pic>
        <p:nvPicPr>
          <p:cNvPr id="6" name="Picture 5">
            <a:extLst>
              <a:ext uri="{FF2B5EF4-FFF2-40B4-BE49-F238E27FC236}">
                <a16:creationId xmlns:a16="http://schemas.microsoft.com/office/drawing/2014/main" id="{1AEDBF5C-2D54-4C41-B10A-A8A6748D2C06}"/>
              </a:ext>
            </a:extLst>
          </p:cNvPr>
          <p:cNvPicPr>
            <a:picLocks noChangeAspect="1"/>
          </p:cNvPicPr>
          <p:nvPr/>
        </p:nvPicPr>
        <p:blipFill>
          <a:blip r:embed="rId3"/>
          <a:stretch>
            <a:fillRect/>
          </a:stretch>
        </p:blipFill>
        <p:spPr>
          <a:xfrm>
            <a:off x="9028176" y="0"/>
            <a:ext cx="3163824" cy="1989574"/>
          </a:xfrm>
          <a:prstGeom prst="rect">
            <a:avLst/>
          </a:prstGeom>
        </p:spPr>
      </p:pic>
      <p:sp>
        <p:nvSpPr>
          <p:cNvPr id="2" name="TextBox 1">
            <a:extLst>
              <a:ext uri="{FF2B5EF4-FFF2-40B4-BE49-F238E27FC236}">
                <a16:creationId xmlns:a16="http://schemas.microsoft.com/office/drawing/2014/main" id="{D878AC54-4862-0846-A9F7-1D0766070CB4}"/>
              </a:ext>
            </a:extLst>
          </p:cNvPr>
          <p:cNvSpPr txBox="1"/>
          <p:nvPr/>
        </p:nvSpPr>
        <p:spPr>
          <a:xfrm>
            <a:off x="1065124" y="659396"/>
            <a:ext cx="6993653" cy="461665"/>
          </a:xfrm>
          <a:prstGeom prst="rect">
            <a:avLst/>
          </a:prstGeom>
          <a:noFill/>
        </p:spPr>
        <p:txBody>
          <a:bodyPr wrap="square" rtlCol="0">
            <a:spAutoFit/>
          </a:bodyPr>
          <a:lstStyle/>
          <a:p>
            <a:r>
              <a:rPr lang="ka-GE" sz="2400" b="1" dirty="0">
                <a:solidFill>
                  <a:schemeClr val="accent1"/>
                </a:solidFill>
              </a:rPr>
              <a:t>ევროპული კვლევების საბჭოს მისია</a:t>
            </a:r>
            <a:endParaRPr lang="en-US" sz="2400" b="1" dirty="0">
              <a:solidFill>
                <a:schemeClr val="accent1"/>
              </a:solidFill>
            </a:endParaRPr>
          </a:p>
        </p:txBody>
      </p:sp>
    </p:spTree>
    <p:extLst>
      <p:ext uri="{BB962C8B-B14F-4D97-AF65-F5344CB8AC3E}">
        <p14:creationId xmlns:p14="http://schemas.microsoft.com/office/powerpoint/2010/main" val="4170984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83C372-B5D0-4894-BAEF-BAED02803227}"/>
              </a:ext>
            </a:extLst>
          </p:cNvPr>
          <p:cNvSpPr>
            <a:spLocks noGrp="1"/>
          </p:cNvSpPr>
          <p:nvPr>
            <p:ph idx="1"/>
          </p:nvPr>
        </p:nvSpPr>
        <p:spPr>
          <a:xfrm>
            <a:off x="838200" y="1708219"/>
            <a:ext cx="10515600" cy="4983983"/>
          </a:xfrm>
        </p:spPr>
        <p:txBody>
          <a:bodyPr>
            <a:normAutofit/>
          </a:bodyPr>
          <a:lstStyle/>
          <a:p>
            <a:pPr marL="0" indent="0">
              <a:buNone/>
            </a:pPr>
            <a:endParaRPr lang="ka-GE" sz="2400" dirty="0"/>
          </a:p>
          <a:p>
            <a:pPr algn="just">
              <a:lnSpc>
                <a:spcPct val="170000"/>
              </a:lnSpc>
              <a:spcBef>
                <a:spcPts val="0"/>
              </a:spcBef>
            </a:pPr>
            <a:r>
              <a:rPr lang="ka-GE" sz="2600" dirty="0">
                <a:latin typeface="Sylfaen" pitchFamily="18" charset="0"/>
              </a:rPr>
              <a:t>ევროპაში მეცნიერების მხარდაჭერა ყველა სფეროში</a:t>
            </a:r>
            <a:r>
              <a:rPr lang="en-US" sz="2600" dirty="0">
                <a:latin typeface="Sylfaen" pitchFamily="18" charset="0"/>
              </a:rPr>
              <a:t>. </a:t>
            </a:r>
            <a:endParaRPr lang="ka-GE" sz="2600" dirty="0">
              <a:latin typeface="Sylfaen" pitchFamily="18" charset="0"/>
            </a:endParaRPr>
          </a:p>
          <a:p>
            <a:pPr algn="just">
              <a:lnSpc>
                <a:spcPct val="170000"/>
              </a:lnSpc>
              <a:spcBef>
                <a:spcPts val="0"/>
              </a:spcBef>
            </a:pPr>
            <a:r>
              <a:rPr lang="ka-GE" sz="2600" dirty="0">
                <a:latin typeface="Sylfaen" pitchFamily="18" charset="0"/>
              </a:rPr>
              <a:t>მკვლევარზე ორიენტირებული გარემოს შექმნა.</a:t>
            </a:r>
          </a:p>
          <a:p>
            <a:pPr algn="just">
              <a:lnSpc>
                <a:spcPct val="170000"/>
              </a:lnSpc>
              <a:spcBef>
                <a:spcPts val="0"/>
              </a:spcBef>
            </a:pPr>
            <a:r>
              <a:rPr lang="ka-GE" sz="2600" dirty="0">
                <a:latin typeface="Sylfaen" pitchFamily="18" charset="0"/>
              </a:rPr>
              <a:t>ნოვატორული იდეების </a:t>
            </a:r>
            <a:r>
              <a:rPr lang="ka-GE" sz="2600" dirty="0"/>
              <a:t>წახალისება არა სამეცნიერო სფეროზე, არამედ ხარისხზე აქცენტირებით.</a:t>
            </a:r>
          </a:p>
          <a:p>
            <a:pPr algn="just">
              <a:lnSpc>
                <a:spcPct val="170000"/>
              </a:lnSpc>
              <a:spcBef>
                <a:spcPts val="0"/>
              </a:spcBef>
            </a:pPr>
            <a:r>
              <a:rPr lang="ka-GE" sz="2600" dirty="0">
                <a:latin typeface="Sylfaen" pitchFamily="18" charset="0"/>
              </a:rPr>
              <a:t>ევროპული კვლევებისა და მომავალი მკვლევრების სტატუსისა და ხილვადობის ამაღლება. </a:t>
            </a:r>
          </a:p>
          <a:p>
            <a:pPr algn="just">
              <a:lnSpc>
                <a:spcPct val="170000"/>
              </a:lnSpc>
              <a:spcBef>
                <a:spcPts val="0"/>
              </a:spcBef>
            </a:pPr>
            <a:endParaRPr lang="ka-GE" sz="2600" dirty="0">
              <a:latin typeface="Sylfaen" pitchFamily="18" charset="0"/>
            </a:endParaRPr>
          </a:p>
        </p:txBody>
      </p:sp>
      <p:pic>
        <p:nvPicPr>
          <p:cNvPr id="6" name="Picture 5">
            <a:extLst>
              <a:ext uri="{FF2B5EF4-FFF2-40B4-BE49-F238E27FC236}">
                <a16:creationId xmlns:a16="http://schemas.microsoft.com/office/drawing/2014/main" id="{1AEDBF5C-2D54-4C41-B10A-A8A6748D2C06}"/>
              </a:ext>
            </a:extLst>
          </p:cNvPr>
          <p:cNvPicPr>
            <a:picLocks noChangeAspect="1"/>
          </p:cNvPicPr>
          <p:nvPr/>
        </p:nvPicPr>
        <p:blipFill>
          <a:blip r:embed="rId3"/>
          <a:stretch>
            <a:fillRect/>
          </a:stretch>
        </p:blipFill>
        <p:spPr>
          <a:xfrm>
            <a:off x="9028176" y="0"/>
            <a:ext cx="3163824" cy="1989574"/>
          </a:xfrm>
          <a:prstGeom prst="rect">
            <a:avLst/>
          </a:prstGeom>
        </p:spPr>
      </p:pic>
      <p:sp>
        <p:nvSpPr>
          <p:cNvPr id="2" name="TextBox 1">
            <a:extLst>
              <a:ext uri="{FF2B5EF4-FFF2-40B4-BE49-F238E27FC236}">
                <a16:creationId xmlns:a16="http://schemas.microsoft.com/office/drawing/2014/main" id="{D878AC54-4862-0846-A9F7-1D0766070CB4}"/>
              </a:ext>
            </a:extLst>
          </p:cNvPr>
          <p:cNvSpPr txBox="1"/>
          <p:nvPr/>
        </p:nvSpPr>
        <p:spPr>
          <a:xfrm>
            <a:off x="1065124" y="659396"/>
            <a:ext cx="6993653" cy="461665"/>
          </a:xfrm>
          <a:prstGeom prst="rect">
            <a:avLst/>
          </a:prstGeom>
          <a:noFill/>
        </p:spPr>
        <p:txBody>
          <a:bodyPr wrap="square" rtlCol="0">
            <a:spAutoFit/>
          </a:bodyPr>
          <a:lstStyle/>
          <a:p>
            <a:r>
              <a:rPr lang="ka-GE" sz="2400" b="1" dirty="0">
                <a:solidFill>
                  <a:schemeClr val="accent1"/>
                </a:solidFill>
              </a:rPr>
              <a:t>ევროპული კვლევების საბჭოს მიზნები</a:t>
            </a:r>
            <a:endParaRPr lang="en-US" sz="2400" b="1" dirty="0">
              <a:solidFill>
                <a:schemeClr val="accent1"/>
              </a:solidFill>
            </a:endParaRPr>
          </a:p>
        </p:txBody>
      </p:sp>
    </p:spTree>
    <p:extLst>
      <p:ext uri="{BB962C8B-B14F-4D97-AF65-F5344CB8AC3E}">
        <p14:creationId xmlns:p14="http://schemas.microsoft.com/office/powerpoint/2010/main" val="2415894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1263-2443-C445-A918-CC5C3829A02D}"/>
              </a:ext>
            </a:extLst>
          </p:cNvPr>
          <p:cNvSpPr>
            <a:spLocks noGrp="1"/>
          </p:cNvSpPr>
          <p:nvPr>
            <p:ph type="title"/>
          </p:nvPr>
        </p:nvSpPr>
        <p:spPr/>
        <p:txBody>
          <a:bodyPr>
            <a:normAutofit/>
          </a:bodyPr>
          <a:lstStyle/>
          <a:p>
            <a:r>
              <a:rPr lang="ka-GE" sz="2400" b="1" dirty="0"/>
              <a:t>ვის შეუძლია განაცხადის გაკეთება?</a:t>
            </a:r>
            <a:br>
              <a:rPr lang="ka-GE" sz="2400" b="1" dirty="0"/>
            </a:br>
            <a:endParaRPr lang="en-US" sz="2400" b="1" dirty="0"/>
          </a:p>
        </p:txBody>
      </p:sp>
      <p:sp>
        <p:nvSpPr>
          <p:cNvPr id="3" name="Content Placeholder 2">
            <a:extLst>
              <a:ext uri="{FF2B5EF4-FFF2-40B4-BE49-F238E27FC236}">
                <a16:creationId xmlns:a16="http://schemas.microsoft.com/office/drawing/2014/main" id="{915B7E59-092F-A64B-AF9C-7AC09C4C96BA}"/>
              </a:ext>
            </a:extLst>
          </p:cNvPr>
          <p:cNvSpPr>
            <a:spLocks noGrp="1"/>
          </p:cNvSpPr>
          <p:nvPr>
            <p:ph idx="1"/>
          </p:nvPr>
        </p:nvSpPr>
        <p:spPr/>
        <p:txBody>
          <a:bodyPr>
            <a:normAutofit/>
          </a:bodyPr>
          <a:lstStyle/>
          <a:p>
            <a:pPr algn="just">
              <a:lnSpc>
                <a:spcPct val="150000"/>
              </a:lnSpc>
            </a:pPr>
            <a:r>
              <a:rPr lang="ka-GE" sz="2400" dirty="0"/>
              <a:t>ნებისმიერი ეროვნების, საწყის კარიერულ ეტაპზე მყოფ მკვლევარს, რომელსაც აქვს დოქტორანტურის დასრულებიდან 2-7 წლიანი გამოცდილება.</a:t>
            </a:r>
            <a:r>
              <a:rPr lang="en-US" sz="2400" dirty="0"/>
              <a:t> </a:t>
            </a:r>
            <a:endParaRPr lang="ka-GE" sz="2400" dirty="0"/>
          </a:p>
          <a:p>
            <a:pPr algn="just">
              <a:lnSpc>
                <a:spcPct val="150000"/>
              </a:lnSpc>
            </a:pPr>
            <a:r>
              <a:rPr lang="ka-GE" sz="2400" dirty="0"/>
              <a:t>როდესაც დიპლომში არ არის მითითებული </a:t>
            </a:r>
            <a:r>
              <a:rPr lang="en-US" sz="2400" dirty="0"/>
              <a:t>PhD</a:t>
            </a:r>
            <a:r>
              <a:rPr lang="ka-GE" sz="2400" dirty="0"/>
              <a:t> დაცვის თარიღი, აპლიკანტებმა უნდა წარმოადგინონ წერილობითი დასტური დიპლომის გამცემი დაწესებულებიდან აღნიშნული თარიღის მითითებით, რაც მნიშვნელოვნად გაამარტივებს უფლებამოსილების პროცესს.</a:t>
            </a:r>
            <a:endParaRPr lang="en-US" sz="2400" dirty="0"/>
          </a:p>
        </p:txBody>
      </p:sp>
    </p:spTree>
    <p:extLst>
      <p:ext uri="{BB962C8B-B14F-4D97-AF65-F5344CB8AC3E}">
        <p14:creationId xmlns:p14="http://schemas.microsoft.com/office/powerpoint/2010/main" val="1287307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BB305-BCEC-B140-B968-BDEB9057BB52}"/>
              </a:ext>
            </a:extLst>
          </p:cNvPr>
          <p:cNvSpPr>
            <a:spLocks noGrp="1"/>
          </p:cNvSpPr>
          <p:nvPr>
            <p:ph type="title"/>
          </p:nvPr>
        </p:nvSpPr>
        <p:spPr>
          <a:xfrm>
            <a:off x="838200" y="-27709"/>
            <a:ext cx="10515600" cy="983674"/>
          </a:xfrm>
        </p:spPr>
        <p:txBody>
          <a:bodyPr>
            <a:normAutofit/>
          </a:bodyPr>
          <a:lstStyle/>
          <a:p>
            <a:r>
              <a:rPr lang="ka-GE" sz="2800" b="1" dirty="0"/>
              <a:t>რა საპროექტო წინადადებებია დასაშვები?</a:t>
            </a:r>
            <a:br>
              <a:rPr lang="ka-GE" sz="2800" b="1" dirty="0"/>
            </a:br>
            <a:endParaRPr lang="en-US" sz="2800" b="1" dirty="0"/>
          </a:p>
        </p:txBody>
      </p:sp>
      <p:sp>
        <p:nvSpPr>
          <p:cNvPr id="3" name="Content Placeholder 2">
            <a:extLst>
              <a:ext uri="{FF2B5EF4-FFF2-40B4-BE49-F238E27FC236}">
                <a16:creationId xmlns:a16="http://schemas.microsoft.com/office/drawing/2014/main" id="{28787EB6-E92A-C34B-8D1B-B91D1B586DF3}"/>
              </a:ext>
            </a:extLst>
          </p:cNvPr>
          <p:cNvSpPr>
            <a:spLocks noGrp="1"/>
          </p:cNvSpPr>
          <p:nvPr>
            <p:ph idx="1"/>
          </p:nvPr>
        </p:nvSpPr>
        <p:spPr>
          <a:xfrm>
            <a:off x="838200" y="678874"/>
            <a:ext cx="10515600" cy="5929744"/>
          </a:xfrm>
        </p:spPr>
        <p:txBody>
          <a:bodyPr>
            <a:normAutofit fontScale="92500"/>
          </a:bodyPr>
          <a:lstStyle/>
          <a:p>
            <a:pPr algn="just">
              <a:lnSpc>
                <a:spcPct val="150000"/>
              </a:lnSpc>
            </a:pPr>
            <a:r>
              <a:rPr lang="ka-GE" sz="2400" b="1" u="sng" dirty="0"/>
              <a:t>კრიტერიუმები</a:t>
            </a:r>
            <a:r>
              <a:rPr lang="ka-GE" sz="2400" dirty="0"/>
              <a:t>: განაცხადების მიღება შესაძლებელია კვლევის ნებისმიერ სფეროში, წინასწარ განსაზღვრული პრიორიტეტების გარეშე.</a:t>
            </a:r>
          </a:p>
          <a:p>
            <a:pPr algn="just">
              <a:lnSpc>
                <a:spcPct val="150000"/>
              </a:lnSpc>
            </a:pPr>
            <a:r>
              <a:rPr lang="ka-GE" sz="2400" b="1" u="sng" dirty="0"/>
              <a:t>ლოკაცია</a:t>
            </a:r>
            <a:r>
              <a:rPr lang="ka-GE" sz="2400" dirty="0"/>
              <a:t>: კვლევა უნდა ჩატარდეს საჯარო ან კერძო კვლევით ორგანიზაციაში (იგივე-მასპინძელი ინსტიტუტი/</a:t>
            </a:r>
            <a:r>
              <a:rPr lang="en-US" sz="2400" dirty="0"/>
              <a:t>HI). </a:t>
            </a:r>
            <a:r>
              <a:rPr lang="ka-GE" sz="2400" dirty="0"/>
              <a:t>ეს შეიძლება იყოს ორგანიზაცია</a:t>
            </a:r>
            <a:r>
              <a:rPr lang="en-US" sz="2400" dirty="0"/>
              <a:t>, </a:t>
            </a:r>
            <a:r>
              <a:rPr lang="ka-GE" sz="2400" dirty="0"/>
              <a:t>სადაც განმცხადებელი უკვე მუშაობს, ან ნებისმიერი სხვა დაწესებულება</a:t>
            </a:r>
            <a:r>
              <a:rPr lang="en-US" sz="2400" dirty="0"/>
              <a:t>, </a:t>
            </a:r>
            <a:r>
              <a:rPr lang="ka-GE" sz="2400" dirty="0"/>
              <a:t>რომელიც მდებარეობს ევროკავშირის ერთ-ერთ წევრ ქვეყანაში ან ასოცირებულ ქვეყანაში.</a:t>
            </a:r>
          </a:p>
          <a:p>
            <a:pPr algn="just">
              <a:lnSpc>
                <a:spcPct val="150000"/>
              </a:lnSpc>
            </a:pPr>
            <a:r>
              <a:rPr lang="ka-GE" sz="2400" b="1" u="sng" dirty="0"/>
              <a:t>მასპინძელი ინსტიტუტი</a:t>
            </a:r>
            <a:r>
              <a:rPr lang="ka-GE" sz="2400" dirty="0"/>
              <a:t>: </a:t>
            </a:r>
            <a:r>
              <a:rPr lang="en-US" sz="2400" dirty="0"/>
              <a:t>ERC </a:t>
            </a:r>
            <a:r>
              <a:rPr lang="ka-GE" sz="2400" dirty="0"/>
              <a:t>გრანტის განცხადების წარდგენა უნდა განხორციელდეს ერთი მთავარი მკვლევრის (</a:t>
            </a:r>
            <a:r>
              <a:rPr lang="en-US" sz="2400" dirty="0"/>
              <a:t>PI)</a:t>
            </a:r>
            <a:r>
              <a:rPr lang="ka-GE" sz="2400" dirty="0"/>
              <a:t> მიერ,</a:t>
            </a:r>
            <a:r>
              <a:rPr lang="en-US" sz="2400" dirty="0"/>
              <a:t> </a:t>
            </a:r>
            <a:r>
              <a:rPr lang="ka-GE" sz="2400" dirty="0"/>
              <a:t>მასპინძელ დაწესებულებასთან ერთად და მისი სახელით, რომელსაც ეწოდება </a:t>
            </a:r>
            <a:r>
              <a:rPr lang="ka-GE" sz="2400" i="1" dirty="0"/>
              <a:t>განმცხადებლის იურიდიული პირი</a:t>
            </a:r>
            <a:r>
              <a:rPr lang="ka-GE" sz="2400" dirty="0"/>
              <a:t>. </a:t>
            </a:r>
            <a:endParaRPr lang="en-US" sz="2400" dirty="0"/>
          </a:p>
        </p:txBody>
      </p:sp>
      <p:sp>
        <p:nvSpPr>
          <p:cNvPr id="4" name="Right Arrow 3">
            <a:extLst>
              <a:ext uri="{FF2B5EF4-FFF2-40B4-BE49-F238E27FC236}">
                <a16:creationId xmlns:a16="http://schemas.microsoft.com/office/drawing/2014/main" id="{B55D170F-0974-DE4B-8EFE-65DE16288C9B}"/>
              </a:ext>
            </a:extLst>
          </p:cNvPr>
          <p:cNvSpPr/>
          <p:nvPr/>
        </p:nvSpPr>
        <p:spPr>
          <a:xfrm>
            <a:off x="10375392" y="619325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2898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C019D-1965-AA4A-AC0D-8A11EEE6BD72}"/>
              </a:ext>
            </a:extLst>
          </p:cNvPr>
          <p:cNvSpPr>
            <a:spLocks noGrp="1"/>
          </p:cNvSpPr>
          <p:nvPr>
            <p:ph type="title"/>
          </p:nvPr>
        </p:nvSpPr>
        <p:spPr/>
        <p:txBody>
          <a:bodyPr>
            <a:normAutofit/>
          </a:bodyPr>
          <a:lstStyle/>
          <a:p>
            <a:r>
              <a:rPr lang="ka-GE" sz="2800" b="1" dirty="0"/>
              <a:t>რა საპროექტო წინადადებებია დასაშვები?</a:t>
            </a:r>
            <a:endParaRPr lang="en-US" sz="2800" dirty="0"/>
          </a:p>
        </p:txBody>
      </p:sp>
      <p:sp>
        <p:nvSpPr>
          <p:cNvPr id="3" name="Content Placeholder 2">
            <a:extLst>
              <a:ext uri="{FF2B5EF4-FFF2-40B4-BE49-F238E27FC236}">
                <a16:creationId xmlns:a16="http://schemas.microsoft.com/office/drawing/2014/main" id="{88FA1E3D-234F-3C41-8172-061F04E12862}"/>
              </a:ext>
            </a:extLst>
          </p:cNvPr>
          <p:cNvSpPr>
            <a:spLocks noGrp="1"/>
          </p:cNvSpPr>
          <p:nvPr>
            <p:ph idx="1"/>
          </p:nvPr>
        </p:nvSpPr>
        <p:spPr>
          <a:xfrm>
            <a:off x="838200" y="1343890"/>
            <a:ext cx="10515600" cy="5514109"/>
          </a:xfrm>
        </p:spPr>
        <p:txBody>
          <a:bodyPr>
            <a:normAutofit fontScale="85000" lnSpcReduction="10000"/>
          </a:bodyPr>
          <a:lstStyle/>
          <a:p>
            <a:pPr algn="just">
              <a:lnSpc>
                <a:spcPct val="150000"/>
              </a:lnSpc>
            </a:pPr>
            <a:r>
              <a:rPr lang="ka-GE" sz="2400" dirty="0"/>
              <a:t>გრანტები ენიჭება მასპინძელ დაწესებულებას გამოხატული ვალდებულებით, რომ ეს დაწესებულება შესთავაზებს შესაბამის პირობებს მთავარ მკვლევარს დამოუკიდებლად წარმართოს კვლევა და მართოს მისი დაფინანსება პროექტის განმავლობაში.</a:t>
            </a:r>
          </a:p>
          <a:p>
            <a:pPr algn="just">
              <a:lnSpc>
                <a:spcPct val="150000"/>
              </a:lnSpc>
            </a:pPr>
            <a:r>
              <a:rPr lang="ka-GE" sz="2400" dirty="0"/>
              <a:t>მასპინძელი ორგანიზაცია შეიძლება იყოს ნებისმიერი ტიპის იურიდიულ პირი, მათ შორის უნივერსიტეტები, კვლევითი ცენტრები და საწარმოები. იურიდიულად, მასპინძელი დაწესებულება უნდა იყოს დაფუძნებული ევროკავშირის ერთ-ერთ წევრ ქვეყანაში ან ასოცირებულ ქვეყანაში.</a:t>
            </a:r>
          </a:p>
          <a:p>
            <a:pPr algn="just">
              <a:lnSpc>
                <a:spcPct val="150000"/>
              </a:lnSpc>
            </a:pPr>
            <a:r>
              <a:rPr lang="ka-GE" sz="2400" dirty="0"/>
              <a:t>არ არის აუცილებელი მთავარი მკვლევარი (</a:t>
            </a:r>
            <a:r>
              <a:rPr lang="en-US" sz="2400" dirty="0"/>
              <a:t>PI</a:t>
            </a:r>
            <a:r>
              <a:rPr lang="ka-GE" sz="2400" dirty="0"/>
              <a:t>)</a:t>
            </a:r>
            <a:r>
              <a:rPr lang="en-US" sz="2400" dirty="0"/>
              <a:t> </a:t>
            </a:r>
            <a:r>
              <a:rPr lang="ka-GE" sz="2400" dirty="0"/>
              <a:t>მუშაობდეს მასპინძელ დაწესებულებაში წინადადების წარდგენის დროს. თუმცა, დაფინანსების შემთხვევაში, ურთიერთშეთანხმება და მასპინძელი დაწესებულების ვალდებულება, თუ როგორ ურთიერთობა დამყარდება სამომავლოდ, აუცილებელია.</a:t>
            </a:r>
            <a:endParaRPr lang="en-US" sz="2400" dirty="0"/>
          </a:p>
        </p:txBody>
      </p:sp>
    </p:spTree>
    <p:extLst>
      <p:ext uri="{BB962C8B-B14F-4D97-AF65-F5344CB8AC3E}">
        <p14:creationId xmlns:p14="http://schemas.microsoft.com/office/powerpoint/2010/main" val="3498137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DB7C6-F38F-9644-8EBC-BE9CC7DC534C}"/>
              </a:ext>
            </a:extLst>
          </p:cNvPr>
          <p:cNvSpPr>
            <a:spLocks noGrp="1"/>
          </p:cNvSpPr>
          <p:nvPr>
            <p:ph type="title"/>
          </p:nvPr>
        </p:nvSpPr>
        <p:spPr>
          <a:xfrm>
            <a:off x="838200" y="193965"/>
            <a:ext cx="10515600" cy="1108362"/>
          </a:xfrm>
        </p:spPr>
        <p:txBody>
          <a:bodyPr>
            <a:normAutofit/>
          </a:bodyPr>
          <a:lstStyle/>
          <a:p>
            <a:r>
              <a:rPr lang="ka-GE" sz="2800" b="1" dirty="0"/>
              <a:t>რა საპროექტო წინადადებებია დასაშვები?</a:t>
            </a:r>
            <a:endParaRPr lang="en-US" sz="2800" dirty="0"/>
          </a:p>
        </p:txBody>
      </p:sp>
      <p:sp>
        <p:nvSpPr>
          <p:cNvPr id="3" name="Content Placeholder 2">
            <a:extLst>
              <a:ext uri="{FF2B5EF4-FFF2-40B4-BE49-F238E27FC236}">
                <a16:creationId xmlns:a16="http://schemas.microsoft.com/office/drawing/2014/main" id="{819F94C2-17BD-EF45-B889-E521C8B30A1F}"/>
              </a:ext>
            </a:extLst>
          </p:cNvPr>
          <p:cNvSpPr>
            <a:spLocks noGrp="1"/>
          </p:cNvSpPr>
          <p:nvPr>
            <p:ph idx="1"/>
          </p:nvPr>
        </p:nvSpPr>
        <p:spPr>
          <a:xfrm>
            <a:off x="838200" y="1149927"/>
            <a:ext cx="10515600" cy="5389418"/>
          </a:xfrm>
        </p:spPr>
        <p:txBody>
          <a:bodyPr>
            <a:normAutofit/>
          </a:bodyPr>
          <a:lstStyle/>
          <a:p>
            <a:pPr algn="just">
              <a:lnSpc>
                <a:spcPct val="150000"/>
              </a:lnSpc>
            </a:pPr>
            <a:r>
              <a:rPr lang="ka-GE" sz="2400" b="1" dirty="0"/>
              <a:t>გუნდი</a:t>
            </a:r>
            <a:r>
              <a:rPr lang="ka-GE" sz="2400" dirty="0"/>
              <a:t>: </a:t>
            </a:r>
            <a:r>
              <a:rPr lang="en-US" sz="2400" dirty="0"/>
              <a:t>ERC </a:t>
            </a:r>
            <a:r>
              <a:rPr lang="ka-GE" sz="2400" dirty="0"/>
              <a:t>გრანტები მხარს უჭერს ისეთ პროექტებს, რომლებსაც ახორციელებს ინდივიდუალური მკვლევარი, რომელსაც შეუძლია გუნდის წევრად დაასაქმოს ნებისმიერი ეროვნების მკვლევარი. ასევე შესაძლებელია გუნდში იყოს ერთი ან მეტი წევრი არაევროპული ქვეყნიდან. ვაკანსიები გუნდის წევრებისთვის, რომლებიც დაინტერესებულნი არიან შეუერთდნენ </a:t>
            </a:r>
            <a:r>
              <a:rPr lang="en-US" sz="2400" dirty="0"/>
              <a:t>ERC</a:t>
            </a:r>
            <a:r>
              <a:rPr lang="ka-GE" sz="2400" dirty="0"/>
              <a:t> კვლევით პროექტებს, შეიძლება გამოქვეყნდეს </a:t>
            </a:r>
            <a:r>
              <a:rPr lang="en-US" sz="2400" dirty="0" err="1"/>
              <a:t>Euraxess</a:t>
            </a:r>
            <a:r>
              <a:rPr lang="en-US" sz="2400" dirty="0"/>
              <a:t>-Jobs </a:t>
            </a:r>
            <a:r>
              <a:rPr lang="ka-GE" sz="2400" dirty="0"/>
              <a:t>პორტალზე.</a:t>
            </a:r>
          </a:p>
        </p:txBody>
      </p:sp>
    </p:spTree>
    <p:extLst>
      <p:ext uri="{BB962C8B-B14F-4D97-AF65-F5344CB8AC3E}">
        <p14:creationId xmlns:p14="http://schemas.microsoft.com/office/powerpoint/2010/main" val="239650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48837-5BD3-5E4C-88FD-BF1576B9CF5C}"/>
              </a:ext>
            </a:extLst>
          </p:cNvPr>
          <p:cNvSpPr>
            <a:spLocks noGrp="1"/>
          </p:cNvSpPr>
          <p:nvPr>
            <p:ph type="title"/>
          </p:nvPr>
        </p:nvSpPr>
        <p:spPr/>
        <p:txBody>
          <a:bodyPr>
            <a:normAutofit/>
          </a:bodyPr>
          <a:lstStyle/>
          <a:p>
            <a:r>
              <a:rPr lang="ka-GE" sz="3200" b="1" dirty="0"/>
              <a:t>თანხის მოცულობა</a:t>
            </a:r>
            <a:br>
              <a:rPr lang="ka-GE" sz="3200" b="1" dirty="0"/>
            </a:br>
            <a:endParaRPr lang="en-US" sz="3200" b="1" dirty="0"/>
          </a:p>
        </p:txBody>
      </p:sp>
      <p:sp>
        <p:nvSpPr>
          <p:cNvPr id="3" name="Content Placeholder 2">
            <a:extLst>
              <a:ext uri="{FF2B5EF4-FFF2-40B4-BE49-F238E27FC236}">
                <a16:creationId xmlns:a16="http://schemas.microsoft.com/office/drawing/2014/main" id="{4DE0F4D8-A304-D748-97CA-328F1F8C3A1E}"/>
              </a:ext>
            </a:extLst>
          </p:cNvPr>
          <p:cNvSpPr>
            <a:spLocks noGrp="1"/>
          </p:cNvSpPr>
          <p:nvPr>
            <p:ph idx="1"/>
          </p:nvPr>
        </p:nvSpPr>
        <p:spPr>
          <a:xfrm>
            <a:off x="838200" y="1825625"/>
            <a:ext cx="10515600" cy="4561320"/>
          </a:xfrm>
        </p:spPr>
        <p:txBody>
          <a:bodyPr>
            <a:normAutofit/>
          </a:bodyPr>
          <a:lstStyle/>
          <a:p>
            <a:pPr algn="just">
              <a:lnSpc>
                <a:spcPct val="150000"/>
              </a:lnSpc>
            </a:pPr>
            <a:r>
              <a:rPr lang="ka-GE" sz="2400" dirty="0"/>
              <a:t>საწყისი გრანტები (</a:t>
            </a:r>
            <a:r>
              <a:rPr lang="en-US" sz="2400" dirty="0"/>
              <a:t>Starting Grants</a:t>
            </a:r>
            <a:r>
              <a:rPr lang="ka-GE" sz="2400" dirty="0"/>
              <a:t>) შეიძლება გაიცეს 1,5 მილიონ ევრომდე 5 წლის ვადით. (პროპორციულად უფრო მოკლე ხანგრძლივობის პროექტებისთვის). თუმცა, დამატებითი 1 მილიონი ევრო შეიძლება იყოს ხელმისაწვდომი მესამე ქვეყნიდან ევროკავშირში ან ასოცირებულ ქვეყანაში გადასული მკვლევრების დასაშვები „სტარტაპის“ ხარჯების დასაფარად და/ან ძირითადი აღჭურვილობის შესაძენად და/ან დიდ ობიექტებზე წვდომისთვის და/ან სხვა ძირითადი ექსპერიმენტული და საველე სამუშაოების ხარჯებისთვის.</a:t>
            </a:r>
          </a:p>
        </p:txBody>
      </p:sp>
    </p:spTree>
    <p:extLst>
      <p:ext uri="{BB962C8B-B14F-4D97-AF65-F5344CB8AC3E}">
        <p14:creationId xmlns:p14="http://schemas.microsoft.com/office/powerpoint/2010/main" val="2788688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981</Words>
  <Application>Microsoft Macintosh PowerPoint</Application>
  <PresentationFormat>Widescreen</PresentationFormat>
  <Paragraphs>72</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Sylfaen</vt:lpstr>
      <vt:lpstr>Office Theme</vt:lpstr>
      <vt:lpstr>PowerPoint Presentation</vt:lpstr>
      <vt:lpstr>პრეზენტაციის გეგმა</vt:lpstr>
      <vt:lpstr>PowerPoint Presentation</vt:lpstr>
      <vt:lpstr>PowerPoint Presentation</vt:lpstr>
      <vt:lpstr>ვის შეუძლია განაცხადის გაკეთება? </vt:lpstr>
      <vt:lpstr>რა საპროექტო წინადადებებია დასაშვები? </vt:lpstr>
      <vt:lpstr>რა საპროექტო წინადადებებია დასაშვები?</vt:lpstr>
      <vt:lpstr>რა საპროექტო წინადადებებია დასაშვები?</vt:lpstr>
      <vt:lpstr>თანხის მოცულობა </vt:lpstr>
      <vt:lpstr>როგორ მივიღოთ მონაწილეობა? </vt:lpstr>
      <vt:lpstr>PowerPoint Presentation</vt:lpstr>
      <vt:lpstr>უფრო დეტალურად...</vt:lpstr>
      <vt:lpstr>უფრო დეტალურად...</vt:lpstr>
      <vt:lpstr>უფრო დეტალურად...</vt:lpstr>
      <vt:lpstr>შეფასების პროცესი </vt:lpstr>
      <vt:lpstr>შეფასების პროცესი</vt:lpstr>
      <vt:lpstr>შეფასების პროცესი</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BSU</dc:creator>
  <cp:lastModifiedBy>Пользователь Microsoft Office</cp:lastModifiedBy>
  <cp:revision>92</cp:revision>
  <dcterms:created xsi:type="dcterms:W3CDTF">2022-02-10T07:53:49Z</dcterms:created>
  <dcterms:modified xsi:type="dcterms:W3CDTF">2022-07-18T06:35:07Z</dcterms:modified>
</cp:coreProperties>
</file>