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4" r:id="rId3"/>
    <p:sldId id="258" r:id="rId4"/>
    <p:sldId id="285" r:id="rId5"/>
    <p:sldId id="286" r:id="rId6"/>
    <p:sldId id="289" r:id="rId7"/>
    <p:sldId id="290" r:id="rId8"/>
    <p:sldId id="291" r:id="rId9"/>
    <p:sldId id="304" r:id="rId10"/>
    <p:sldId id="292" r:id="rId11"/>
    <p:sldId id="293" r:id="rId12"/>
    <p:sldId id="294" r:id="rId13"/>
    <p:sldId id="295" r:id="rId14"/>
    <p:sldId id="287" r:id="rId15"/>
    <p:sldId id="274" r:id="rId16"/>
    <p:sldId id="288" r:id="rId17"/>
    <p:sldId id="296" r:id="rId18"/>
    <p:sldId id="297" r:id="rId19"/>
    <p:sldId id="298" r:id="rId20"/>
    <p:sldId id="299" r:id="rId21"/>
    <p:sldId id="300" r:id="rId22"/>
    <p:sldId id="301" r:id="rId23"/>
    <p:sldId id="302" r:id="rId24"/>
    <p:sldId id="28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690"/>
  </p:normalViewPr>
  <p:slideViewPr>
    <p:cSldViewPr snapToGrid="0">
      <p:cViewPr varScale="1">
        <p:scale>
          <a:sx n="113" d="100"/>
          <a:sy n="113"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ADCDF-E8BC-454B-A6E2-7BC5057AECD6}" type="datetimeFigureOut">
              <a:rPr lang="en-GB" smtClean="0"/>
              <a:t>14/08/2023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05B6-FAF7-4B0E-862C-8B274BD7EB78}" type="slidenum">
              <a:rPr lang="en-GB" smtClean="0"/>
              <a:t>‹#›</a:t>
            </a:fld>
            <a:endParaRPr lang="en-GB"/>
          </a:p>
        </p:txBody>
      </p:sp>
    </p:spTree>
    <p:extLst>
      <p:ext uri="{BB962C8B-B14F-4D97-AF65-F5344CB8AC3E}">
        <p14:creationId xmlns:p14="http://schemas.microsoft.com/office/powerpoint/2010/main" val="354611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05B6-FAF7-4B0E-862C-8B274BD7EB78}" type="slidenum">
              <a:rPr lang="en-GB" smtClean="0"/>
              <a:t>3</a:t>
            </a:fld>
            <a:endParaRPr lang="en-GB"/>
          </a:p>
        </p:txBody>
      </p:sp>
    </p:spTree>
    <p:extLst>
      <p:ext uri="{BB962C8B-B14F-4D97-AF65-F5344CB8AC3E}">
        <p14:creationId xmlns:p14="http://schemas.microsoft.com/office/powerpoint/2010/main" val="182981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A20-C19A-4F4F-A3AB-679914640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2ABE-BD02-4EDF-8AFC-1E1E36F95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CCA57-7BCA-4D0C-8A61-BF9F71F68319}"/>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5" name="Footer Placeholder 4">
            <a:extLst>
              <a:ext uri="{FF2B5EF4-FFF2-40B4-BE49-F238E27FC236}">
                <a16:creationId xmlns:a16="http://schemas.microsoft.com/office/drawing/2014/main" id="{1079829A-0BFC-4B86-8DDD-AA5A644E0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5659-B876-4BFB-95B5-0CCC5735E502}"/>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426392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7730-1791-4709-93D9-B94B658C2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827CD3-F968-4A63-B292-EC84F44CE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68E01-4B0F-4739-9A4F-0D35B02EB124}"/>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5" name="Footer Placeholder 4">
            <a:extLst>
              <a:ext uri="{FF2B5EF4-FFF2-40B4-BE49-F238E27FC236}">
                <a16:creationId xmlns:a16="http://schemas.microsoft.com/office/drawing/2014/main" id="{B5262D51-8E6D-4237-A5A0-C27C89661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25CC-45EB-41F4-85B2-CCBA6FFCCC0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7715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1D789-05BE-42ED-ABAC-160B71D8E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25C39-552F-48AF-B73B-785148D21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38DB6-F977-4388-87A3-2F09B8AF8739}"/>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5" name="Footer Placeholder 4">
            <a:extLst>
              <a:ext uri="{FF2B5EF4-FFF2-40B4-BE49-F238E27FC236}">
                <a16:creationId xmlns:a16="http://schemas.microsoft.com/office/drawing/2014/main" id="{A03A7227-4444-4A69-96C0-E068138B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0E9ED-A423-48BB-8D4A-9EBAF408FD8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9135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0430-0755-4209-BCB7-8E86EBD9F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F4A0D-92CD-4351-B448-4F30525B2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9DE0-C615-4EA7-B09B-83C50FD29B03}"/>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5" name="Footer Placeholder 4">
            <a:extLst>
              <a:ext uri="{FF2B5EF4-FFF2-40B4-BE49-F238E27FC236}">
                <a16:creationId xmlns:a16="http://schemas.microsoft.com/office/drawing/2014/main" id="{0CDB4229-D1EF-48C6-8A1D-9EFE45A5C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D2221-E312-4350-B70C-205B9BE4801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4163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C753-893E-469F-BAE7-4DF48C64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49809-997F-4B3E-979E-BE344D2D1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B6217-1E46-467E-A0D1-952DBCAB1B15}"/>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5" name="Footer Placeholder 4">
            <a:extLst>
              <a:ext uri="{FF2B5EF4-FFF2-40B4-BE49-F238E27FC236}">
                <a16:creationId xmlns:a16="http://schemas.microsoft.com/office/drawing/2014/main" id="{DFC3F4C8-C398-4E9F-8D1E-4C82B24CB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05833-CD5E-4A2F-BAE8-CCA4920E486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01676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ABB4-1615-415D-9777-3BA29835E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A7838-D2AE-40A6-BA62-1846BD5F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239FE-B50C-423E-8D26-96CE6848F9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7319D-EB67-4F9C-BE1E-426ADAF5B974}"/>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6" name="Footer Placeholder 5">
            <a:extLst>
              <a:ext uri="{FF2B5EF4-FFF2-40B4-BE49-F238E27FC236}">
                <a16:creationId xmlns:a16="http://schemas.microsoft.com/office/drawing/2014/main" id="{A9683AA6-409C-450B-9884-479464CA7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23AA3-54D2-4999-BCAF-20B610CCE5FA}"/>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153871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249B-4847-4DDA-9055-8B682D80E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6623A-C266-4AF0-A832-1D9D4B08E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9076A-D49B-472C-95C0-EAE824440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6C80F-9386-463F-B697-93FB6908C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725F9-F5F6-4B0F-8118-FA8BF25E7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26411-C1C0-4EE1-84EB-32ABE6169E81}"/>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8" name="Footer Placeholder 7">
            <a:extLst>
              <a:ext uri="{FF2B5EF4-FFF2-40B4-BE49-F238E27FC236}">
                <a16:creationId xmlns:a16="http://schemas.microsoft.com/office/drawing/2014/main" id="{09B6C256-F191-4D60-B9F2-A117195E2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11B02-1BF5-47C2-A21F-BE7262ABCDB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05873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FF1-251E-4BAC-AAC6-21E381F00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7E99A-EC27-4006-8356-D0ECA00DF772}"/>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4" name="Footer Placeholder 3">
            <a:extLst>
              <a:ext uri="{FF2B5EF4-FFF2-40B4-BE49-F238E27FC236}">
                <a16:creationId xmlns:a16="http://schemas.microsoft.com/office/drawing/2014/main" id="{F57EE5BC-FD4B-41B3-930A-357F574557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5A368-7B71-459A-97E2-9EE493CE5C6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3801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76EE4-56AA-4020-B635-56F0B0E31098}"/>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3" name="Footer Placeholder 2">
            <a:extLst>
              <a:ext uri="{FF2B5EF4-FFF2-40B4-BE49-F238E27FC236}">
                <a16:creationId xmlns:a16="http://schemas.microsoft.com/office/drawing/2014/main" id="{EBC948A3-5962-4E14-8267-25B2BE6181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6CED6-E155-428C-8C7B-308ACD637A1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44042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A5AF-D5C5-40A3-847C-5D077D7A1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A8494-B415-49B1-AB22-611D88C74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E29AE-052D-402B-9CF4-C24689934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E6124-4BDA-40CC-9131-C8F20A19D73B}"/>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6" name="Footer Placeholder 5">
            <a:extLst>
              <a:ext uri="{FF2B5EF4-FFF2-40B4-BE49-F238E27FC236}">
                <a16:creationId xmlns:a16="http://schemas.microsoft.com/office/drawing/2014/main" id="{7761E284-650B-4C0B-92A6-2BDD491E9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06C3F-F613-4A5E-9FB6-5C1EA46BEE4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33454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3C77-F114-4951-B529-B03C40B19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A70AB-2497-493C-AED6-033FC3F55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B8145-20BE-4A72-B975-5668B1215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BD54-372B-4048-91FD-FC1D54735B43}"/>
              </a:ext>
            </a:extLst>
          </p:cNvPr>
          <p:cNvSpPr>
            <a:spLocks noGrp="1"/>
          </p:cNvSpPr>
          <p:nvPr>
            <p:ph type="dt" sz="half" idx="10"/>
          </p:nvPr>
        </p:nvSpPr>
        <p:spPr/>
        <p:txBody>
          <a:bodyPr/>
          <a:lstStyle/>
          <a:p>
            <a:fld id="{B7725BB4-8C98-4CF7-8BB3-22E268A191EB}" type="datetimeFigureOut">
              <a:rPr lang="en-US" smtClean="0"/>
              <a:t>8/14/23</a:t>
            </a:fld>
            <a:endParaRPr lang="en-US"/>
          </a:p>
        </p:txBody>
      </p:sp>
      <p:sp>
        <p:nvSpPr>
          <p:cNvPr id="6" name="Footer Placeholder 5">
            <a:extLst>
              <a:ext uri="{FF2B5EF4-FFF2-40B4-BE49-F238E27FC236}">
                <a16:creationId xmlns:a16="http://schemas.microsoft.com/office/drawing/2014/main" id="{6AD6502F-C0D0-41F8-BBBD-80783E69A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FFE69-5E64-44E1-AD4A-AD95D45BFAAC}"/>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51663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3EDB1-9929-4CD5-9C31-2E7FDAC1D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9B1C96-16CB-4061-95E2-3CF9183D7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6F1B7-A614-4DE7-99A1-0540B5BFC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25BB4-8C98-4CF7-8BB3-22E268A191EB}" type="datetimeFigureOut">
              <a:rPr lang="en-US" smtClean="0"/>
              <a:t>8/14/23</a:t>
            </a:fld>
            <a:endParaRPr lang="en-US"/>
          </a:p>
        </p:txBody>
      </p:sp>
      <p:sp>
        <p:nvSpPr>
          <p:cNvPr id="5" name="Footer Placeholder 4">
            <a:extLst>
              <a:ext uri="{FF2B5EF4-FFF2-40B4-BE49-F238E27FC236}">
                <a16:creationId xmlns:a16="http://schemas.microsoft.com/office/drawing/2014/main" id="{86E4EE13-8A2D-436E-B706-62B9919C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2004C-91BA-4DA4-A32A-4276380CF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22EB2-3C2B-40C1-8B2B-CFE6D7CD4ACB}" type="slidenum">
              <a:rPr lang="en-US" smtClean="0"/>
              <a:t>‹#›</a:t>
            </a:fld>
            <a:endParaRPr lang="en-US"/>
          </a:p>
        </p:txBody>
      </p:sp>
    </p:spTree>
    <p:extLst>
      <p:ext uri="{BB962C8B-B14F-4D97-AF65-F5344CB8AC3E}">
        <p14:creationId xmlns:p14="http://schemas.microsoft.com/office/powerpoint/2010/main" val="233055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c.europa.eu/horizon-europe" TargetMode="External"/><Relationship Id="rId2" Type="http://schemas.openxmlformats.org/officeDocument/2006/relationships/hyperlink" Target="https://www.facebook.com/EUScienceInnov/" TargetMode="External"/><Relationship Id="rId1" Type="http://schemas.openxmlformats.org/officeDocument/2006/relationships/slideLayout" Target="../slideLayouts/slideLayout2.xml"/><Relationship Id="rId6" Type="http://schemas.openxmlformats.org/officeDocument/2006/relationships/hyperlink" Target="https://erc.europa.eu/" TargetMode="External"/><Relationship Id="rId5" Type="http://schemas.openxmlformats.org/officeDocument/2006/relationships/image" Target="../media/image21.png"/><Relationship Id="rId4" Type="http://schemas.openxmlformats.org/officeDocument/2006/relationships/hyperlink" Target="http://ec.europa.eu/research/eic"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research-and-innovation/funding/funding-opportunities/funding-programmes-and-open-calls/horizon-europe_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AE8CF-9289-4257-986F-A67700DB4481}"/>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0021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55DC1-B749-F240-BF07-D25DA30CB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340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754457-A30F-6046-B226-58EDAF138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357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8A7CFD-A0BD-984C-8A60-02FD0E32E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960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B7D2B0-FF9D-624C-A342-8963BE417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634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969A1-801B-1446-B783-D05D1D6A6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170"/>
            <a:ext cx="12192000" cy="5955030"/>
          </a:xfrm>
          <a:prstGeom prst="rect">
            <a:avLst/>
          </a:prstGeom>
        </p:spPr>
      </p:pic>
      <p:sp>
        <p:nvSpPr>
          <p:cNvPr id="7" name="TextBox 6">
            <a:extLst>
              <a:ext uri="{FF2B5EF4-FFF2-40B4-BE49-F238E27FC236}">
                <a16:creationId xmlns:a16="http://schemas.microsoft.com/office/drawing/2014/main" id="{C3CDB8C7-AA3B-5040-9E93-F7BA79A0C498}"/>
              </a:ext>
            </a:extLst>
          </p:cNvPr>
          <p:cNvSpPr txBox="1"/>
          <p:nvPr/>
        </p:nvSpPr>
        <p:spPr>
          <a:xfrm>
            <a:off x="880110" y="605790"/>
            <a:ext cx="9829800" cy="830997"/>
          </a:xfrm>
          <a:prstGeom prst="rect">
            <a:avLst/>
          </a:prstGeom>
          <a:noFill/>
        </p:spPr>
        <p:txBody>
          <a:bodyPr wrap="square" rtlCol="0">
            <a:spAutoFit/>
          </a:bodyPr>
          <a:lstStyle/>
          <a:p>
            <a:pPr algn="ctr"/>
            <a:r>
              <a:rPr lang="ka-GE" sz="2400" b="1" dirty="0">
                <a:solidFill>
                  <a:schemeClr val="accent1"/>
                </a:solidFill>
              </a:rPr>
              <a:t>2020 წლის პოლიტიკური ხელშეკრულების თანახმად, ჰორიზონტ ევროპის ბიუჯეტის (95.5 მლრდ) სტატისტიკა</a:t>
            </a:r>
            <a:endParaRPr lang="en-US" sz="2400" dirty="0">
              <a:solidFill>
                <a:schemeClr val="accent1"/>
              </a:solidFill>
            </a:endParaRPr>
          </a:p>
        </p:txBody>
      </p:sp>
    </p:spTree>
    <p:extLst>
      <p:ext uri="{BB962C8B-B14F-4D97-AF65-F5344CB8AC3E}">
        <p14:creationId xmlns:p14="http://schemas.microsoft.com/office/powerpoint/2010/main" val="370141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9D5A-156B-42FE-9CBD-BB3E56D85219}"/>
              </a:ext>
            </a:extLst>
          </p:cNvPr>
          <p:cNvSpPr>
            <a:spLocks noGrp="1"/>
          </p:cNvSpPr>
          <p:nvPr>
            <p:ph type="title"/>
          </p:nvPr>
        </p:nvSpPr>
        <p:spPr>
          <a:xfrm>
            <a:off x="452176" y="365125"/>
            <a:ext cx="10901624" cy="1325563"/>
          </a:xfrm>
        </p:spPr>
        <p:txBody>
          <a:bodyPr>
            <a:normAutofit/>
          </a:bodyPr>
          <a:lstStyle/>
          <a:p>
            <a:r>
              <a:rPr lang="ka-GE" sz="2400" b="1" dirty="0">
                <a:solidFill>
                  <a:schemeClr val="accent1"/>
                </a:solidFill>
              </a:rPr>
              <a:t>ევროკავშირის მისიები</a:t>
            </a:r>
            <a:endParaRPr lang="en-US" sz="2400" b="1" dirty="0">
              <a:solidFill>
                <a:schemeClr val="accent1"/>
              </a:solidFill>
            </a:endParaRPr>
          </a:p>
        </p:txBody>
      </p:sp>
      <p:sp>
        <p:nvSpPr>
          <p:cNvPr id="3" name="Content Placeholder 2">
            <a:extLst>
              <a:ext uri="{FF2B5EF4-FFF2-40B4-BE49-F238E27FC236}">
                <a16:creationId xmlns:a16="http://schemas.microsoft.com/office/drawing/2014/main" id="{1FC7C505-DEFB-4B62-9DBE-BD6960EA5EB7}"/>
              </a:ext>
            </a:extLst>
          </p:cNvPr>
          <p:cNvSpPr>
            <a:spLocks noGrp="1"/>
          </p:cNvSpPr>
          <p:nvPr>
            <p:ph idx="1"/>
          </p:nvPr>
        </p:nvSpPr>
        <p:spPr>
          <a:xfrm>
            <a:off x="271305" y="1549244"/>
            <a:ext cx="9656466" cy="768762"/>
          </a:xfrm>
        </p:spPr>
        <p:txBody>
          <a:bodyPr>
            <a:normAutofit/>
          </a:bodyPr>
          <a:lstStyle/>
          <a:p>
            <a:pPr algn="just"/>
            <a:r>
              <a:rPr lang="ka-GE" sz="2000" b="1" dirty="0"/>
              <a:t>ჰორიზონტი ევროპა </a:t>
            </a:r>
            <a:r>
              <a:rPr lang="ka-GE" sz="2000" dirty="0"/>
              <a:t>განსაზღვრავს მისიის მახასიათებლებსა და მართვის ელემენტებს და მისიის 5 სფეროს გამოყოფს:</a:t>
            </a:r>
          </a:p>
          <a:p>
            <a:pPr algn="just"/>
            <a:endParaRPr lang="ka-GE" sz="2000" dirty="0"/>
          </a:p>
          <a:p>
            <a:pPr marL="0" indent="0" algn="just">
              <a:buNone/>
            </a:pPr>
            <a:endParaRPr lang="ka-GE" sz="2000" dirty="0"/>
          </a:p>
          <a:p>
            <a:pPr marL="0" indent="0">
              <a:buNone/>
            </a:pPr>
            <a:endParaRPr lang="ka-GE" sz="2000" dirty="0"/>
          </a:p>
          <a:p>
            <a:pPr marL="0" indent="0">
              <a:buNone/>
            </a:pPr>
            <a:endParaRPr lang="ka-GE" sz="2000" dirty="0"/>
          </a:p>
          <a:p>
            <a:pPr marL="0" indent="0">
              <a:buNone/>
            </a:pPr>
            <a:endParaRPr lang="en-US" sz="2000" dirty="0"/>
          </a:p>
        </p:txBody>
      </p:sp>
      <p:pic>
        <p:nvPicPr>
          <p:cNvPr id="4" name="Picture 3">
            <a:extLst>
              <a:ext uri="{FF2B5EF4-FFF2-40B4-BE49-F238E27FC236}">
                <a16:creationId xmlns:a16="http://schemas.microsoft.com/office/drawing/2014/main" id="{E07ECDC2-096A-4304-9EA2-E0E17AA8D2E6}"/>
              </a:ext>
            </a:extLst>
          </p:cNvPr>
          <p:cNvPicPr>
            <a:picLocks noChangeAspect="1"/>
          </p:cNvPicPr>
          <p:nvPr/>
        </p:nvPicPr>
        <p:blipFill>
          <a:blip r:embed="rId2"/>
          <a:stretch>
            <a:fillRect/>
          </a:stretch>
        </p:blipFill>
        <p:spPr>
          <a:xfrm>
            <a:off x="9851907" y="130946"/>
            <a:ext cx="2075054" cy="1788290"/>
          </a:xfrm>
          <a:prstGeom prst="rect">
            <a:avLst/>
          </a:prstGeom>
        </p:spPr>
      </p:pic>
      <p:pic>
        <p:nvPicPr>
          <p:cNvPr id="15" name="Picture 7" descr="page12image42550080">
            <a:extLst>
              <a:ext uri="{FF2B5EF4-FFF2-40B4-BE49-F238E27FC236}">
                <a16:creationId xmlns:a16="http://schemas.microsoft.com/office/drawing/2014/main" id="{160FF7D0-96F0-AE4A-AD91-D58634DBE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5" y="2468818"/>
            <a:ext cx="18415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2image42552368">
            <a:extLst>
              <a:ext uri="{FF2B5EF4-FFF2-40B4-BE49-F238E27FC236}">
                <a16:creationId xmlns:a16="http://schemas.microsoft.com/office/drawing/2014/main" id="{2C718E6E-3284-714D-88CB-E198F98B4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341" y="2449768"/>
            <a:ext cx="18415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2image42552992">
            <a:extLst>
              <a:ext uri="{FF2B5EF4-FFF2-40B4-BE49-F238E27FC236}">
                <a16:creationId xmlns:a16="http://schemas.microsoft.com/office/drawing/2014/main" id="{342A1A13-8031-0E44-A4C0-2A8AEA57D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377" y="2468818"/>
            <a:ext cx="18034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2image42562352">
            <a:extLst>
              <a:ext uri="{FF2B5EF4-FFF2-40B4-BE49-F238E27FC236}">
                <a16:creationId xmlns:a16="http://schemas.microsoft.com/office/drawing/2014/main" id="{7ECE9E4C-FAF8-7B44-985E-08EB14C24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313" y="2449768"/>
            <a:ext cx="18415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2image42557568">
            <a:extLst>
              <a:ext uri="{FF2B5EF4-FFF2-40B4-BE49-F238E27FC236}">
                <a16:creationId xmlns:a16="http://schemas.microsoft.com/office/drawing/2014/main" id="{ED334ED2-823C-8F44-B46C-065848CA86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3349" y="2438394"/>
            <a:ext cx="1841500" cy="1768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5">
            <a:extLst>
              <a:ext uri="{FF2B5EF4-FFF2-40B4-BE49-F238E27FC236}">
                <a16:creationId xmlns:a16="http://schemas.microsoft.com/office/drawing/2014/main" id="{12E67E0B-6787-DE43-B137-35560FE89038}"/>
              </a:ext>
            </a:extLst>
          </p:cNvPr>
          <p:cNvGraphicFramePr>
            <a:graphicFrameLocks noGrp="1"/>
          </p:cNvGraphicFramePr>
          <p:nvPr>
            <p:extLst>
              <p:ext uri="{D42A27DB-BD31-4B8C-83A1-F6EECF244321}">
                <p14:modId xmlns:p14="http://schemas.microsoft.com/office/powerpoint/2010/main" val="1442667981"/>
              </p:ext>
            </p:extLst>
          </p:nvPr>
        </p:nvGraphicFramePr>
        <p:xfrm>
          <a:off x="90435" y="4726204"/>
          <a:ext cx="10219173" cy="1798320"/>
        </p:xfrm>
        <a:graphic>
          <a:graphicData uri="http://schemas.openxmlformats.org/drawingml/2006/table">
            <a:tbl>
              <a:tblPr firstRow="1" bandRow="1">
                <a:tableStyleId>{5C22544A-7EE6-4342-B048-85BDC9FD1C3A}</a:tableStyleId>
              </a:tblPr>
              <a:tblGrid>
                <a:gridCol w="2174769">
                  <a:extLst>
                    <a:ext uri="{9D8B030D-6E8A-4147-A177-3AD203B41FA5}">
                      <a16:colId xmlns:a16="http://schemas.microsoft.com/office/drawing/2014/main" val="1804935889"/>
                    </a:ext>
                  </a:extLst>
                </a:gridCol>
                <a:gridCol w="1785639">
                  <a:extLst>
                    <a:ext uri="{9D8B030D-6E8A-4147-A177-3AD203B41FA5}">
                      <a16:colId xmlns:a16="http://schemas.microsoft.com/office/drawing/2014/main" val="3490910725"/>
                    </a:ext>
                  </a:extLst>
                </a:gridCol>
                <a:gridCol w="1980204">
                  <a:extLst>
                    <a:ext uri="{9D8B030D-6E8A-4147-A177-3AD203B41FA5}">
                      <a16:colId xmlns:a16="http://schemas.microsoft.com/office/drawing/2014/main" val="144086984"/>
                    </a:ext>
                  </a:extLst>
                </a:gridCol>
                <a:gridCol w="2067416">
                  <a:extLst>
                    <a:ext uri="{9D8B030D-6E8A-4147-A177-3AD203B41FA5}">
                      <a16:colId xmlns:a16="http://schemas.microsoft.com/office/drawing/2014/main" val="2822594967"/>
                    </a:ext>
                  </a:extLst>
                </a:gridCol>
                <a:gridCol w="2211145">
                  <a:extLst>
                    <a:ext uri="{9D8B030D-6E8A-4147-A177-3AD203B41FA5}">
                      <a16:colId xmlns:a16="http://schemas.microsoft.com/office/drawing/2014/main" val="3138969169"/>
                    </a:ext>
                  </a:extLst>
                </a:gridCol>
              </a:tblGrid>
              <a:tr h="1795176">
                <a:tc>
                  <a:txBody>
                    <a:bodyPr/>
                    <a:lstStyle/>
                    <a:p>
                      <a:r>
                        <a:rPr lang="ka-GE" sz="1600" dirty="0"/>
                        <a:t>კლიმატის ცვლილებასთან ადაპტაცია, მათ შორის საზოგადოების ტრანსფორმაციასთან</a:t>
                      </a:r>
                      <a:endParaRPr lang="en-US" sz="1600" dirty="0"/>
                    </a:p>
                  </a:txBody>
                  <a:tcPr/>
                </a:tc>
                <a:tc>
                  <a:txBody>
                    <a:bodyPr/>
                    <a:lstStyle/>
                    <a:p>
                      <a:r>
                        <a:rPr lang="ka-GE" sz="1600" dirty="0"/>
                        <a:t>სიმსივნის წინააღმდეგ ბრძოლა</a:t>
                      </a:r>
                      <a:endParaRPr lang="en-US" sz="1600" dirty="0"/>
                    </a:p>
                  </a:txBody>
                  <a:tcPr/>
                </a:tc>
                <a:tc>
                  <a:txBody>
                    <a:bodyPr/>
                    <a:lstStyle/>
                    <a:p>
                      <a:r>
                        <a:rPr lang="ka-GE" dirty="0"/>
                        <a:t>ჯანსაღი ოკეანეები, ზღვები, სანაპირო და შიდა წყლები</a:t>
                      </a:r>
                      <a:endParaRPr lang="en-US" dirty="0"/>
                    </a:p>
                  </a:txBody>
                  <a:tcPr/>
                </a:tc>
                <a:tc>
                  <a:txBody>
                    <a:bodyPr/>
                    <a:lstStyle/>
                    <a:p>
                      <a:r>
                        <a:rPr lang="ka-GE" dirty="0"/>
                        <a:t>კლიმატ-ნეიტრალური &amp; ჭკვიანი ქალაქები</a:t>
                      </a:r>
                      <a:endParaRPr lang="en-US" dirty="0"/>
                    </a:p>
                  </a:txBody>
                  <a:tcPr/>
                </a:tc>
                <a:tc>
                  <a:txBody>
                    <a:bodyPr/>
                    <a:lstStyle/>
                    <a:p>
                      <a:r>
                        <a:rPr lang="ka-GE" dirty="0"/>
                        <a:t>ნიადაგის სიჯანსაღე და კვება</a:t>
                      </a:r>
                      <a:endParaRPr lang="en-US" dirty="0"/>
                    </a:p>
                  </a:txBody>
                  <a:tcPr/>
                </a:tc>
                <a:extLst>
                  <a:ext uri="{0D108BD9-81ED-4DB2-BD59-A6C34878D82A}">
                    <a16:rowId xmlns:a16="http://schemas.microsoft.com/office/drawing/2014/main" val="1330913762"/>
                  </a:ext>
                </a:extLst>
              </a:tr>
            </a:tbl>
          </a:graphicData>
        </a:graphic>
      </p:graphicFrame>
    </p:spTree>
    <p:extLst>
      <p:ext uri="{BB962C8B-B14F-4D97-AF65-F5344CB8AC3E}">
        <p14:creationId xmlns:p14="http://schemas.microsoft.com/office/powerpoint/2010/main" val="330371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742F-6229-9541-83D6-7EC702E3BAE4}"/>
              </a:ext>
            </a:extLst>
          </p:cNvPr>
          <p:cNvSpPr>
            <a:spLocks noGrp="1"/>
          </p:cNvSpPr>
          <p:nvPr>
            <p:ph type="title"/>
          </p:nvPr>
        </p:nvSpPr>
        <p:spPr>
          <a:xfrm>
            <a:off x="2079172" y="331168"/>
            <a:ext cx="7632560" cy="1325563"/>
          </a:xfrm>
        </p:spPr>
        <p:txBody>
          <a:bodyPr>
            <a:normAutofit/>
          </a:bodyPr>
          <a:lstStyle/>
          <a:p>
            <a:r>
              <a:rPr lang="ka-GE" sz="2400" b="1" dirty="0">
                <a:solidFill>
                  <a:schemeClr val="accent1"/>
                </a:solidFill>
              </a:rPr>
              <a:t>მონაწილეობა საგრანტო პროექტებში (5 ნაბიჯი)</a:t>
            </a:r>
          </a:p>
        </p:txBody>
      </p:sp>
      <p:sp>
        <p:nvSpPr>
          <p:cNvPr id="3" name="Content Placeholder 2">
            <a:extLst>
              <a:ext uri="{FF2B5EF4-FFF2-40B4-BE49-F238E27FC236}">
                <a16:creationId xmlns:a16="http://schemas.microsoft.com/office/drawing/2014/main" id="{83285178-4F00-024B-94D7-50B19803B215}"/>
              </a:ext>
            </a:extLst>
          </p:cNvPr>
          <p:cNvSpPr>
            <a:spLocks noGrp="1"/>
          </p:cNvSpPr>
          <p:nvPr>
            <p:ph idx="1"/>
          </p:nvPr>
        </p:nvSpPr>
        <p:spPr>
          <a:xfrm>
            <a:off x="2375598" y="1656731"/>
            <a:ext cx="6698064" cy="2459281"/>
          </a:xfrm>
        </p:spPr>
        <p:txBody>
          <a:bodyPr/>
          <a:lstStyle/>
          <a:p>
            <a:r>
              <a:rPr lang="ka-GE" sz="2400" b="1" dirty="0">
                <a:solidFill>
                  <a:srgbClr val="FF0000"/>
                </a:solidFill>
              </a:rPr>
              <a:t>ნაბიჯი 1: </a:t>
            </a:r>
            <a:r>
              <a:rPr lang="ka-GE" sz="2400" b="1" dirty="0"/>
              <a:t>იპოვეთ შესაბამისი წინადადება</a:t>
            </a:r>
            <a:endParaRPr lang="en-US" sz="2400" dirty="0"/>
          </a:p>
          <a:p>
            <a:r>
              <a:rPr lang="ka-GE" sz="2400" b="1" dirty="0">
                <a:solidFill>
                  <a:srgbClr val="FF0000"/>
                </a:solidFill>
              </a:rPr>
              <a:t>ნაბიჯი 2: </a:t>
            </a:r>
            <a:r>
              <a:rPr lang="ka-GE" sz="2400" b="1" dirty="0"/>
              <a:t>იპოვეთ პარტნიორები (არჩევითი)</a:t>
            </a:r>
            <a:endParaRPr lang="en-US" sz="2400" dirty="0"/>
          </a:p>
          <a:p>
            <a:r>
              <a:rPr lang="ka-GE" sz="2400" b="1" dirty="0">
                <a:solidFill>
                  <a:srgbClr val="FF0000"/>
                </a:solidFill>
              </a:rPr>
              <a:t>ნაბიჯი 3: </a:t>
            </a:r>
            <a:r>
              <a:rPr lang="en-US" sz="2400" b="1" dirty="0" err="1"/>
              <a:t>შექმენით</a:t>
            </a:r>
            <a:r>
              <a:rPr lang="en-US" sz="2400" b="1" dirty="0"/>
              <a:t> EU Login </a:t>
            </a:r>
            <a:r>
              <a:rPr lang="en-US" sz="2400" b="1" dirty="0" err="1"/>
              <a:t>ანგარიში</a:t>
            </a:r>
            <a:endParaRPr lang="en-US" sz="2400" dirty="0"/>
          </a:p>
          <a:p>
            <a:r>
              <a:rPr lang="ka-GE" sz="2400" b="1" dirty="0">
                <a:solidFill>
                  <a:srgbClr val="FF0000"/>
                </a:solidFill>
              </a:rPr>
              <a:t>ნაბიჯი 4: </a:t>
            </a:r>
            <a:r>
              <a:rPr lang="ka-GE" sz="2400" b="1" dirty="0"/>
              <a:t>დაარეგისტრირე ორგანიზაცია</a:t>
            </a:r>
            <a:endParaRPr lang="en-US" sz="2400" dirty="0"/>
          </a:p>
          <a:p>
            <a:r>
              <a:rPr lang="ka-GE" sz="2400" b="1" dirty="0">
                <a:solidFill>
                  <a:srgbClr val="FF0000"/>
                </a:solidFill>
              </a:rPr>
              <a:t>ნაბიჯი 5: </a:t>
            </a:r>
            <a:r>
              <a:rPr lang="ka-GE" sz="2400" b="1" dirty="0"/>
              <a:t>ატვირთეთ საგრანტო წინადადება</a:t>
            </a:r>
            <a:endParaRPr lang="en-US" sz="2400" dirty="0"/>
          </a:p>
          <a:p>
            <a:pPr marL="0" indent="0">
              <a:buNone/>
            </a:pPr>
            <a:endParaRPr lang="en-US" dirty="0"/>
          </a:p>
        </p:txBody>
      </p:sp>
      <p:pic>
        <p:nvPicPr>
          <p:cNvPr id="11" name="Picture 10">
            <a:extLst>
              <a:ext uri="{FF2B5EF4-FFF2-40B4-BE49-F238E27FC236}">
                <a16:creationId xmlns:a16="http://schemas.microsoft.com/office/drawing/2014/main" id="{4FA89587-6D07-CF4C-B37D-28D8C17C8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926" y="4515556"/>
            <a:ext cx="5184949" cy="2237861"/>
          </a:xfrm>
          <a:prstGeom prst="rect">
            <a:avLst/>
          </a:prstGeom>
        </p:spPr>
      </p:pic>
    </p:spTree>
    <p:extLst>
      <p:ext uri="{BB962C8B-B14F-4D97-AF65-F5344CB8AC3E}">
        <p14:creationId xmlns:p14="http://schemas.microsoft.com/office/powerpoint/2010/main" val="44275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10577F-BA5D-974C-B95E-CF2C56A88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01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448F-74AA-184C-A958-29F43CDBFB1A}"/>
              </a:ext>
            </a:extLst>
          </p:cNvPr>
          <p:cNvSpPr>
            <a:spLocks noGrp="1"/>
          </p:cNvSpPr>
          <p:nvPr>
            <p:ph type="title"/>
          </p:nvPr>
        </p:nvSpPr>
        <p:spPr>
          <a:xfrm>
            <a:off x="251209" y="365125"/>
            <a:ext cx="11102591" cy="1325563"/>
          </a:xfrm>
        </p:spPr>
        <p:txBody>
          <a:bodyPr>
            <a:normAutofit/>
          </a:bodyPr>
          <a:lstStyle/>
          <a:p>
            <a:r>
              <a:rPr lang="ka-GE" sz="2800" b="1" dirty="0">
                <a:solidFill>
                  <a:srgbClr val="FF0000"/>
                </a:solidFill>
              </a:rPr>
              <a:t>ნაბიჯი 1: </a:t>
            </a:r>
            <a:r>
              <a:rPr lang="ka-GE" sz="2800" b="1" dirty="0"/>
              <a:t>იპოვეთ შესაბამისი წინადადება</a:t>
            </a:r>
            <a:br>
              <a:rPr lang="en-US" sz="2800" dirty="0"/>
            </a:br>
            <a:endParaRPr lang="en-US" sz="2800" dirty="0"/>
          </a:p>
        </p:txBody>
      </p:sp>
      <p:sp>
        <p:nvSpPr>
          <p:cNvPr id="3" name="Content Placeholder 2">
            <a:extLst>
              <a:ext uri="{FF2B5EF4-FFF2-40B4-BE49-F238E27FC236}">
                <a16:creationId xmlns:a16="http://schemas.microsoft.com/office/drawing/2014/main" id="{969B7F01-C8E5-E346-8ADD-37F811995145}"/>
              </a:ext>
            </a:extLst>
          </p:cNvPr>
          <p:cNvSpPr>
            <a:spLocks noGrp="1"/>
          </p:cNvSpPr>
          <p:nvPr>
            <p:ph idx="1"/>
          </p:nvPr>
        </p:nvSpPr>
        <p:spPr>
          <a:xfrm>
            <a:off x="0" y="1195754"/>
            <a:ext cx="11635991" cy="5747657"/>
          </a:xfrm>
        </p:spPr>
        <p:txBody>
          <a:bodyPr>
            <a:normAutofit fontScale="92500"/>
          </a:bodyPr>
          <a:lstStyle/>
          <a:p>
            <a:pPr lvl="0" algn="just">
              <a:lnSpc>
                <a:spcPct val="150000"/>
              </a:lnSpc>
            </a:pPr>
            <a:r>
              <a:rPr lang="en-US" sz="2000" dirty="0" err="1">
                <a:latin typeface="Sylfaen" pitchFamily="18" charset="0"/>
              </a:rPr>
              <a:t>ევროკომისია</a:t>
            </a:r>
            <a:r>
              <a:rPr lang="en-US" sz="2000" dirty="0">
                <a:latin typeface="Sylfaen" pitchFamily="18" charset="0"/>
              </a:rPr>
              <a:t> </a:t>
            </a:r>
            <a:r>
              <a:rPr lang="ka-GE" sz="2000" dirty="0">
                <a:latin typeface="Sylfaen" pitchFamily="18" charset="0"/>
              </a:rPr>
              <a:t>მითითებულ საიტზე </a:t>
            </a:r>
            <a:r>
              <a:rPr lang="en-US" sz="2000" dirty="0" err="1">
                <a:latin typeface="Sylfaen" pitchFamily="18" charset="0"/>
              </a:rPr>
              <a:t>აქვეყნებ</a:t>
            </a:r>
            <a:r>
              <a:rPr lang="ka-GE" sz="2000" dirty="0">
                <a:latin typeface="Sylfaen" pitchFamily="18" charset="0"/>
              </a:rPr>
              <a:t>ს</a:t>
            </a:r>
            <a:r>
              <a:rPr lang="en-US" sz="2000" dirty="0">
                <a:latin typeface="Sylfaen" pitchFamily="18" charset="0"/>
              </a:rPr>
              <a:t> </a:t>
            </a:r>
            <a:r>
              <a:rPr lang="en-US" sz="2000" dirty="0" err="1">
                <a:latin typeface="Sylfaen" pitchFamily="18" charset="0"/>
              </a:rPr>
              <a:t>წინადადებებს</a:t>
            </a:r>
            <a:r>
              <a:rPr lang="ka-GE" sz="2000" dirty="0">
                <a:latin typeface="Sylfaen" pitchFamily="18" charset="0"/>
              </a:rPr>
              <a:t> (ე.წ. ქოლებს) </a:t>
            </a:r>
            <a:r>
              <a:rPr lang="en-US" sz="2000" dirty="0" err="1">
                <a:latin typeface="Sylfaen" pitchFamily="18" charset="0"/>
              </a:rPr>
              <a:t>დაფინანსების</a:t>
            </a:r>
            <a:r>
              <a:rPr lang="en-US" sz="2000" dirty="0">
                <a:latin typeface="Sylfaen" pitchFamily="18" charset="0"/>
              </a:rPr>
              <a:t> </a:t>
            </a:r>
            <a:r>
              <a:rPr lang="en-US" sz="2000" dirty="0" err="1">
                <a:latin typeface="Sylfaen" pitchFamily="18" charset="0"/>
              </a:rPr>
              <a:t>და</a:t>
            </a:r>
            <a:r>
              <a:rPr lang="en-US" sz="2000" dirty="0">
                <a:latin typeface="Sylfaen" pitchFamily="18" charset="0"/>
              </a:rPr>
              <a:t> </a:t>
            </a:r>
            <a:r>
              <a:rPr lang="en-US" sz="2000" dirty="0" err="1">
                <a:latin typeface="Sylfaen" pitchFamily="18" charset="0"/>
              </a:rPr>
              <a:t>ტენდერების</a:t>
            </a:r>
            <a:r>
              <a:rPr lang="en-US" sz="2000" dirty="0">
                <a:latin typeface="Sylfaen" pitchFamily="18" charset="0"/>
              </a:rPr>
              <a:t> </a:t>
            </a:r>
            <a:r>
              <a:rPr lang="en-US" sz="2000" dirty="0" err="1">
                <a:latin typeface="Sylfaen" pitchFamily="18" charset="0"/>
              </a:rPr>
              <a:t>პორტალზე</a:t>
            </a:r>
            <a:r>
              <a:rPr lang="en-US" sz="2000" dirty="0">
                <a:latin typeface="Sylfaen" pitchFamily="18" charset="0"/>
              </a:rPr>
              <a:t>.</a:t>
            </a:r>
          </a:p>
          <a:p>
            <a:pPr lvl="0" algn="just">
              <a:lnSpc>
                <a:spcPct val="150000"/>
              </a:lnSpc>
            </a:pPr>
            <a:r>
              <a:rPr lang="ka-GE" sz="2000" dirty="0">
                <a:latin typeface="Sylfaen" pitchFamily="18" charset="0"/>
              </a:rPr>
              <a:t>დაიწყეთ </a:t>
            </a:r>
            <a:r>
              <a:rPr lang="en-US" sz="2000" dirty="0" err="1">
                <a:latin typeface="Sylfaen" pitchFamily="18" charset="0"/>
              </a:rPr>
              <a:t>ძიება</a:t>
            </a:r>
            <a:r>
              <a:rPr lang="en-US" sz="2000" dirty="0">
                <a:latin typeface="Sylfaen" pitchFamily="18" charset="0"/>
              </a:rPr>
              <a:t> </a:t>
            </a:r>
            <a:r>
              <a:rPr lang="en-US" sz="2000" dirty="0" err="1">
                <a:latin typeface="Sylfaen" pitchFamily="18" charset="0"/>
              </a:rPr>
              <a:t>საწყისი</a:t>
            </a:r>
            <a:r>
              <a:rPr lang="en-US" sz="2000" dirty="0">
                <a:latin typeface="Sylfaen" pitchFamily="18" charset="0"/>
              </a:rPr>
              <a:t> </a:t>
            </a:r>
            <a:r>
              <a:rPr lang="en-US" sz="2000" dirty="0" err="1">
                <a:latin typeface="Sylfaen" pitchFamily="18" charset="0"/>
              </a:rPr>
              <a:t>გვერდიდან</a:t>
            </a:r>
            <a:r>
              <a:rPr lang="ka-GE" sz="2000" dirty="0">
                <a:latin typeface="Sylfaen" pitchFamily="18" charset="0"/>
              </a:rPr>
              <a:t> (</a:t>
            </a:r>
            <a:r>
              <a:rPr lang="en-US" sz="2000" dirty="0">
                <a:latin typeface="Sylfaen" pitchFamily="18" charset="0"/>
              </a:rPr>
              <a:t>home page</a:t>
            </a:r>
            <a:r>
              <a:rPr lang="ka-GE" sz="2000" dirty="0">
                <a:latin typeface="Sylfaen" pitchFamily="18" charset="0"/>
              </a:rPr>
              <a:t>) </a:t>
            </a:r>
            <a:r>
              <a:rPr lang="en-US" sz="2000" dirty="0" err="1">
                <a:latin typeface="Sylfaen" pitchFamily="18" charset="0"/>
              </a:rPr>
              <a:t>სხვადასხვა</a:t>
            </a:r>
            <a:r>
              <a:rPr lang="en-US" sz="2000" dirty="0">
                <a:latin typeface="Sylfaen" pitchFamily="18" charset="0"/>
              </a:rPr>
              <a:t> </a:t>
            </a:r>
            <a:r>
              <a:rPr lang="en-US" sz="2000" dirty="0" err="1">
                <a:latin typeface="Sylfaen" pitchFamily="18" charset="0"/>
              </a:rPr>
              <a:t>საკვანძო</a:t>
            </a:r>
            <a:r>
              <a:rPr lang="en-US" sz="2000" dirty="0">
                <a:latin typeface="Sylfaen" pitchFamily="18" charset="0"/>
              </a:rPr>
              <a:t> </a:t>
            </a:r>
            <a:r>
              <a:rPr lang="en-US" sz="2000" dirty="0" err="1">
                <a:latin typeface="Sylfaen" pitchFamily="18" charset="0"/>
              </a:rPr>
              <a:t>სიტყვების</a:t>
            </a:r>
            <a:r>
              <a:rPr lang="en-US" sz="2000" dirty="0">
                <a:latin typeface="Sylfaen" pitchFamily="18" charset="0"/>
              </a:rPr>
              <a:t> </a:t>
            </a:r>
            <a:r>
              <a:rPr lang="en-US" sz="2000" dirty="0" err="1">
                <a:latin typeface="Sylfaen" pitchFamily="18" charset="0"/>
              </a:rPr>
              <a:t>შეყვანით</a:t>
            </a:r>
            <a:r>
              <a:rPr lang="ka-GE" sz="2000" dirty="0">
                <a:latin typeface="Sylfaen" pitchFamily="18" charset="0"/>
              </a:rPr>
              <a:t> შესაბამის ფილტრში</a:t>
            </a:r>
            <a:r>
              <a:rPr lang="en-US" sz="2000" dirty="0">
                <a:latin typeface="Sylfaen" pitchFamily="18" charset="0"/>
              </a:rPr>
              <a:t>, </a:t>
            </a:r>
            <a:r>
              <a:rPr lang="en-US" sz="2000" dirty="0" err="1">
                <a:latin typeface="Sylfaen" pitchFamily="18" charset="0"/>
              </a:rPr>
              <a:t>რომლებიც</a:t>
            </a:r>
            <a:r>
              <a:rPr lang="en-US" sz="2000" dirty="0">
                <a:latin typeface="Sylfaen" pitchFamily="18" charset="0"/>
              </a:rPr>
              <a:t> </a:t>
            </a:r>
            <a:r>
              <a:rPr lang="en-US" sz="2000" dirty="0" err="1">
                <a:latin typeface="Sylfaen" pitchFamily="18" charset="0"/>
              </a:rPr>
              <a:t>საუკეთესოდ</a:t>
            </a:r>
            <a:r>
              <a:rPr lang="en-US" sz="2000" dirty="0">
                <a:latin typeface="Sylfaen" pitchFamily="18" charset="0"/>
              </a:rPr>
              <a:t> </a:t>
            </a:r>
            <a:r>
              <a:rPr lang="en-US" sz="2000" dirty="0" err="1">
                <a:latin typeface="Sylfaen" pitchFamily="18" charset="0"/>
              </a:rPr>
              <a:t>ახასიათებს</a:t>
            </a:r>
            <a:r>
              <a:rPr lang="en-US" sz="2000" dirty="0">
                <a:latin typeface="Sylfaen" pitchFamily="18" charset="0"/>
              </a:rPr>
              <a:t> </a:t>
            </a:r>
            <a:r>
              <a:rPr lang="en-US" sz="2000" dirty="0" err="1">
                <a:latin typeface="Sylfaen" pitchFamily="18" charset="0"/>
              </a:rPr>
              <a:t>თქვენს</a:t>
            </a:r>
            <a:r>
              <a:rPr lang="en-US" sz="2000" dirty="0">
                <a:latin typeface="Sylfaen" pitchFamily="18" charset="0"/>
              </a:rPr>
              <a:t> </a:t>
            </a:r>
            <a:r>
              <a:rPr lang="en-US" sz="2000" dirty="0" err="1">
                <a:latin typeface="Sylfaen" pitchFamily="18" charset="0"/>
              </a:rPr>
              <a:t>ინტერესთა</a:t>
            </a:r>
            <a:r>
              <a:rPr lang="en-US" sz="2000" dirty="0">
                <a:latin typeface="Sylfaen" pitchFamily="18" charset="0"/>
              </a:rPr>
              <a:t> </a:t>
            </a:r>
            <a:r>
              <a:rPr lang="en-US" sz="2000" dirty="0" err="1">
                <a:latin typeface="Sylfaen" pitchFamily="18" charset="0"/>
              </a:rPr>
              <a:t>სფეროს</a:t>
            </a:r>
            <a:r>
              <a:rPr lang="en-US" sz="2000" dirty="0">
                <a:latin typeface="Sylfaen" pitchFamily="18" charset="0"/>
              </a:rPr>
              <a:t>.</a:t>
            </a:r>
          </a:p>
          <a:p>
            <a:pPr lvl="0" algn="just">
              <a:lnSpc>
                <a:spcPct val="150000"/>
              </a:lnSpc>
            </a:pPr>
            <a:r>
              <a:rPr lang="en-US" sz="2000" dirty="0" err="1">
                <a:latin typeface="Sylfaen" pitchFamily="18" charset="0"/>
              </a:rPr>
              <a:t>შეგიძლიათ</a:t>
            </a:r>
            <a:r>
              <a:rPr lang="en-US" sz="2000" dirty="0">
                <a:latin typeface="Sylfaen" pitchFamily="18" charset="0"/>
              </a:rPr>
              <a:t> </a:t>
            </a:r>
            <a:r>
              <a:rPr lang="en-US" sz="2000" dirty="0" err="1">
                <a:latin typeface="Sylfaen" pitchFamily="18" charset="0"/>
              </a:rPr>
              <a:t>დაიწყოთ</a:t>
            </a:r>
            <a:r>
              <a:rPr lang="en-US" sz="2000" dirty="0">
                <a:latin typeface="Sylfaen" pitchFamily="18" charset="0"/>
              </a:rPr>
              <a:t> </a:t>
            </a:r>
            <a:r>
              <a:rPr lang="en-US" sz="2000" dirty="0" err="1">
                <a:latin typeface="Sylfaen" pitchFamily="18" charset="0"/>
              </a:rPr>
              <a:t>ძიება</a:t>
            </a:r>
            <a:r>
              <a:rPr lang="en-US" sz="2000" dirty="0">
                <a:latin typeface="Sylfaen" pitchFamily="18" charset="0"/>
              </a:rPr>
              <a:t> </a:t>
            </a:r>
            <a:r>
              <a:rPr lang="en-US" sz="2000" dirty="0" err="1">
                <a:latin typeface="Sylfaen" pitchFamily="18" charset="0"/>
              </a:rPr>
              <a:t>მთავარ</a:t>
            </a:r>
            <a:r>
              <a:rPr lang="en-US" sz="2000" dirty="0">
                <a:latin typeface="Sylfaen" pitchFamily="18" charset="0"/>
              </a:rPr>
              <a:t> </a:t>
            </a:r>
            <a:r>
              <a:rPr lang="en-US" sz="2000" dirty="0" err="1">
                <a:latin typeface="Sylfaen" pitchFamily="18" charset="0"/>
              </a:rPr>
              <a:t>გვერდზე</a:t>
            </a:r>
            <a:r>
              <a:rPr lang="en-US" sz="2000" dirty="0">
                <a:latin typeface="Sylfaen" pitchFamily="18" charset="0"/>
              </a:rPr>
              <a:t> </a:t>
            </a:r>
            <a:r>
              <a:rPr lang="en-US" sz="2000" dirty="0" err="1">
                <a:latin typeface="Sylfaen" pitchFamily="18" charset="0"/>
              </a:rPr>
              <a:t>ჩამოთვლილი</a:t>
            </a:r>
            <a:r>
              <a:rPr lang="en-US" sz="2000" dirty="0">
                <a:latin typeface="Sylfaen" pitchFamily="18" charset="0"/>
              </a:rPr>
              <a:t> </a:t>
            </a:r>
            <a:r>
              <a:rPr lang="en-US" sz="2000" dirty="0" err="1">
                <a:latin typeface="Sylfaen" pitchFamily="18" charset="0"/>
              </a:rPr>
              <a:t>ევროკავშირის</a:t>
            </a:r>
            <a:r>
              <a:rPr lang="en-US" sz="2000" dirty="0">
                <a:latin typeface="Sylfaen" pitchFamily="18" charset="0"/>
              </a:rPr>
              <a:t> </a:t>
            </a:r>
            <a:r>
              <a:rPr lang="en-US" sz="2000" dirty="0" err="1">
                <a:latin typeface="Sylfaen" pitchFamily="18" charset="0"/>
              </a:rPr>
              <a:t>დაფინანსების</a:t>
            </a:r>
            <a:r>
              <a:rPr lang="en-US" sz="2000" dirty="0">
                <a:latin typeface="Sylfaen" pitchFamily="18" charset="0"/>
              </a:rPr>
              <a:t> </a:t>
            </a:r>
            <a:r>
              <a:rPr lang="en-US" sz="2000" dirty="0" err="1">
                <a:latin typeface="Sylfaen" pitchFamily="18" charset="0"/>
              </a:rPr>
              <a:t>პროგრამის</a:t>
            </a:r>
            <a:r>
              <a:rPr lang="en-US" sz="2000" dirty="0">
                <a:latin typeface="Sylfaen" pitchFamily="18" charset="0"/>
              </a:rPr>
              <a:t> </a:t>
            </a:r>
            <a:r>
              <a:rPr lang="en-US" sz="2000" dirty="0" err="1">
                <a:latin typeface="Sylfaen" pitchFamily="18" charset="0"/>
              </a:rPr>
              <a:t>არჩევით</a:t>
            </a:r>
            <a:r>
              <a:rPr lang="en-US" sz="2000" dirty="0">
                <a:latin typeface="Sylfaen" pitchFamily="18" charset="0"/>
              </a:rPr>
              <a:t> </a:t>
            </a:r>
            <a:r>
              <a:rPr lang="en-US" sz="2000" dirty="0" err="1">
                <a:latin typeface="Sylfaen" pitchFamily="18" charset="0"/>
              </a:rPr>
              <a:t>და</a:t>
            </a:r>
            <a:r>
              <a:rPr lang="en-US" sz="2000" dirty="0">
                <a:latin typeface="Sylfaen" pitchFamily="18" charset="0"/>
              </a:rPr>
              <a:t> </a:t>
            </a:r>
            <a:r>
              <a:rPr lang="en-US" sz="2000" dirty="0" err="1">
                <a:latin typeface="Sylfaen" pitchFamily="18" charset="0"/>
              </a:rPr>
              <a:t>შემდეგ</a:t>
            </a:r>
            <a:r>
              <a:rPr lang="en-US" sz="2000" dirty="0">
                <a:latin typeface="Sylfaen" pitchFamily="18" charset="0"/>
              </a:rPr>
              <a:t> </a:t>
            </a:r>
            <a:r>
              <a:rPr lang="en-US" sz="2000" dirty="0" err="1">
                <a:latin typeface="Sylfaen" pitchFamily="18" charset="0"/>
              </a:rPr>
              <a:t>გადახვიდეთ</a:t>
            </a:r>
            <a:r>
              <a:rPr lang="en-US" sz="2000" dirty="0">
                <a:latin typeface="Sylfaen" pitchFamily="18" charset="0"/>
              </a:rPr>
              <a:t> </a:t>
            </a:r>
            <a:r>
              <a:rPr lang="en-US" sz="2000" dirty="0" err="1">
                <a:latin typeface="Sylfaen" pitchFamily="18" charset="0"/>
              </a:rPr>
              <a:t>კონკრეტულ</a:t>
            </a:r>
            <a:r>
              <a:rPr lang="en-US" sz="2000" dirty="0">
                <a:latin typeface="Sylfaen" pitchFamily="18" charset="0"/>
              </a:rPr>
              <a:t> </a:t>
            </a:r>
            <a:r>
              <a:rPr lang="en-US" sz="2000" dirty="0" err="1">
                <a:latin typeface="Sylfaen" pitchFamily="18" charset="0"/>
              </a:rPr>
              <a:t>წინადადებებ</a:t>
            </a:r>
            <a:r>
              <a:rPr lang="ka-GE" sz="2000" dirty="0">
                <a:latin typeface="Sylfaen" pitchFamily="18" charset="0"/>
              </a:rPr>
              <a:t>ზე </a:t>
            </a:r>
            <a:r>
              <a:rPr lang="en-US" sz="2000" dirty="0" err="1">
                <a:latin typeface="Sylfaen" pitchFamily="18" charset="0"/>
              </a:rPr>
              <a:t>ბმულების</a:t>
            </a:r>
            <a:r>
              <a:rPr lang="en-US" sz="2000" dirty="0">
                <a:latin typeface="Sylfaen" pitchFamily="18" charset="0"/>
              </a:rPr>
              <a:t> </a:t>
            </a:r>
            <a:r>
              <a:rPr lang="en-US" sz="2000" dirty="0" err="1">
                <a:latin typeface="Sylfaen" pitchFamily="18" charset="0"/>
              </a:rPr>
              <a:t>საშუალებით</a:t>
            </a:r>
            <a:r>
              <a:rPr lang="en-US" sz="2000" dirty="0">
                <a:latin typeface="Sylfaen" pitchFamily="18" charset="0"/>
              </a:rPr>
              <a:t>.</a:t>
            </a:r>
          </a:p>
          <a:p>
            <a:pPr lvl="0" algn="just">
              <a:lnSpc>
                <a:spcPct val="150000"/>
              </a:lnSpc>
            </a:pPr>
            <a:r>
              <a:rPr lang="ka-GE" sz="2000" dirty="0">
                <a:latin typeface="Sylfaen" pitchFamily="18" charset="0"/>
              </a:rPr>
              <a:t>წინადადებები </a:t>
            </a:r>
            <a:r>
              <a:rPr lang="en-US" sz="2000" dirty="0" err="1">
                <a:latin typeface="Sylfaen" pitchFamily="18" charset="0"/>
              </a:rPr>
              <a:t>დაყოფილია</a:t>
            </a:r>
            <a:r>
              <a:rPr lang="en-US" sz="2000" dirty="0">
                <a:latin typeface="Sylfaen" pitchFamily="18" charset="0"/>
              </a:rPr>
              <a:t> </a:t>
            </a:r>
            <a:r>
              <a:rPr lang="en-US" sz="2000" dirty="0" err="1">
                <a:latin typeface="Sylfaen" pitchFamily="18" charset="0"/>
              </a:rPr>
              <a:t>თემებად</a:t>
            </a:r>
            <a:r>
              <a:rPr lang="en-US" sz="2000" dirty="0">
                <a:latin typeface="Sylfaen" pitchFamily="18" charset="0"/>
              </a:rPr>
              <a:t>, </a:t>
            </a:r>
            <a:r>
              <a:rPr lang="en-US" sz="2000" dirty="0" err="1">
                <a:latin typeface="Sylfaen" pitchFamily="18" charset="0"/>
              </a:rPr>
              <a:t>რომლებიც</a:t>
            </a:r>
            <a:r>
              <a:rPr lang="en-US" sz="2000" dirty="0">
                <a:latin typeface="Sylfaen" pitchFamily="18" charset="0"/>
              </a:rPr>
              <a:t> </a:t>
            </a:r>
            <a:r>
              <a:rPr lang="en-US" sz="2000" dirty="0" err="1">
                <a:latin typeface="Sylfaen" pitchFamily="18" charset="0"/>
              </a:rPr>
              <a:t>ხორციელდება</a:t>
            </a:r>
            <a:r>
              <a:rPr lang="en-US" sz="2000" dirty="0">
                <a:latin typeface="Sylfaen" pitchFamily="18" charset="0"/>
              </a:rPr>
              <a:t> </a:t>
            </a:r>
            <a:r>
              <a:rPr lang="en-US" sz="2000" dirty="0" err="1">
                <a:latin typeface="Sylfaen" pitchFamily="18" charset="0"/>
              </a:rPr>
              <a:t>სხვადასხვა</a:t>
            </a:r>
            <a:r>
              <a:rPr lang="en-US" sz="2000" dirty="0">
                <a:latin typeface="Sylfaen" pitchFamily="18" charset="0"/>
              </a:rPr>
              <a:t> </a:t>
            </a:r>
            <a:r>
              <a:rPr lang="en-US" sz="2000" dirty="0" err="1">
                <a:latin typeface="Sylfaen" pitchFamily="18" charset="0"/>
              </a:rPr>
              <a:t>ტიპის</a:t>
            </a:r>
            <a:r>
              <a:rPr lang="en-US" sz="2000" dirty="0">
                <a:latin typeface="Sylfaen" pitchFamily="18" charset="0"/>
              </a:rPr>
              <a:t> </a:t>
            </a:r>
            <a:r>
              <a:rPr lang="en-US" sz="2000" dirty="0" err="1">
                <a:latin typeface="Sylfaen" pitchFamily="18" charset="0"/>
              </a:rPr>
              <a:t>ქმედებებით</a:t>
            </a:r>
            <a:r>
              <a:rPr lang="en-US" sz="2000" dirty="0">
                <a:latin typeface="Sylfaen" pitchFamily="18" charset="0"/>
              </a:rPr>
              <a:t>. </a:t>
            </a:r>
            <a:r>
              <a:rPr lang="en-US" sz="2000" dirty="0" err="1">
                <a:latin typeface="Sylfaen" pitchFamily="18" charset="0"/>
              </a:rPr>
              <a:t>აირჩიეთ</a:t>
            </a:r>
            <a:r>
              <a:rPr lang="en-US" sz="2000" dirty="0">
                <a:latin typeface="Sylfaen" pitchFamily="18" charset="0"/>
              </a:rPr>
              <a:t> </a:t>
            </a:r>
            <a:r>
              <a:rPr lang="en-US" sz="2000" dirty="0" err="1">
                <a:latin typeface="Sylfaen" pitchFamily="18" charset="0"/>
              </a:rPr>
              <a:t>თემა</a:t>
            </a:r>
            <a:r>
              <a:rPr lang="en-US" sz="2000" dirty="0">
                <a:latin typeface="Sylfaen" pitchFamily="18" charset="0"/>
              </a:rPr>
              <a:t> </a:t>
            </a:r>
            <a:r>
              <a:rPr lang="ka-GE" sz="2000" dirty="0">
                <a:latin typeface="Sylfaen" pitchFamily="18" charset="0"/>
              </a:rPr>
              <a:t>და </a:t>
            </a:r>
            <a:r>
              <a:rPr lang="en-US" sz="2000" dirty="0" err="1">
                <a:latin typeface="Sylfaen" pitchFamily="18" charset="0"/>
              </a:rPr>
              <a:t>წაიკითხ</a:t>
            </a:r>
            <a:r>
              <a:rPr lang="ka-GE" sz="2000" dirty="0">
                <a:latin typeface="Sylfaen" pitchFamily="18" charset="0"/>
              </a:rPr>
              <a:t>ე</a:t>
            </a:r>
            <a:r>
              <a:rPr lang="en-US" sz="2000" dirty="0" err="1">
                <a:latin typeface="Sylfaen" pitchFamily="18" charset="0"/>
              </a:rPr>
              <a:t>თ</a:t>
            </a:r>
            <a:r>
              <a:rPr lang="en-US" sz="2000" dirty="0">
                <a:latin typeface="Sylfaen" pitchFamily="18" charset="0"/>
              </a:rPr>
              <a:t> </a:t>
            </a:r>
            <a:r>
              <a:rPr lang="en-US" sz="2000" dirty="0" err="1">
                <a:latin typeface="Sylfaen" pitchFamily="18" charset="0"/>
              </a:rPr>
              <a:t>მეტი</a:t>
            </a:r>
            <a:r>
              <a:rPr lang="en-US" sz="2000" dirty="0">
                <a:latin typeface="Sylfaen" pitchFamily="18" charset="0"/>
              </a:rPr>
              <a:t> </a:t>
            </a:r>
            <a:r>
              <a:rPr lang="en-US" sz="2000" dirty="0" err="1">
                <a:latin typeface="Sylfaen" pitchFamily="18" charset="0"/>
              </a:rPr>
              <a:t>გამოვლენილი</a:t>
            </a:r>
            <a:r>
              <a:rPr lang="en-US" sz="2000" dirty="0">
                <a:latin typeface="Sylfaen" pitchFamily="18" charset="0"/>
              </a:rPr>
              <a:t> </a:t>
            </a:r>
            <a:r>
              <a:rPr lang="en-US" sz="2000" dirty="0" err="1">
                <a:latin typeface="Sylfaen" pitchFamily="18" charset="0"/>
              </a:rPr>
              <a:t>შესაძლებლობის</a:t>
            </a:r>
            <a:r>
              <a:rPr lang="en-US" sz="2000" dirty="0">
                <a:latin typeface="Sylfaen" pitchFamily="18" charset="0"/>
              </a:rPr>
              <a:t> </a:t>
            </a:r>
            <a:r>
              <a:rPr lang="en-US" sz="2000" dirty="0" err="1">
                <a:latin typeface="Sylfaen" pitchFamily="18" charset="0"/>
              </a:rPr>
              <a:t>შესახებ</a:t>
            </a:r>
            <a:r>
              <a:rPr lang="en-US" sz="2000" dirty="0">
                <a:latin typeface="Sylfaen" pitchFamily="18" charset="0"/>
              </a:rPr>
              <a:t>: </a:t>
            </a:r>
            <a:r>
              <a:rPr lang="en-US" sz="2000" dirty="0" err="1">
                <a:latin typeface="Sylfaen" pitchFamily="18" charset="0"/>
              </a:rPr>
              <a:t>თემასთან</a:t>
            </a:r>
            <a:r>
              <a:rPr lang="en-US" sz="2000" dirty="0">
                <a:latin typeface="Sylfaen" pitchFamily="18" charset="0"/>
              </a:rPr>
              <a:t> </a:t>
            </a:r>
            <a:r>
              <a:rPr lang="en-US" sz="2000" dirty="0" err="1">
                <a:latin typeface="Sylfaen" pitchFamily="18" charset="0"/>
              </a:rPr>
              <a:t>დაკავშირებული</a:t>
            </a:r>
            <a:r>
              <a:rPr lang="en-US" sz="2000" dirty="0">
                <a:latin typeface="Sylfaen" pitchFamily="18" charset="0"/>
              </a:rPr>
              <a:t> </a:t>
            </a:r>
            <a:r>
              <a:rPr lang="en-US" sz="2000" dirty="0" err="1">
                <a:latin typeface="Sylfaen" pitchFamily="18" charset="0"/>
              </a:rPr>
              <a:t>დოკუმენტები</a:t>
            </a:r>
            <a:r>
              <a:rPr lang="en-US" sz="2000" dirty="0">
                <a:latin typeface="Sylfaen" pitchFamily="18" charset="0"/>
              </a:rPr>
              <a:t>, </a:t>
            </a:r>
            <a:r>
              <a:rPr lang="en-US" sz="2000" dirty="0" err="1">
                <a:latin typeface="Sylfaen" pitchFamily="18" charset="0"/>
              </a:rPr>
              <a:t>სახელმძღვანელო</a:t>
            </a:r>
            <a:r>
              <a:rPr lang="en-US" sz="2000" dirty="0">
                <a:latin typeface="Sylfaen" pitchFamily="18" charset="0"/>
              </a:rPr>
              <a:t> </a:t>
            </a:r>
            <a:r>
              <a:rPr lang="en-US" sz="2000" dirty="0" err="1">
                <a:latin typeface="Sylfaen" pitchFamily="18" charset="0"/>
              </a:rPr>
              <a:t>და</a:t>
            </a:r>
            <a:r>
              <a:rPr lang="en-US" sz="2000" dirty="0">
                <a:latin typeface="Sylfaen" pitchFamily="18" charset="0"/>
              </a:rPr>
              <a:t> </a:t>
            </a:r>
            <a:r>
              <a:rPr lang="en-US" sz="2000" dirty="0" err="1">
                <a:latin typeface="Sylfaen" pitchFamily="18" charset="0"/>
              </a:rPr>
              <a:t>სხვა</a:t>
            </a:r>
            <a:r>
              <a:rPr lang="en-US" sz="2000" dirty="0">
                <a:latin typeface="Sylfaen" pitchFamily="18" charset="0"/>
              </a:rPr>
              <a:t> </a:t>
            </a:r>
            <a:r>
              <a:rPr lang="en-US" sz="2000" dirty="0" err="1">
                <a:latin typeface="Sylfaen" pitchFamily="18" charset="0"/>
              </a:rPr>
              <a:t>ინსტრუქციები</a:t>
            </a:r>
            <a:r>
              <a:rPr lang="en-US" sz="2000" dirty="0">
                <a:latin typeface="Sylfaen" pitchFamily="18" charset="0"/>
              </a:rPr>
              <a:t> </a:t>
            </a:r>
            <a:r>
              <a:rPr lang="en-US" sz="2000" dirty="0" err="1">
                <a:latin typeface="Sylfaen" pitchFamily="18" charset="0"/>
              </a:rPr>
              <a:t>ხელმისაწვდომია</a:t>
            </a:r>
            <a:r>
              <a:rPr lang="en-US" sz="2000" dirty="0">
                <a:latin typeface="Sylfaen" pitchFamily="18" charset="0"/>
              </a:rPr>
              <a:t> </a:t>
            </a:r>
            <a:r>
              <a:rPr lang="ka-GE" sz="2000" dirty="0">
                <a:latin typeface="Sylfaen" pitchFamily="18" charset="0"/>
              </a:rPr>
              <a:t>აღნიშნულ </a:t>
            </a:r>
            <a:r>
              <a:rPr lang="en-US" sz="2000" dirty="0" err="1">
                <a:latin typeface="Sylfaen" pitchFamily="18" charset="0"/>
              </a:rPr>
              <a:t>გვერდზე</a:t>
            </a:r>
            <a:r>
              <a:rPr lang="en-US" sz="2000" dirty="0">
                <a:latin typeface="Sylfaen" pitchFamily="18" charset="0"/>
              </a:rPr>
              <a:t>.</a:t>
            </a:r>
          </a:p>
          <a:p>
            <a:pPr lvl="0" algn="just">
              <a:lnSpc>
                <a:spcPct val="150000"/>
              </a:lnSpc>
            </a:pPr>
            <a:r>
              <a:rPr lang="en-US" sz="2000" dirty="0" err="1">
                <a:latin typeface="Sylfaen" pitchFamily="18" charset="0"/>
              </a:rPr>
              <a:t>საიტი</a:t>
            </a:r>
            <a:r>
              <a:rPr lang="en-US" sz="2000" dirty="0">
                <a:latin typeface="Sylfaen" pitchFamily="18" charset="0"/>
              </a:rPr>
              <a:t> </a:t>
            </a:r>
            <a:r>
              <a:rPr lang="en-US" sz="2000" dirty="0" err="1">
                <a:latin typeface="Sylfaen" pitchFamily="18" charset="0"/>
              </a:rPr>
              <a:t>გთავაზობთ</a:t>
            </a:r>
            <a:r>
              <a:rPr lang="en-US" sz="2000" dirty="0">
                <a:latin typeface="Sylfaen" pitchFamily="18" charset="0"/>
              </a:rPr>
              <a:t> </a:t>
            </a:r>
            <a:r>
              <a:rPr lang="en-US" sz="2000" dirty="0" err="1">
                <a:latin typeface="Sylfaen" pitchFamily="18" charset="0"/>
              </a:rPr>
              <a:t>ევროპული</a:t>
            </a:r>
            <a:r>
              <a:rPr lang="en-US" sz="2000" dirty="0">
                <a:latin typeface="Sylfaen" pitchFamily="18" charset="0"/>
              </a:rPr>
              <a:t> </a:t>
            </a:r>
            <a:r>
              <a:rPr lang="en-US" sz="2000" dirty="0" err="1">
                <a:latin typeface="Sylfaen" pitchFamily="18" charset="0"/>
              </a:rPr>
              <a:t>ინსტიტუტების</a:t>
            </a:r>
            <a:r>
              <a:rPr lang="en-US" sz="2000" dirty="0">
                <a:latin typeface="Sylfaen" pitchFamily="18" charset="0"/>
              </a:rPr>
              <a:t> </a:t>
            </a:r>
            <a:r>
              <a:rPr lang="en-US" sz="2000" dirty="0" err="1">
                <a:latin typeface="Sylfaen" pitchFamily="18" charset="0"/>
              </a:rPr>
              <a:t>წინადადებებისა</a:t>
            </a:r>
            <a:r>
              <a:rPr lang="en-US" sz="2000" dirty="0">
                <a:latin typeface="Sylfaen" pitchFamily="18" charset="0"/>
              </a:rPr>
              <a:t> </a:t>
            </a:r>
            <a:r>
              <a:rPr lang="en-US" sz="2000" dirty="0" err="1">
                <a:latin typeface="Sylfaen" pitchFamily="18" charset="0"/>
              </a:rPr>
              <a:t>და</a:t>
            </a:r>
            <a:r>
              <a:rPr lang="en-US" sz="2000" dirty="0">
                <a:latin typeface="Sylfaen" pitchFamily="18" charset="0"/>
              </a:rPr>
              <a:t> </a:t>
            </a:r>
            <a:r>
              <a:rPr lang="en-US" sz="2000" dirty="0" err="1">
                <a:latin typeface="Sylfaen" pitchFamily="18" charset="0"/>
              </a:rPr>
              <a:t>ტენდერების</a:t>
            </a:r>
            <a:r>
              <a:rPr lang="en-US" sz="2000" dirty="0">
                <a:latin typeface="Sylfaen" pitchFamily="18" charset="0"/>
              </a:rPr>
              <a:t> </a:t>
            </a:r>
            <a:r>
              <a:rPr lang="en-US" sz="2000" dirty="0" err="1">
                <a:latin typeface="Sylfaen" pitchFamily="18" charset="0"/>
              </a:rPr>
              <a:t>ძიებ</a:t>
            </a:r>
            <a:r>
              <a:rPr lang="ka-GE" sz="2000" dirty="0">
                <a:latin typeface="Sylfaen" pitchFamily="18" charset="0"/>
              </a:rPr>
              <a:t>ი</a:t>
            </a:r>
            <a:r>
              <a:rPr lang="en-US" sz="2000" dirty="0" err="1">
                <a:latin typeface="Sylfaen" pitchFamily="18" charset="0"/>
              </a:rPr>
              <a:t>ს</a:t>
            </a:r>
            <a:r>
              <a:rPr lang="en-US" sz="2000" dirty="0">
                <a:latin typeface="Sylfaen" pitchFamily="18" charset="0"/>
              </a:rPr>
              <a:t> </a:t>
            </a:r>
            <a:r>
              <a:rPr lang="ka-GE" sz="2000" dirty="0">
                <a:latin typeface="Sylfaen" pitchFamily="18" charset="0"/>
              </a:rPr>
              <a:t>საშუალებას</a:t>
            </a:r>
            <a:r>
              <a:rPr lang="en-US" sz="2000" dirty="0">
                <a:latin typeface="Sylfaen" pitchFamily="18" charset="0"/>
              </a:rPr>
              <a:t>.</a:t>
            </a:r>
          </a:p>
          <a:p>
            <a:endParaRPr lang="en-US" dirty="0"/>
          </a:p>
        </p:txBody>
      </p:sp>
      <p:pic>
        <p:nvPicPr>
          <p:cNvPr id="8" name="Picture 7">
            <a:extLst>
              <a:ext uri="{FF2B5EF4-FFF2-40B4-BE49-F238E27FC236}">
                <a16:creationId xmlns:a16="http://schemas.microsoft.com/office/drawing/2014/main" id="{B83CE4E0-C4A4-DF4A-99E9-D00E21AB7C29}"/>
              </a:ext>
            </a:extLst>
          </p:cNvPr>
          <p:cNvPicPr>
            <a:picLocks noChangeAspect="1"/>
          </p:cNvPicPr>
          <p:nvPr/>
        </p:nvPicPr>
        <p:blipFill>
          <a:blip r:embed="rId2"/>
          <a:stretch>
            <a:fillRect/>
          </a:stretch>
        </p:blipFill>
        <p:spPr>
          <a:xfrm>
            <a:off x="10419519" y="-180552"/>
            <a:ext cx="1868561" cy="1476789"/>
          </a:xfrm>
          <a:prstGeom prst="rect">
            <a:avLst/>
          </a:prstGeom>
        </p:spPr>
      </p:pic>
    </p:spTree>
    <p:extLst>
      <p:ext uri="{BB962C8B-B14F-4D97-AF65-F5344CB8AC3E}">
        <p14:creationId xmlns:p14="http://schemas.microsoft.com/office/powerpoint/2010/main" val="361577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4316-678E-CD4A-8334-358AD8FFC7E2}"/>
              </a:ext>
            </a:extLst>
          </p:cNvPr>
          <p:cNvSpPr>
            <a:spLocks noGrp="1"/>
          </p:cNvSpPr>
          <p:nvPr>
            <p:ph type="title"/>
          </p:nvPr>
        </p:nvSpPr>
        <p:spPr>
          <a:xfrm>
            <a:off x="637233" y="365125"/>
            <a:ext cx="10716567" cy="1325563"/>
          </a:xfrm>
        </p:spPr>
        <p:txBody>
          <a:bodyPr>
            <a:normAutofit/>
          </a:bodyPr>
          <a:lstStyle/>
          <a:p>
            <a:r>
              <a:rPr lang="ka-GE" sz="2800" b="1" dirty="0">
                <a:solidFill>
                  <a:srgbClr val="FF0000"/>
                </a:solidFill>
              </a:rPr>
              <a:t>ნაბიჯი 2: </a:t>
            </a:r>
            <a:r>
              <a:rPr lang="ka-GE" sz="2800" b="1" dirty="0"/>
              <a:t>იპოვეთ პარტნიორები (არჩევითი)</a:t>
            </a:r>
            <a:br>
              <a:rPr lang="en-US" sz="2800" dirty="0"/>
            </a:br>
            <a:endParaRPr lang="en-US" sz="2800" dirty="0"/>
          </a:p>
        </p:txBody>
      </p:sp>
      <p:sp>
        <p:nvSpPr>
          <p:cNvPr id="3" name="Content Placeholder 2">
            <a:extLst>
              <a:ext uri="{FF2B5EF4-FFF2-40B4-BE49-F238E27FC236}">
                <a16:creationId xmlns:a16="http://schemas.microsoft.com/office/drawing/2014/main" id="{553712B5-74B3-D049-AFB3-140C6E3B2878}"/>
              </a:ext>
            </a:extLst>
          </p:cNvPr>
          <p:cNvSpPr>
            <a:spLocks noGrp="1"/>
          </p:cNvSpPr>
          <p:nvPr>
            <p:ph idx="1"/>
          </p:nvPr>
        </p:nvSpPr>
        <p:spPr>
          <a:xfrm>
            <a:off x="637233" y="1855770"/>
            <a:ext cx="10515600" cy="4786190"/>
          </a:xfrm>
        </p:spPr>
        <p:txBody>
          <a:bodyPr>
            <a:normAutofit/>
          </a:bodyPr>
          <a:lstStyle/>
          <a:p>
            <a:pPr lvl="0" algn="just">
              <a:lnSpc>
                <a:spcPct val="150000"/>
              </a:lnSpc>
            </a:pPr>
            <a:r>
              <a:rPr lang="ka-GE" sz="2400" dirty="0"/>
              <a:t>წაიკითხეთ თემის პირობები, რათა შეაფასოთ გამოცხადებული წინადადების პარტნიორობა და სხვა მოთხოვნები.</a:t>
            </a:r>
            <a:endParaRPr lang="en-US" sz="2400" dirty="0"/>
          </a:p>
          <a:p>
            <a:pPr lvl="0" algn="just">
              <a:lnSpc>
                <a:spcPct val="150000"/>
              </a:lnSpc>
            </a:pPr>
            <a:r>
              <a:rPr lang="ka-GE" sz="2400" dirty="0"/>
              <a:t>პარტნიორის ძიების მოთხოვნის ან შეთავაზების (</a:t>
            </a:r>
            <a:r>
              <a:rPr lang="en-US" sz="2400" b="1" dirty="0"/>
              <a:t>partner search request or offer</a:t>
            </a:r>
            <a:r>
              <a:rPr lang="ka-GE" sz="2400" dirty="0"/>
              <a:t>) გამოსაქვეყნებლად აირჩიეთ თემა Search Funding and Tenders გვერდზე. დამატებითი დახმარება ხელმისაწვდომია IT HOW TO-ში.</a:t>
            </a:r>
            <a:endParaRPr lang="en-US" sz="2400" dirty="0"/>
          </a:p>
          <a:p>
            <a:pPr lvl="0" algn="just">
              <a:lnSpc>
                <a:spcPct val="150000"/>
              </a:lnSpc>
            </a:pPr>
            <a:r>
              <a:rPr lang="ka-GE" sz="2400" dirty="0"/>
              <a:t>გამოიყენეთ ამ საიტზე შემოთავაზებული პარტნიორების ძებნა (</a:t>
            </a:r>
            <a:r>
              <a:rPr lang="en-US" sz="2400" dirty="0"/>
              <a:t>partner search</a:t>
            </a:r>
            <a:r>
              <a:rPr lang="ka-GE" sz="2400" dirty="0"/>
              <a:t>), რათა აირჩიოთ ორგანიზაცია მათი პროფილის ან მათი წინა მონაწილეობის საფუძველზე.</a:t>
            </a:r>
            <a:endParaRPr lang="en-US" sz="2400" dirty="0"/>
          </a:p>
          <a:p>
            <a:endParaRPr lang="en-US" dirty="0"/>
          </a:p>
        </p:txBody>
      </p:sp>
      <p:pic>
        <p:nvPicPr>
          <p:cNvPr id="4" name="Picture 3">
            <a:extLst>
              <a:ext uri="{FF2B5EF4-FFF2-40B4-BE49-F238E27FC236}">
                <a16:creationId xmlns:a16="http://schemas.microsoft.com/office/drawing/2014/main" id="{63B3710B-332C-F54C-A8CC-0B748C478C61}"/>
              </a:ext>
            </a:extLst>
          </p:cNvPr>
          <p:cNvPicPr>
            <a:picLocks noChangeAspect="1"/>
          </p:cNvPicPr>
          <p:nvPr/>
        </p:nvPicPr>
        <p:blipFill>
          <a:blip r:embed="rId2"/>
          <a:stretch>
            <a:fillRect/>
          </a:stretch>
        </p:blipFill>
        <p:spPr>
          <a:xfrm>
            <a:off x="9570553" y="133761"/>
            <a:ext cx="2075054" cy="1788290"/>
          </a:xfrm>
          <a:prstGeom prst="rect">
            <a:avLst/>
          </a:prstGeom>
        </p:spPr>
      </p:pic>
    </p:spTree>
    <p:extLst>
      <p:ext uri="{BB962C8B-B14F-4D97-AF65-F5344CB8AC3E}">
        <p14:creationId xmlns:p14="http://schemas.microsoft.com/office/powerpoint/2010/main" val="403684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42C3-DB1A-6A4E-80C9-B8A945AED1BE}"/>
              </a:ext>
            </a:extLst>
          </p:cNvPr>
          <p:cNvSpPr>
            <a:spLocks noGrp="1"/>
          </p:cNvSpPr>
          <p:nvPr>
            <p:ph type="title"/>
          </p:nvPr>
        </p:nvSpPr>
        <p:spPr>
          <a:xfrm>
            <a:off x="838200" y="365125"/>
            <a:ext cx="4869264" cy="1325563"/>
          </a:xfrm>
        </p:spPr>
        <p:txBody>
          <a:bodyPr>
            <a:normAutofit/>
          </a:bodyPr>
          <a:lstStyle/>
          <a:p>
            <a:r>
              <a:rPr lang="ka-GE" sz="2800" b="1" dirty="0"/>
              <a:t>პრეზენტაციის გეგმა</a:t>
            </a:r>
            <a:endParaRPr lang="en-US" sz="2800" b="1" dirty="0"/>
          </a:p>
        </p:txBody>
      </p:sp>
      <p:sp>
        <p:nvSpPr>
          <p:cNvPr id="3" name="Content Placeholder 2">
            <a:extLst>
              <a:ext uri="{FF2B5EF4-FFF2-40B4-BE49-F238E27FC236}">
                <a16:creationId xmlns:a16="http://schemas.microsoft.com/office/drawing/2014/main" id="{B88CFEC3-DDCE-2241-969B-0334225A066C}"/>
              </a:ext>
            </a:extLst>
          </p:cNvPr>
          <p:cNvSpPr>
            <a:spLocks noGrp="1"/>
          </p:cNvSpPr>
          <p:nvPr>
            <p:ph idx="1"/>
          </p:nvPr>
        </p:nvSpPr>
        <p:spPr/>
        <p:txBody>
          <a:bodyPr/>
          <a:lstStyle/>
          <a:p>
            <a:r>
              <a:rPr lang="ka-GE" dirty="0"/>
              <a:t>ჰორიზონტი ევროპა - მიზნები და ამოცანები</a:t>
            </a:r>
          </a:p>
          <a:p>
            <a:r>
              <a:rPr lang="ka-GE" dirty="0"/>
              <a:t>პროგრამის სტრუქტურა</a:t>
            </a:r>
          </a:p>
          <a:p>
            <a:r>
              <a:rPr lang="ka-GE" dirty="0"/>
              <a:t>ევროკავშირის მისიები</a:t>
            </a:r>
          </a:p>
          <a:p>
            <a:r>
              <a:rPr lang="ka-GE" dirty="0"/>
              <a:t>მონაწილეობა საგრანტო პროექტებში (5 ნაბიჯი)</a:t>
            </a:r>
          </a:p>
          <a:p>
            <a:r>
              <a:rPr lang="ka-GE" dirty="0"/>
              <a:t>ექსპერტად რეგისტრირება</a:t>
            </a:r>
          </a:p>
          <a:p>
            <a:endParaRPr lang="en-US" dirty="0"/>
          </a:p>
        </p:txBody>
      </p:sp>
      <p:pic>
        <p:nvPicPr>
          <p:cNvPr id="4" name="Picture 3">
            <a:extLst>
              <a:ext uri="{FF2B5EF4-FFF2-40B4-BE49-F238E27FC236}">
                <a16:creationId xmlns:a16="http://schemas.microsoft.com/office/drawing/2014/main" id="{71DD4B5E-579B-D34D-9B98-BFCEACA2D283}"/>
              </a:ext>
            </a:extLst>
          </p:cNvPr>
          <p:cNvPicPr>
            <a:picLocks noChangeAspect="1"/>
          </p:cNvPicPr>
          <p:nvPr/>
        </p:nvPicPr>
        <p:blipFill>
          <a:blip r:embed="rId2"/>
          <a:stretch>
            <a:fillRect/>
          </a:stretch>
        </p:blipFill>
        <p:spPr>
          <a:xfrm>
            <a:off x="8678018" y="-1"/>
            <a:ext cx="3513982" cy="2843685"/>
          </a:xfrm>
          <a:prstGeom prst="rect">
            <a:avLst/>
          </a:prstGeom>
        </p:spPr>
      </p:pic>
    </p:spTree>
    <p:extLst>
      <p:ext uri="{BB962C8B-B14F-4D97-AF65-F5344CB8AC3E}">
        <p14:creationId xmlns:p14="http://schemas.microsoft.com/office/powerpoint/2010/main" val="79393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DB86-5C64-994D-A2BC-5A65DF44CFFA}"/>
              </a:ext>
            </a:extLst>
          </p:cNvPr>
          <p:cNvSpPr>
            <a:spLocks noGrp="1"/>
          </p:cNvSpPr>
          <p:nvPr>
            <p:ph type="title"/>
          </p:nvPr>
        </p:nvSpPr>
        <p:spPr/>
        <p:txBody>
          <a:bodyPr>
            <a:normAutofit/>
          </a:bodyPr>
          <a:lstStyle/>
          <a:p>
            <a:r>
              <a:rPr lang="ka-GE" sz="2800" b="1" dirty="0">
                <a:solidFill>
                  <a:srgbClr val="FF0000"/>
                </a:solidFill>
              </a:rPr>
              <a:t>ნაბიჯი 3: </a:t>
            </a:r>
            <a:r>
              <a:rPr lang="en-US" sz="2800" b="1" dirty="0" err="1"/>
              <a:t>შექმენით</a:t>
            </a:r>
            <a:r>
              <a:rPr lang="en-US" sz="2800" b="1" dirty="0"/>
              <a:t> EU Login </a:t>
            </a:r>
            <a:r>
              <a:rPr lang="en-US" sz="2800" b="1" dirty="0" err="1"/>
              <a:t>ანგარიში</a:t>
            </a:r>
            <a:br>
              <a:rPr lang="en-US" sz="2800" dirty="0"/>
            </a:br>
            <a:endParaRPr lang="en-US" sz="2800" dirty="0"/>
          </a:p>
        </p:txBody>
      </p:sp>
      <p:sp>
        <p:nvSpPr>
          <p:cNvPr id="3" name="Content Placeholder 2">
            <a:extLst>
              <a:ext uri="{FF2B5EF4-FFF2-40B4-BE49-F238E27FC236}">
                <a16:creationId xmlns:a16="http://schemas.microsoft.com/office/drawing/2014/main" id="{2D01EACE-665D-9744-986F-937082C01DF1}"/>
              </a:ext>
            </a:extLst>
          </p:cNvPr>
          <p:cNvSpPr>
            <a:spLocks noGrp="1"/>
          </p:cNvSpPr>
          <p:nvPr>
            <p:ph idx="1"/>
          </p:nvPr>
        </p:nvSpPr>
        <p:spPr>
          <a:xfrm>
            <a:off x="737716" y="1815575"/>
            <a:ext cx="10515600" cy="4715853"/>
          </a:xfrm>
        </p:spPr>
        <p:txBody>
          <a:bodyPr>
            <a:normAutofit fontScale="92500" lnSpcReduction="10000"/>
          </a:bodyPr>
          <a:lstStyle/>
          <a:p>
            <a:pPr lvl="0" algn="just">
              <a:lnSpc>
                <a:spcPct val="150000"/>
              </a:lnSpc>
            </a:pPr>
            <a:r>
              <a:rPr lang="en-US" dirty="0" err="1"/>
              <a:t>თითოეულ</a:t>
            </a:r>
            <a:r>
              <a:rPr lang="en-US" dirty="0"/>
              <a:t> </a:t>
            </a:r>
            <a:r>
              <a:rPr lang="en-US" dirty="0" err="1"/>
              <a:t>მომხმარებელს</a:t>
            </a:r>
            <a:r>
              <a:rPr lang="en-US" dirty="0"/>
              <a:t> </a:t>
            </a:r>
            <a:r>
              <a:rPr lang="en-US" dirty="0" err="1"/>
              <a:t>უნდა</a:t>
            </a:r>
            <a:r>
              <a:rPr lang="en-US" dirty="0"/>
              <a:t> </a:t>
            </a:r>
            <a:r>
              <a:rPr lang="en-US" dirty="0" err="1"/>
              <a:t>ჰქონდეს</a:t>
            </a:r>
            <a:r>
              <a:rPr lang="en-US" dirty="0"/>
              <a:t> EU Login </a:t>
            </a:r>
            <a:r>
              <a:rPr lang="en-US" dirty="0" err="1"/>
              <a:t>ანგარიში</a:t>
            </a:r>
            <a:r>
              <a:rPr lang="en-US" dirty="0"/>
              <a:t> </a:t>
            </a:r>
            <a:r>
              <a:rPr lang="en-US" dirty="0" err="1"/>
              <a:t>პორტალზე</a:t>
            </a:r>
            <a:r>
              <a:rPr lang="en-US" dirty="0"/>
              <a:t> </a:t>
            </a:r>
            <a:r>
              <a:rPr lang="en-US" dirty="0" err="1"/>
              <a:t>შესასვლელად</a:t>
            </a:r>
            <a:r>
              <a:rPr lang="en-US" dirty="0"/>
              <a:t>. </a:t>
            </a:r>
            <a:r>
              <a:rPr lang="en-US" dirty="0" err="1"/>
              <a:t>თუ</a:t>
            </a:r>
            <a:r>
              <a:rPr lang="en-US" dirty="0"/>
              <a:t> </a:t>
            </a:r>
            <a:r>
              <a:rPr lang="en-US" dirty="0" err="1"/>
              <a:t>თქვენ</a:t>
            </a:r>
            <a:r>
              <a:rPr lang="en-US" dirty="0"/>
              <a:t> </a:t>
            </a:r>
            <a:r>
              <a:rPr lang="en-US" dirty="0" err="1"/>
              <a:t>უკვე</a:t>
            </a:r>
            <a:r>
              <a:rPr lang="en-US" dirty="0"/>
              <a:t> </a:t>
            </a:r>
            <a:r>
              <a:rPr lang="en-US" dirty="0" err="1"/>
              <a:t>გაქვთ</a:t>
            </a:r>
            <a:r>
              <a:rPr lang="en-US" dirty="0"/>
              <a:t> </a:t>
            </a:r>
            <a:r>
              <a:rPr lang="en-US" dirty="0" err="1"/>
              <a:t>ასეთი</a:t>
            </a:r>
            <a:r>
              <a:rPr lang="en-US" dirty="0"/>
              <a:t> </a:t>
            </a:r>
            <a:r>
              <a:rPr lang="en-US" dirty="0" err="1"/>
              <a:t>ანგარიში</a:t>
            </a:r>
            <a:r>
              <a:rPr lang="en-US" dirty="0"/>
              <a:t>, </a:t>
            </a:r>
            <a:r>
              <a:rPr lang="en-US" dirty="0" err="1"/>
              <a:t>შეგიძლიათ</a:t>
            </a:r>
            <a:r>
              <a:rPr lang="en-US" dirty="0"/>
              <a:t> </a:t>
            </a:r>
            <a:r>
              <a:rPr lang="en-US" dirty="0" err="1"/>
              <a:t>გამოიყენოთ</a:t>
            </a:r>
            <a:r>
              <a:rPr lang="en-US" dirty="0"/>
              <a:t> </a:t>
            </a:r>
            <a:r>
              <a:rPr lang="ka-GE" dirty="0"/>
              <a:t>ის </a:t>
            </a:r>
            <a:r>
              <a:rPr lang="en-US" dirty="0" err="1"/>
              <a:t>ამ</a:t>
            </a:r>
            <a:r>
              <a:rPr lang="en-US" dirty="0"/>
              <a:t> </a:t>
            </a:r>
            <a:r>
              <a:rPr lang="en-US" dirty="0" err="1"/>
              <a:t>საიტზე</a:t>
            </a:r>
            <a:r>
              <a:rPr lang="en-US" dirty="0"/>
              <a:t> </a:t>
            </a:r>
            <a:r>
              <a:rPr lang="en-US" dirty="0" err="1"/>
              <a:t>ნებისმიერი</a:t>
            </a:r>
            <a:r>
              <a:rPr lang="en-US" dirty="0"/>
              <a:t> </a:t>
            </a:r>
            <a:r>
              <a:rPr lang="en-US" dirty="0" err="1"/>
              <a:t>ურთიერთობისთვის</a:t>
            </a:r>
            <a:r>
              <a:rPr lang="ka-GE" dirty="0"/>
              <a:t>.</a:t>
            </a:r>
            <a:endParaRPr lang="en-US" dirty="0"/>
          </a:p>
          <a:p>
            <a:pPr lvl="0" algn="just">
              <a:lnSpc>
                <a:spcPct val="150000"/>
              </a:lnSpc>
            </a:pPr>
            <a:r>
              <a:rPr lang="en-US" dirty="0" err="1"/>
              <a:t>თუ</a:t>
            </a:r>
            <a:r>
              <a:rPr lang="en-US" dirty="0"/>
              <a:t> </a:t>
            </a:r>
            <a:r>
              <a:rPr lang="en-US" dirty="0" err="1"/>
              <a:t>ჯერ</a:t>
            </a:r>
            <a:r>
              <a:rPr lang="en-US" dirty="0"/>
              <a:t> </a:t>
            </a:r>
            <a:r>
              <a:rPr lang="en-US" dirty="0" err="1"/>
              <a:t>არ</a:t>
            </a:r>
            <a:r>
              <a:rPr lang="en-US" dirty="0"/>
              <a:t> </a:t>
            </a:r>
            <a:r>
              <a:rPr lang="en-US" dirty="0" err="1"/>
              <a:t>გაქვთ</a:t>
            </a:r>
            <a:r>
              <a:rPr lang="en-US" dirty="0"/>
              <a:t> </a:t>
            </a:r>
            <a:r>
              <a:rPr lang="en-US" dirty="0" err="1"/>
              <a:t>ანგარიში</a:t>
            </a:r>
            <a:r>
              <a:rPr lang="en-US" dirty="0"/>
              <a:t>, </a:t>
            </a:r>
            <a:r>
              <a:rPr lang="en-US" dirty="0" err="1"/>
              <a:t>უნდა</a:t>
            </a:r>
            <a:r>
              <a:rPr lang="en-US" dirty="0"/>
              <a:t> </a:t>
            </a:r>
            <a:r>
              <a:rPr lang="en-US" dirty="0" err="1"/>
              <a:t>შექმნათ</a:t>
            </a:r>
            <a:r>
              <a:rPr lang="en-US" dirty="0"/>
              <a:t> </a:t>
            </a:r>
            <a:r>
              <a:rPr lang="en-US" dirty="0" err="1"/>
              <a:t>ის</a:t>
            </a:r>
            <a:r>
              <a:rPr lang="en-US" dirty="0"/>
              <a:t> </a:t>
            </a:r>
            <a:r>
              <a:rPr lang="en-US" dirty="0" err="1"/>
              <a:t>ღილაკ</a:t>
            </a:r>
            <a:r>
              <a:rPr lang="ka-GE" dirty="0"/>
              <a:t>ით </a:t>
            </a:r>
            <a:r>
              <a:rPr lang="en-US" i="1" dirty="0"/>
              <a:t>register</a:t>
            </a:r>
            <a:r>
              <a:rPr lang="en-US" dirty="0"/>
              <a:t>, </a:t>
            </a:r>
            <a:r>
              <a:rPr lang="en-US" dirty="0" err="1"/>
              <a:t>წინააღმდეგ</a:t>
            </a:r>
            <a:r>
              <a:rPr lang="en-US" dirty="0"/>
              <a:t> </a:t>
            </a:r>
            <a:r>
              <a:rPr lang="en-US" dirty="0" err="1"/>
              <a:t>შემთხვევაში</a:t>
            </a:r>
            <a:r>
              <a:rPr lang="en-US" dirty="0"/>
              <a:t>, </a:t>
            </a:r>
            <a:r>
              <a:rPr lang="en-US" dirty="0" err="1"/>
              <a:t>თქვენ</a:t>
            </a:r>
            <a:r>
              <a:rPr lang="en-US" dirty="0"/>
              <a:t> </a:t>
            </a:r>
            <a:r>
              <a:rPr lang="en-US" dirty="0" err="1"/>
              <a:t>მიიღებთ</a:t>
            </a:r>
            <a:r>
              <a:rPr lang="en-US" dirty="0"/>
              <a:t> </a:t>
            </a:r>
            <a:r>
              <a:rPr lang="en-US" dirty="0" err="1"/>
              <a:t>წვდომას</a:t>
            </a:r>
            <a:r>
              <a:rPr lang="en-US" dirty="0"/>
              <a:t> </a:t>
            </a:r>
            <a:r>
              <a:rPr lang="en-US" dirty="0" err="1"/>
              <a:t>მხოლოდ</a:t>
            </a:r>
            <a:r>
              <a:rPr lang="en-US" dirty="0"/>
              <a:t> </a:t>
            </a:r>
            <a:r>
              <a:rPr lang="en-US" dirty="0" err="1"/>
              <a:t>საიტის</a:t>
            </a:r>
            <a:r>
              <a:rPr lang="en-US" dirty="0"/>
              <a:t> </a:t>
            </a:r>
            <a:r>
              <a:rPr lang="en-US" dirty="0" err="1"/>
              <a:t>საჯარო</a:t>
            </a:r>
            <a:r>
              <a:rPr lang="en-US" dirty="0"/>
              <a:t> </a:t>
            </a:r>
            <a:r>
              <a:rPr lang="en-US" dirty="0" err="1"/>
              <a:t>სერვისებზე</a:t>
            </a:r>
            <a:r>
              <a:rPr lang="en-US" dirty="0"/>
              <a:t> (</a:t>
            </a:r>
            <a:r>
              <a:rPr lang="en-US" dirty="0" err="1"/>
              <a:t>მაგ</a:t>
            </a:r>
            <a:r>
              <a:rPr lang="en-US" dirty="0"/>
              <a:t>. </a:t>
            </a:r>
            <a:r>
              <a:rPr lang="en-US" dirty="0" err="1"/>
              <a:t>დაფინანსების</a:t>
            </a:r>
            <a:r>
              <a:rPr lang="en-US" dirty="0"/>
              <a:t> </a:t>
            </a:r>
            <a:r>
              <a:rPr lang="en-US" dirty="0" err="1"/>
              <a:t>შესაძლებლობების</a:t>
            </a:r>
            <a:r>
              <a:rPr lang="en-US" dirty="0"/>
              <a:t> </a:t>
            </a:r>
            <a:r>
              <a:rPr lang="en-US" dirty="0" err="1"/>
              <a:t>ძიება</a:t>
            </a:r>
            <a:r>
              <a:rPr lang="en-US" dirty="0"/>
              <a:t>, </a:t>
            </a:r>
            <a:r>
              <a:rPr lang="ka-GE" dirty="0"/>
              <a:t>სახელმძღვანელო ინსტრუქციის </a:t>
            </a:r>
            <a:r>
              <a:rPr lang="en-US" dirty="0" err="1"/>
              <a:t>კითხვა</a:t>
            </a:r>
            <a:r>
              <a:rPr lang="en-US" dirty="0"/>
              <a:t> </a:t>
            </a:r>
            <a:r>
              <a:rPr lang="en-US" dirty="0" err="1"/>
              <a:t>და</a:t>
            </a:r>
            <a:r>
              <a:rPr lang="en-US" dirty="0"/>
              <a:t> </a:t>
            </a:r>
            <a:r>
              <a:rPr lang="en-US" dirty="0" err="1"/>
              <a:t>ა.შ</a:t>
            </a:r>
            <a:r>
              <a:rPr lang="en-US" dirty="0"/>
              <a:t>.)</a:t>
            </a:r>
          </a:p>
          <a:p>
            <a:endParaRPr lang="en-US" dirty="0"/>
          </a:p>
        </p:txBody>
      </p:sp>
      <p:pic>
        <p:nvPicPr>
          <p:cNvPr id="4" name="Picture 3">
            <a:extLst>
              <a:ext uri="{FF2B5EF4-FFF2-40B4-BE49-F238E27FC236}">
                <a16:creationId xmlns:a16="http://schemas.microsoft.com/office/drawing/2014/main" id="{A76CA98F-5D68-224C-81CB-D546A00D7F16}"/>
              </a:ext>
            </a:extLst>
          </p:cNvPr>
          <p:cNvPicPr>
            <a:picLocks noChangeAspect="1"/>
          </p:cNvPicPr>
          <p:nvPr/>
        </p:nvPicPr>
        <p:blipFill>
          <a:blip r:embed="rId2"/>
          <a:stretch>
            <a:fillRect/>
          </a:stretch>
        </p:blipFill>
        <p:spPr>
          <a:xfrm>
            <a:off x="9570553" y="133761"/>
            <a:ext cx="2075054" cy="1788290"/>
          </a:xfrm>
          <a:prstGeom prst="rect">
            <a:avLst/>
          </a:prstGeom>
        </p:spPr>
      </p:pic>
    </p:spTree>
    <p:extLst>
      <p:ext uri="{BB962C8B-B14F-4D97-AF65-F5344CB8AC3E}">
        <p14:creationId xmlns:p14="http://schemas.microsoft.com/office/powerpoint/2010/main" val="192708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2BAB-517E-464E-B2AD-C7DDA206B03B}"/>
              </a:ext>
            </a:extLst>
          </p:cNvPr>
          <p:cNvSpPr>
            <a:spLocks noGrp="1"/>
          </p:cNvSpPr>
          <p:nvPr>
            <p:ph type="title"/>
          </p:nvPr>
        </p:nvSpPr>
        <p:spPr>
          <a:xfrm>
            <a:off x="622998" y="365125"/>
            <a:ext cx="10730802" cy="1325563"/>
          </a:xfrm>
        </p:spPr>
        <p:txBody>
          <a:bodyPr>
            <a:normAutofit/>
          </a:bodyPr>
          <a:lstStyle/>
          <a:p>
            <a:r>
              <a:rPr lang="ka-GE" sz="2800" b="1" dirty="0">
                <a:solidFill>
                  <a:srgbClr val="FF0000"/>
                </a:solidFill>
              </a:rPr>
              <a:t>ნაბიჯი 4: </a:t>
            </a:r>
            <a:r>
              <a:rPr lang="ka-GE" sz="2800" b="1" dirty="0"/>
              <a:t>დაარეგისტრირე ორგანიზაცია</a:t>
            </a:r>
            <a:br>
              <a:rPr lang="en-US" sz="2800" dirty="0"/>
            </a:br>
            <a:endParaRPr lang="en-US" sz="2800" dirty="0"/>
          </a:p>
        </p:txBody>
      </p:sp>
      <p:sp>
        <p:nvSpPr>
          <p:cNvPr id="3" name="Content Placeholder 2">
            <a:extLst>
              <a:ext uri="{FF2B5EF4-FFF2-40B4-BE49-F238E27FC236}">
                <a16:creationId xmlns:a16="http://schemas.microsoft.com/office/drawing/2014/main" id="{663ACEBA-B391-D14C-A9E4-E6A0FE244A78}"/>
              </a:ext>
            </a:extLst>
          </p:cNvPr>
          <p:cNvSpPr>
            <a:spLocks noGrp="1"/>
          </p:cNvSpPr>
          <p:nvPr>
            <p:ph idx="1"/>
          </p:nvPr>
        </p:nvSpPr>
        <p:spPr>
          <a:xfrm>
            <a:off x="401934" y="1245996"/>
            <a:ext cx="10951866" cy="5416061"/>
          </a:xfrm>
        </p:spPr>
        <p:txBody>
          <a:bodyPr>
            <a:normAutofit fontScale="77500" lnSpcReduction="20000"/>
          </a:bodyPr>
          <a:lstStyle/>
          <a:p>
            <a:pPr lvl="0" algn="just">
              <a:lnSpc>
                <a:spcPct val="150000"/>
              </a:lnSpc>
            </a:pPr>
            <a:r>
              <a:rPr lang="ka-GE" dirty="0">
                <a:latin typeface="Sylfaen" pitchFamily="18" charset="0"/>
              </a:rPr>
              <a:t>ღილაკი</a:t>
            </a:r>
            <a:r>
              <a:rPr lang="ka-GE" i="1" dirty="0">
                <a:latin typeface="Sylfaen" pitchFamily="18" charset="0"/>
              </a:rPr>
              <a:t> </a:t>
            </a:r>
            <a:r>
              <a:rPr lang="ka-GE" sz="2600" i="1" dirty="0">
                <a:latin typeface="Sylfaen" pitchFamily="18" charset="0"/>
              </a:rPr>
              <a:t>მონაწილეთა რეგისტრაცია</a:t>
            </a:r>
            <a:r>
              <a:rPr lang="ka-GE" sz="2600" dirty="0">
                <a:latin typeface="Sylfaen" pitchFamily="18" charset="0"/>
              </a:rPr>
              <a:t> </a:t>
            </a:r>
            <a:r>
              <a:rPr lang="en-US" sz="2600" dirty="0">
                <a:latin typeface="Sylfaen" pitchFamily="18" charset="0"/>
              </a:rPr>
              <a:t>(</a:t>
            </a:r>
            <a:r>
              <a:rPr lang="en-US" sz="2600" b="1" dirty="0">
                <a:latin typeface="Sylfaen" pitchFamily="18" charset="0"/>
              </a:rPr>
              <a:t>Participant Register)</a:t>
            </a:r>
            <a:r>
              <a:rPr lang="en-US" sz="2600" dirty="0">
                <a:latin typeface="Sylfaen" pitchFamily="18" charset="0"/>
              </a:rPr>
              <a:t> </a:t>
            </a:r>
            <a:r>
              <a:rPr lang="ka-GE" sz="2600" dirty="0">
                <a:latin typeface="Sylfaen" pitchFamily="18" charset="0"/>
              </a:rPr>
              <a:t>არის კომისიის ონლაინ ინსტრუმენტი ევროკავშირის პროგრამებში მონაწილე ორგანიზაციების მონაცემების რეგისტრაციისა და მართვისთვის. ეს იძლევა მონაწილეთა ოფიციალური მონაცემების თანმიმდევრულად დამუშავების საშუალებას და თავიდან გვაცილებს ერთი და იგივე ინფორმაციის თავიდან შეყვანის მრავალჯერად მოთხოვნას.  </a:t>
            </a:r>
            <a:endParaRPr lang="en-US" sz="2600" dirty="0">
              <a:latin typeface="Sylfaen" pitchFamily="18" charset="0"/>
            </a:endParaRPr>
          </a:p>
          <a:p>
            <a:pPr lvl="0" algn="just">
              <a:lnSpc>
                <a:spcPct val="150000"/>
              </a:lnSpc>
            </a:pPr>
            <a:r>
              <a:rPr lang="ka-GE" sz="2600" dirty="0">
                <a:latin typeface="Sylfaen" pitchFamily="18" charset="0"/>
              </a:rPr>
              <a:t>თუ გსურთ მონაწილეობა მიიღოთ საპროექტო წინადადებაში, თქვენი ორგანიზაცია უნდა იყოს დარეგისტრირებული და ჰქონდეს 9-ნიშნა მონაწილის საიდენტიფიკაციო კოდი (PIC-</a:t>
            </a:r>
            <a:r>
              <a:rPr lang="en-US" sz="2600" dirty="0">
                <a:latin typeface="Sylfaen" pitchFamily="18" charset="0"/>
              </a:rPr>
              <a:t>participant identification code</a:t>
            </a:r>
            <a:r>
              <a:rPr lang="ka-GE" sz="2600" dirty="0">
                <a:latin typeface="Sylfaen" pitchFamily="18" charset="0"/>
              </a:rPr>
              <a:t>). თქვენი ორგანიზაციის ეს უნიკალური იდენტიფიკატორი კომისიის მიერ გამოყენებული იქნება როგორც მითითება ნებისმიერი ინტერაქციის დროს. </a:t>
            </a:r>
            <a:endParaRPr lang="en-US" sz="2600" dirty="0">
              <a:latin typeface="Sylfaen" pitchFamily="18" charset="0"/>
            </a:endParaRPr>
          </a:p>
          <a:p>
            <a:pPr algn="just">
              <a:lnSpc>
                <a:spcPct val="150000"/>
              </a:lnSpc>
            </a:pPr>
            <a:r>
              <a:rPr lang="ka-GE" sz="2600" dirty="0">
                <a:latin typeface="Sylfaen" pitchFamily="18" charset="0"/>
              </a:rPr>
              <a:t>სასურველია წინასწარ შევამოწმოთ, არის თუ არა თქვენი ორგანიზაცია უკვე რეგისტრირებული, ამ შემთხვევაში მისი ხელახალი რეგისტრირება საჭირო აღარ არის. </a:t>
            </a:r>
            <a:endParaRPr lang="en-US" sz="2600" dirty="0">
              <a:latin typeface="Sylfaen" pitchFamily="18" charset="0"/>
            </a:endParaRPr>
          </a:p>
          <a:p>
            <a:endParaRPr lang="en-US" dirty="0"/>
          </a:p>
        </p:txBody>
      </p:sp>
      <p:pic>
        <p:nvPicPr>
          <p:cNvPr id="4" name="Picture 3">
            <a:extLst>
              <a:ext uri="{FF2B5EF4-FFF2-40B4-BE49-F238E27FC236}">
                <a16:creationId xmlns:a16="http://schemas.microsoft.com/office/drawing/2014/main" id="{85EF96A7-AC0D-C549-906A-84F6A8C91DA3}"/>
              </a:ext>
            </a:extLst>
          </p:cNvPr>
          <p:cNvPicPr>
            <a:picLocks noChangeAspect="1"/>
          </p:cNvPicPr>
          <p:nvPr/>
        </p:nvPicPr>
        <p:blipFill>
          <a:blip r:embed="rId2"/>
          <a:stretch>
            <a:fillRect/>
          </a:stretch>
        </p:blipFill>
        <p:spPr>
          <a:xfrm>
            <a:off x="9791617" y="365125"/>
            <a:ext cx="2075054" cy="1102186"/>
          </a:xfrm>
          <a:prstGeom prst="rect">
            <a:avLst/>
          </a:prstGeom>
        </p:spPr>
      </p:pic>
    </p:spTree>
    <p:extLst>
      <p:ext uri="{BB962C8B-B14F-4D97-AF65-F5344CB8AC3E}">
        <p14:creationId xmlns:p14="http://schemas.microsoft.com/office/powerpoint/2010/main" val="164340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27C1-4F63-3941-936E-10A682707717}"/>
              </a:ext>
            </a:extLst>
          </p:cNvPr>
          <p:cNvSpPr>
            <a:spLocks noGrp="1"/>
          </p:cNvSpPr>
          <p:nvPr>
            <p:ph type="title"/>
          </p:nvPr>
        </p:nvSpPr>
        <p:spPr/>
        <p:txBody>
          <a:bodyPr>
            <a:normAutofit/>
          </a:bodyPr>
          <a:lstStyle/>
          <a:p>
            <a:r>
              <a:rPr lang="ka-GE" sz="2800" b="1" dirty="0">
                <a:solidFill>
                  <a:srgbClr val="FF0000"/>
                </a:solidFill>
              </a:rPr>
              <a:t>ნაბიჯი 5: </a:t>
            </a:r>
            <a:r>
              <a:rPr lang="ka-GE" sz="2800" b="1" dirty="0"/>
              <a:t>ატვირთეთ საპროექტო წინადადება</a:t>
            </a:r>
            <a:br>
              <a:rPr lang="en-US" sz="2800" dirty="0"/>
            </a:br>
            <a:endParaRPr lang="en-US" sz="2800" dirty="0"/>
          </a:p>
        </p:txBody>
      </p:sp>
      <p:sp>
        <p:nvSpPr>
          <p:cNvPr id="3" name="Content Placeholder 2">
            <a:extLst>
              <a:ext uri="{FF2B5EF4-FFF2-40B4-BE49-F238E27FC236}">
                <a16:creationId xmlns:a16="http://schemas.microsoft.com/office/drawing/2014/main" id="{646810CB-943C-1E4D-B508-5C1A28B1A89C}"/>
              </a:ext>
            </a:extLst>
          </p:cNvPr>
          <p:cNvSpPr>
            <a:spLocks noGrp="1"/>
          </p:cNvSpPr>
          <p:nvPr>
            <p:ph idx="1"/>
          </p:nvPr>
        </p:nvSpPr>
        <p:spPr/>
        <p:txBody>
          <a:bodyPr/>
          <a:lstStyle/>
          <a:p>
            <a:pPr lvl="0" algn="just">
              <a:lnSpc>
                <a:spcPct val="150000"/>
              </a:lnSpc>
            </a:pPr>
            <a:r>
              <a:rPr lang="ka-GE" sz="2400" dirty="0"/>
              <a:t>როგორ შევიდეთ წარდგენის სისტემაში?</a:t>
            </a:r>
            <a:endParaRPr lang="en-US" sz="2400" dirty="0"/>
          </a:p>
          <a:p>
            <a:pPr algn="just">
              <a:lnSpc>
                <a:spcPct val="150000"/>
              </a:lnSpc>
            </a:pPr>
            <a:r>
              <a:rPr lang="ka-GE" sz="2400" dirty="0"/>
              <a:t>აირჩიეთ თქვენი თემა და გადადით თემის გვერდზე წარდგენის სერვისის </a:t>
            </a:r>
            <a:r>
              <a:rPr lang="en-US" sz="2400" dirty="0"/>
              <a:t>(Submission Service) </a:t>
            </a:r>
            <a:r>
              <a:rPr lang="ka-GE" sz="2400" dirty="0"/>
              <a:t>განყოფილებაში. წინადადების შედგენის დაწყებამდე დარწმუნდით, რომ შეარჩიეთ ქმედების სწორი ტიპი. გაგზავნის სისტემის ბმული ხელმისაწვდომია, თუ საპროექტო წინადადების სტატუსი არის „ღია“ </a:t>
            </a:r>
            <a:r>
              <a:rPr lang="en-US" sz="2400" dirty="0"/>
              <a:t>(Open)</a:t>
            </a:r>
            <a:r>
              <a:rPr lang="ka-GE" sz="2400" dirty="0"/>
              <a:t>. სისტემაში შესვლა ხორციელდება თქვენი EU Login ანგარიშით.</a:t>
            </a:r>
            <a:endParaRPr lang="en-US" sz="2400" dirty="0"/>
          </a:p>
          <a:p>
            <a:endParaRPr lang="en-US" dirty="0"/>
          </a:p>
        </p:txBody>
      </p:sp>
      <p:pic>
        <p:nvPicPr>
          <p:cNvPr id="4" name="Picture 3">
            <a:extLst>
              <a:ext uri="{FF2B5EF4-FFF2-40B4-BE49-F238E27FC236}">
                <a16:creationId xmlns:a16="http://schemas.microsoft.com/office/drawing/2014/main" id="{C545B27F-75CA-1F45-B402-D9DF59C7BB56}"/>
              </a:ext>
            </a:extLst>
          </p:cNvPr>
          <p:cNvPicPr>
            <a:picLocks noChangeAspect="1"/>
          </p:cNvPicPr>
          <p:nvPr/>
        </p:nvPicPr>
        <p:blipFill>
          <a:blip r:embed="rId2"/>
          <a:stretch>
            <a:fillRect/>
          </a:stretch>
        </p:blipFill>
        <p:spPr>
          <a:xfrm>
            <a:off x="9389683" y="365125"/>
            <a:ext cx="2075054" cy="1815367"/>
          </a:xfrm>
          <a:prstGeom prst="rect">
            <a:avLst/>
          </a:prstGeom>
        </p:spPr>
      </p:pic>
    </p:spTree>
    <p:extLst>
      <p:ext uri="{BB962C8B-B14F-4D97-AF65-F5344CB8AC3E}">
        <p14:creationId xmlns:p14="http://schemas.microsoft.com/office/powerpoint/2010/main" val="2088731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1C8C-7F27-924E-B710-F6CA3E1E0588}"/>
              </a:ext>
            </a:extLst>
          </p:cNvPr>
          <p:cNvSpPr>
            <a:spLocks noGrp="1"/>
          </p:cNvSpPr>
          <p:nvPr>
            <p:ph type="title"/>
          </p:nvPr>
        </p:nvSpPr>
        <p:spPr>
          <a:xfrm>
            <a:off x="472273" y="365125"/>
            <a:ext cx="10881527" cy="1325563"/>
          </a:xfrm>
        </p:spPr>
        <p:txBody>
          <a:bodyPr>
            <a:normAutofit/>
          </a:bodyPr>
          <a:lstStyle/>
          <a:p>
            <a:r>
              <a:rPr lang="ka-GE" sz="2800" b="1" dirty="0">
                <a:solidFill>
                  <a:schemeClr val="accent1"/>
                </a:solidFill>
              </a:rPr>
              <a:t>ექსპერტად რეგისტრირება</a:t>
            </a:r>
            <a:endParaRPr lang="en-US" sz="2800" b="1" dirty="0">
              <a:solidFill>
                <a:schemeClr val="accent1"/>
              </a:solidFill>
            </a:endParaRPr>
          </a:p>
        </p:txBody>
      </p:sp>
      <p:sp>
        <p:nvSpPr>
          <p:cNvPr id="3" name="Content Placeholder 2">
            <a:extLst>
              <a:ext uri="{FF2B5EF4-FFF2-40B4-BE49-F238E27FC236}">
                <a16:creationId xmlns:a16="http://schemas.microsoft.com/office/drawing/2014/main" id="{A856AB5A-110E-1B42-9294-69488BF680F8}"/>
              </a:ext>
            </a:extLst>
          </p:cNvPr>
          <p:cNvSpPr>
            <a:spLocks noGrp="1"/>
          </p:cNvSpPr>
          <p:nvPr>
            <p:ph idx="1"/>
          </p:nvPr>
        </p:nvSpPr>
        <p:spPr>
          <a:xfrm>
            <a:off x="170822" y="1798655"/>
            <a:ext cx="11182978" cy="5059345"/>
          </a:xfrm>
        </p:spPr>
        <p:txBody>
          <a:bodyPr>
            <a:normAutofit fontScale="85000" lnSpcReduction="10000"/>
          </a:bodyPr>
          <a:lstStyle/>
          <a:p>
            <a:pPr algn="just">
              <a:lnSpc>
                <a:spcPct val="150000"/>
              </a:lnSpc>
            </a:pPr>
            <a:r>
              <a:rPr lang="ka-GE" sz="2600" dirty="0">
                <a:latin typeface="Sylfaen" pitchFamily="18" charset="0"/>
              </a:rPr>
              <a:t>ნებისმიერ რეგისტრირებულს შეუძლია დარეგისტრირდეს როგორც ექსპერტი ღილაკზე </a:t>
            </a:r>
            <a:r>
              <a:rPr lang="en-US" sz="2600" dirty="0">
                <a:latin typeface="Sylfaen" pitchFamily="18" charset="0"/>
              </a:rPr>
              <a:t>Work as an Expert </a:t>
            </a:r>
            <a:r>
              <a:rPr lang="ka-GE" sz="2600" dirty="0">
                <a:latin typeface="Sylfaen" pitchFamily="18" charset="0"/>
              </a:rPr>
              <a:t>დაჭერით: უნდა შეავსოს დეტალურად ყველა ველი და ის ავტომატურად რეგისტრირდება როგორც ექსპერტი თავის სფეროში, რაც იმას ნიშნავს, რომ მისით შესაძლოა დაინტერესდნენ საერთაშორისო დონეზე და სთხოვონ მას ამა თუ იმ პროექტში ჩართულობა. </a:t>
            </a:r>
          </a:p>
          <a:p>
            <a:pPr algn="just">
              <a:lnSpc>
                <a:spcPct val="150000"/>
              </a:lnSpc>
            </a:pPr>
            <a:r>
              <a:rPr lang="ka-GE" sz="2600" dirty="0">
                <a:latin typeface="Sylfaen" pitchFamily="18" charset="0"/>
              </a:rPr>
              <a:t>ექსპერტს მოეთხოვება საპროექტო წინადადებების, ტენდერების შეფასება, მოქმედებების, საგრანტო შეთანხმებების მონიტორინგი. ექსპერტთა შესარჩევად ევროკავშირი აცხადებს ქოლს და კონკრეტული კრიტერიუმების, პროექტების გათვალისწინებით არჩევს შესაბამის ექსპერტს, რომელიც აყავს ხელშეკრულების საფუძველზე და მისი საქმიანობა ანაზღაურებადია (დაახ.2000 ევრო თვეში).</a:t>
            </a:r>
            <a:endParaRPr lang="en-US" sz="2600" dirty="0">
              <a:latin typeface="Sylfaen" pitchFamily="18" charset="0"/>
            </a:endParaRPr>
          </a:p>
          <a:p>
            <a:endParaRPr lang="en-US" dirty="0"/>
          </a:p>
        </p:txBody>
      </p:sp>
      <p:pic>
        <p:nvPicPr>
          <p:cNvPr id="4" name="Picture 3">
            <a:extLst>
              <a:ext uri="{FF2B5EF4-FFF2-40B4-BE49-F238E27FC236}">
                <a16:creationId xmlns:a16="http://schemas.microsoft.com/office/drawing/2014/main" id="{B45C842F-BFAB-C943-A1AC-24B0A8AFCC0B}"/>
              </a:ext>
            </a:extLst>
          </p:cNvPr>
          <p:cNvPicPr>
            <a:picLocks noChangeAspect="1"/>
          </p:cNvPicPr>
          <p:nvPr/>
        </p:nvPicPr>
        <p:blipFill>
          <a:blip r:embed="rId2"/>
          <a:stretch>
            <a:fillRect/>
          </a:stretch>
        </p:blipFill>
        <p:spPr>
          <a:xfrm>
            <a:off x="9545933" y="365126"/>
            <a:ext cx="1918803" cy="1604351"/>
          </a:xfrm>
          <a:prstGeom prst="rect">
            <a:avLst/>
          </a:prstGeom>
        </p:spPr>
      </p:pic>
    </p:spTree>
    <p:extLst>
      <p:ext uri="{BB962C8B-B14F-4D97-AF65-F5344CB8AC3E}">
        <p14:creationId xmlns:p14="http://schemas.microsoft.com/office/powerpoint/2010/main" val="389397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95FB-31A7-4E26-9139-182D6753E7AB}"/>
              </a:ext>
            </a:extLst>
          </p:cNvPr>
          <p:cNvSpPr>
            <a:spLocks noGrp="1"/>
          </p:cNvSpPr>
          <p:nvPr>
            <p:ph type="title"/>
          </p:nvPr>
        </p:nvSpPr>
        <p:spPr>
          <a:xfrm>
            <a:off x="846406" y="1672908"/>
            <a:ext cx="10515600" cy="1325563"/>
          </a:xfrm>
        </p:spPr>
        <p:txBody>
          <a:bodyPr>
            <a:normAutofit fontScale="90000"/>
          </a:bodyPr>
          <a:lstStyle/>
          <a:p>
            <a:r>
              <a:rPr lang="ka-GE" sz="2800" b="1" dirty="0"/>
              <a:t>                   </a:t>
            </a:r>
            <a:br>
              <a:rPr lang="ka-GE" sz="2800" b="1" dirty="0"/>
            </a:br>
            <a:br>
              <a:rPr lang="ka-GE" sz="2800" b="1" dirty="0"/>
            </a:br>
            <a:br>
              <a:rPr lang="ka-GE" sz="2800" b="1" dirty="0"/>
            </a:br>
            <a:br>
              <a:rPr lang="ka-GE" sz="2800" b="1" dirty="0"/>
            </a:br>
            <a:r>
              <a:rPr lang="ka-GE" sz="2800" b="1" dirty="0">
                <a:solidFill>
                  <a:schemeClr val="accent1"/>
                </a:solidFill>
              </a:rPr>
              <a:t>ჰორიზონტ ევროპის კონტაქტები:</a:t>
            </a:r>
            <a:br>
              <a:rPr lang="ka-GE" sz="2800" b="1" dirty="0">
                <a:solidFill>
                  <a:schemeClr val="accent1"/>
                </a:solidFill>
              </a:rPr>
            </a:br>
            <a:br>
              <a:rPr lang="ka-GE" sz="2800" b="1" dirty="0"/>
            </a:br>
            <a:br>
              <a:rPr lang="ka-GE" sz="2800" b="1" dirty="0"/>
            </a:br>
            <a:r>
              <a:rPr lang="ka-GE" sz="2000" dirty="0"/>
              <a:t>წარმომადგენელი მარია გაბრიელი: </a:t>
            </a:r>
            <a:r>
              <a:rPr lang="en-GB" sz="2000" b="1" dirty="0"/>
              <a:t>@GabrielMariya</a:t>
            </a:r>
            <a:br>
              <a:rPr lang="ka-GE" sz="2000" b="1" dirty="0"/>
            </a:br>
            <a:br>
              <a:rPr lang="ka-GE" sz="2000" b="1" dirty="0"/>
            </a:br>
            <a:r>
              <a:rPr lang="ka-GE" sz="2000" dirty="0"/>
              <a:t>გენერალური დირექტორი ჟან-ერიკ პაკეტი: </a:t>
            </a:r>
            <a:r>
              <a:rPr lang="en-GB" sz="2000" dirty="0"/>
              <a:t> </a:t>
            </a:r>
            <a:r>
              <a:rPr lang="en-GB" sz="2000" b="1" dirty="0"/>
              <a:t>@JEPaquetEU</a:t>
            </a:r>
            <a:br>
              <a:rPr lang="ka-GE" sz="2000" b="1" dirty="0"/>
            </a:br>
            <a:br>
              <a:rPr lang="ka-GE" sz="2000" b="1" dirty="0"/>
            </a:br>
            <a:r>
              <a:rPr lang="ka-GE" sz="2000" dirty="0"/>
              <a:t>კვლევისა და ინოვაციების </a:t>
            </a:r>
            <a:r>
              <a:rPr lang="en-GB" sz="2000" dirty="0"/>
              <a:t>DG: @EUScienceInnov @EU_H2020</a:t>
            </a:r>
            <a:br>
              <a:rPr lang="ka-GE" sz="2000" dirty="0"/>
            </a:br>
            <a:r>
              <a:rPr lang="en-GB" sz="2000" dirty="0">
                <a:hlinkClick r:id="rId2"/>
              </a:rPr>
              <a:t>https://www.facebook.com/EUScienceInnov/</a:t>
            </a:r>
            <a:r>
              <a:rPr lang="en-GB" sz="2000" dirty="0"/>
              <a:t> </a:t>
            </a:r>
            <a:br>
              <a:rPr lang="ka-GE" sz="2000" dirty="0"/>
            </a:br>
            <a:br>
              <a:rPr lang="en-GB" sz="2000" dirty="0"/>
            </a:br>
            <a:r>
              <a:rPr lang="ka-GE" sz="2000" dirty="0"/>
              <a:t>ჰორიზონტის ჟურნალი: </a:t>
            </a:r>
            <a:r>
              <a:rPr lang="en-GB" sz="2000" dirty="0"/>
              <a:t>@HorizonMagEU</a:t>
            </a:r>
            <a:br>
              <a:rPr lang="ka-GE" sz="2000" dirty="0"/>
            </a:br>
            <a:br>
              <a:rPr lang="en-GB" sz="2000" dirty="0"/>
            </a:br>
            <a:r>
              <a:rPr lang="ka-GE" sz="2000" dirty="0"/>
              <a:t>ჰორიზონტ ევროპის ვებგვერდი: </a:t>
            </a:r>
            <a:r>
              <a:rPr lang="en-GB" sz="2000" dirty="0"/>
              <a:t> </a:t>
            </a:r>
            <a:r>
              <a:rPr lang="en-GB" sz="2000" dirty="0">
                <a:hlinkClick r:id="rId3"/>
              </a:rPr>
              <a:t>http://ec.europa.eu/horizon-europe</a:t>
            </a:r>
            <a:r>
              <a:rPr lang="ka-GE" sz="2000" dirty="0"/>
              <a:t> </a:t>
            </a:r>
            <a:br>
              <a:rPr lang="ka-GE" sz="2000" dirty="0"/>
            </a:br>
            <a:br>
              <a:rPr lang="ka-GE" sz="2000" dirty="0"/>
            </a:br>
            <a:r>
              <a:rPr lang="ka-GE" sz="2000" dirty="0"/>
              <a:t>ევროპის ინოვაციების საბჭო: </a:t>
            </a:r>
            <a:r>
              <a:rPr lang="en-GB" sz="2000" dirty="0">
                <a:hlinkClick r:id="rId4"/>
              </a:rPr>
              <a:t>http://ec.europa.eu/research/eic</a:t>
            </a:r>
            <a:br>
              <a:rPr lang="ka-GE" sz="2000" dirty="0"/>
            </a:br>
            <a:br>
              <a:rPr lang="ka-GE" sz="2000" dirty="0"/>
            </a:br>
            <a:r>
              <a:rPr lang="ka-GE" sz="2000" dirty="0"/>
              <a:t> </a:t>
            </a:r>
            <a:br>
              <a:rPr lang="ka-GE" sz="2000" dirty="0"/>
            </a:br>
            <a:br>
              <a:rPr lang="ka-GE" sz="2000" dirty="0"/>
            </a:br>
            <a:endParaRPr lang="en-GB" sz="2000" dirty="0"/>
          </a:p>
        </p:txBody>
      </p:sp>
      <p:pic>
        <p:nvPicPr>
          <p:cNvPr id="4" name="Content Placeholder 3">
            <a:extLst>
              <a:ext uri="{FF2B5EF4-FFF2-40B4-BE49-F238E27FC236}">
                <a16:creationId xmlns:a16="http://schemas.microsoft.com/office/drawing/2014/main" id="{DCC4A899-67BF-4446-AC11-4E4982265199}"/>
              </a:ext>
            </a:extLst>
          </p:cNvPr>
          <p:cNvPicPr>
            <a:picLocks noGrp="1" noChangeAspect="1"/>
          </p:cNvPicPr>
          <p:nvPr>
            <p:ph idx="1"/>
          </p:nvPr>
        </p:nvPicPr>
        <p:blipFill>
          <a:blip r:embed="rId5"/>
          <a:stretch>
            <a:fillRect/>
          </a:stretch>
        </p:blipFill>
        <p:spPr>
          <a:xfrm>
            <a:off x="9699844" y="0"/>
            <a:ext cx="2353260" cy="2024047"/>
          </a:xfrm>
          <a:prstGeom prst="rect">
            <a:avLst/>
          </a:prstGeom>
        </p:spPr>
      </p:pic>
      <p:sp>
        <p:nvSpPr>
          <p:cNvPr id="6" name="TextBox 5">
            <a:extLst>
              <a:ext uri="{FF2B5EF4-FFF2-40B4-BE49-F238E27FC236}">
                <a16:creationId xmlns:a16="http://schemas.microsoft.com/office/drawing/2014/main" id="{031A8C8D-7FDD-4783-8469-EEA32A0DB14C}"/>
              </a:ext>
            </a:extLst>
          </p:cNvPr>
          <p:cNvSpPr txBox="1"/>
          <p:nvPr/>
        </p:nvSpPr>
        <p:spPr>
          <a:xfrm>
            <a:off x="846406" y="4633519"/>
            <a:ext cx="6098344" cy="369332"/>
          </a:xfrm>
          <a:prstGeom prst="rect">
            <a:avLst/>
          </a:prstGeom>
          <a:noFill/>
        </p:spPr>
        <p:txBody>
          <a:bodyPr wrap="square">
            <a:spAutoFit/>
          </a:bodyPr>
          <a:lstStyle/>
          <a:p>
            <a:r>
              <a:rPr lang="ka-GE" dirty="0"/>
              <a:t>ევროპის კვლევის საბჭო: </a:t>
            </a:r>
            <a:r>
              <a:rPr lang="en-GB" dirty="0"/>
              <a:t>: </a:t>
            </a:r>
            <a:r>
              <a:rPr lang="en-GB" dirty="0">
                <a:hlinkClick r:id="rId6"/>
              </a:rPr>
              <a:t>https://erc.europa.eu</a:t>
            </a:r>
            <a:r>
              <a:rPr lang="ka-GE" dirty="0">
                <a:hlinkClick r:id="rId6"/>
              </a:rPr>
              <a:t>/</a:t>
            </a:r>
            <a:r>
              <a:rPr lang="ka-GE" dirty="0"/>
              <a:t>  </a:t>
            </a:r>
            <a:endParaRPr lang="en-GB" dirty="0"/>
          </a:p>
        </p:txBody>
      </p:sp>
    </p:spTree>
    <p:extLst>
      <p:ext uri="{BB962C8B-B14F-4D97-AF65-F5344CB8AC3E}">
        <p14:creationId xmlns:p14="http://schemas.microsoft.com/office/powerpoint/2010/main" val="308327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80E96F-92C8-42B9-B207-485C9437D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53" y="226122"/>
            <a:ext cx="11365771" cy="6266118"/>
          </a:xfrm>
        </p:spPr>
      </p:pic>
    </p:spTree>
    <p:extLst>
      <p:ext uri="{BB962C8B-B14F-4D97-AF65-F5344CB8AC3E}">
        <p14:creationId xmlns:p14="http://schemas.microsoft.com/office/powerpoint/2010/main" val="9656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3C372-B5D0-4894-BAEF-BAED02803227}"/>
              </a:ext>
            </a:extLst>
          </p:cNvPr>
          <p:cNvSpPr>
            <a:spLocks noGrp="1"/>
          </p:cNvSpPr>
          <p:nvPr>
            <p:ph idx="1"/>
          </p:nvPr>
        </p:nvSpPr>
        <p:spPr>
          <a:xfrm>
            <a:off x="838200" y="1708219"/>
            <a:ext cx="10515600" cy="4983983"/>
          </a:xfrm>
        </p:spPr>
        <p:txBody>
          <a:bodyPr>
            <a:normAutofit fontScale="70000" lnSpcReduction="20000"/>
          </a:bodyPr>
          <a:lstStyle/>
          <a:p>
            <a:pPr marL="0" indent="0">
              <a:buNone/>
            </a:pPr>
            <a:endParaRPr lang="ka-GE" sz="2400" dirty="0"/>
          </a:p>
          <a:p>
            <a:pPr algn="just">
              <a:lnSpc>
                <a:spcPct val="170000"/>
              </a:lnSpc>
              <a:spcBef>
                <a:spcPts val="0"/>
              </a:spcBef>
            </a:pPr>
            <a:r>
              <a:rPr lang="en-US" sz="2600" b="1" u="sng" dirty="0" err="1">
                <a:latin typeface="Sylfaen" pitchFamily="18" charset="0"/>
              </a:rPr>
              <a:t>ჰორიზონტი</a:t>
            </a:r>
            <a:r>
              <a:rPr lang="en-US" sz="2600" b="1" u="sng" dirty="0">
                <a:latin typeface="Sylfaen" pitchFamily="18" charset="0"/>
              </a:rPr>
              <a:t> </a:t>
            </a:r>
            <a:r>
              <a:rPr lang="en-US" sz="2600" b="1" u="sng" dirty="0" err="1">
                <a:latin typeface="Sylfaen" pitchFamily="18" charset="0"/>
              </a:rPr>
              <a:t>ევროპა</a:t>
            </a:r>
            <a:r>
              <a:rPr lang="en-US" sz="2600" b="1" u="sng" dirty="0">
                <a:latin typeface="Sylfaen" pitchFamily="18" charset="0"/>
              </a:rPr>
              <a:t> </a:t>
            </a:r>
            <a:r>
              <a:rPr lang="en-US" sz="2600" u="sng" dirty="0">
                <a:latin typeface="Sylfaen" pitchFamily="18" charset="0"/>
              </a:rPr>
              <a:t>(</a:t>
            </a:r>
            <a:r>
              <a:rPr lang="en-US" sz="2600" u="sng" dirty="0">
                <a:latin typeface="Sylfaen" pitchFamily="18" charset="0"/>
                <a:hlinkClick r:id="rId3">
                  <a:extLst>
                    <a:ext uri="{A12FA001-AC4F-418D-AE19-62706E023703}">
                      <ahyp:hlinkClr xmlns:ahyp="http://schemas.microsoft.com/office/drawing/2018/hyperlinkcolor" val="tx"/>
                    </a:ext>
                  </a:extLst>
                </a:hlinkClick>
              </a:rPr>
              <a:t>Horizon Europe</a:t>
            </a:r>
            <a:r>
              <a:rPr lang="en-US" sz="2600" dirty="0">
                <a:latin typeface="Sylfaen" pitchFamily="18" charset="0"/>
              </a:rPr>
              <a:t>) </a:t>
            </a:r>
            <a:r>
              <a:rPr lang="en-US" sz="2600" dirty="0" err="1">
                <a:latin typeface="Sylfaen" pitchFamily="18" charset="0"/>
              </a:rPr>
              <a:t>არის</a:t>
            </a:r>
            <a:r>
              <a:rPr lang="en-US" sz="2600" dirty="0">
                <a:latin typeface="Sylfaen" pitchFamily="18" charset="0"/>
              </a:rPr>
              <a:t> </a:t>
            </a:r>
            <a:r>
              <a:rPr lang="en-US" sz="2600" dirty="0" err="1">
                <a:latin typeface="Sylfaen" pitchFamily="18" charset="0"/>
              </a:rPr>
              <a:t>ევროკომისიის</a:t>
            </a:r>
            <a:r>
              <a:rPr lang="en-US" sz="2600" dirty="0">
                <a:latin typeface="Sylfaen" pitchFamily="18" charset="0"/>
              </a:rPr>
              <a:t> </a:t>
            </a:r>
            <a:r>
              <a:rPr lang="en-US" sz="2600" dirty="0" err="1">
                <a:latin typeface="Sylfaen" pitchFamily="18" charset="0"/>
              </a:rPr>
              <a:t>კვლევისა</a:t>
            </a:r>
            <a:r>
              <a:rPr lang="en-US" sz="2600" dirty="0">
                <a:latin typeface="Sylfaen" pitchFamily="18" charset="0"/>
              </a:rPr>
              <a:t> </a:t>
            </a:r>
            <a:r>
              <a:rPr lang="en-US" sz="2600" dirty="0" err="1">
                <a:latin typeface="Sylfaen" pitchFamily="18" charset="0"/>
              </a:rPr>
              <a:t>და</a:t>
            </a:r>
            <a:r>
              <a:rPr lang="en-US" sz="2600" dirty="0">
                <a:latin typeface="Sylfaen" pitchFamily="18" charset="0"/>
              </a:rPr>
              <a:t> </a:t>
            </a:r>
            <a:r>
              <a:rPr lang="en-US" sz="2600" dirty="0" err="1">
                <a:latin typeface="Sylfaen" pitchFamily="18" charset="0"/>
              </a:rPr>
              <a:t>ინოვაციის</a:t>
            </a:r>
            <a:r>
              <a:rPr lang="en-US" sz="2600" dirty="0">
                <a:latin typeface="Sylfaen" pitchFamily="18" charset="0"/>
              </a:rPr>
              <a:t> </a:t>
            </a:r>
            <a:r>
              <a:rPr lang="en-US" sz="2600" dirty="0" err="1">
                <a:latin typeface="Sylfaen" pitchFamily="18" charset="0"/>
              </a:rPr>
              <a:t>უმსხვილესი</a:t>
            </a:r>
            <a:r>
              <a:rPr lang="en-US" sz="2600" dirty="0">
                <a:latin typeface="Sylfaen" pitchFamily="18" charset="0"/>
              </a:rPr>
              <a:t> </a:t>
            </a:r>
            <a:r>
              <a:rPr lang="en-US" sz="2600" dirty="0" err="1">
                <a:latin typeface="Sylfaen" pitchFamily="18" charset="0"/>
              </a:rPr>
              <a:t>პროგრამა</a:t>
            </a:r>
            <a:r>
              <a:rPr lang="en-US" sz="2600" dirty="0">
                <a:latin typeface="Sylfaen" pitchFamily="18" charset="0"/>
              </a:rPr>
              <a:t> </a:t>
            </a:r>
            <a:r>
              <a:rPr lang="en-US" sz="2600" dirty="0" err="1">
                <a:latin typeface="Sylfaen" pitchFamily="18" charset="0"/>
              </a:rPr>
              <a:t>დაახლოებით</a:t>
            </a:r>
            <a:r>
              <a:rPr lang="en-US" sz="2600" dirty="0">
                <a:latin typeface="Sylfaen" pitchFamily="18" charset="0"/>
              </a:rPr>
              <a:t> 95,5 </a:t>
            </a:r>
            <a:r>
              <a:rPr lang="en-US" sz="2600" dirty="0" err="1">
                <a:latin typeface="Sylfaen" pitchFamily="18" charset="0"/>
              </a:rPr>
              <a:t>მილიარდი</a:t>
            </a:r>
            <a:r>
              <a:rPr lang="en-US" sz="2600" dirty="0">
                <a:latin typeface="Sylfaen" pitchFamily="18" charset="0"/>
              </a:rPr>
              <a:t> </a:t>
            </a:r>
            <a:r>
              <a:rPr lang="en-US" sz="2600" dirty="0" err="1">
                <a:latin typeface="Sylfaen" pitchFamily="18" charset="0"/>
              </a:rPr>
              <a:t>ევროს</a:t>
            </a:r>
            <a:r>
              <a:rPr lang="en-US" sz="2600" dirty="0">
                <a:latin typeface="Sylfaen" pitchFamily="18" charset="0"/>
              </a:rPr>
              <a:t> </a:t>
            </a:r>
            <a:r>
              <a:rPr lang="en-US" sz="2600" dirty="0" err="1">
                <a:latin typeface="Sylfaen" pitchFamily="18" charset="0"/>
              </a:rPr>
              <a:t>ბიუჯეტით</a:t>
            </a:r>
            <a:r>
              <a:rPr lang="en-US" sz="2600" dirty="0">
                <a:latin typeface="Sylfaen" pitchFamily="18" charset="0"/>
              </a:rPr>
              <a:t>, </a:t>
            </a:r>
            <a:r>
              <a:rPr lang="en-US" sz="2600" dirty="0" err="1">
                <a:latin typeface="Sylfaen" pitchFamily="18" charset="0"/>
              </a:rPr>
              <a:t>რომელიც</a:t>
            </a:r>
            <a:r>
              <a:rPr lang="en-US" sz="2600" dirty="0">
                <a:latin typeface="Sylfaen" pitchFamily="18" charset="0"/>
              </a:rPr>
              <a:t> 7 </a:t>
            </a:r>
            <a:r>
              <a:rPr lang="en-US" sz="2600" dirty="0" err="1">
                <a:latin typeface="Sylfaen" pitchFamily="18" charset="0"/>
              </a:rPr>
              <a:t>წლის</a:t>
            </a:r>
            <a:r>
              <a:rPr lang="en-US" sz="2600" dirty="0">
                <a:latin typeface="Sylfaen" pitchFamily="18" charset="0"/>
              </a:rPr>
              <a:t> </a:t>
            </a:r>
            <a:r>
              <a:rPr lang="en-US" sz="2600" dirty="0" err="1">
                <a:latin typeface="Sylfaen" pitchFamily="18" charset="0"/>
              </a:rPr>
              <a:t>მანძილზე</a:t>
            </a:r>
            <a:r>
              <a:rPr lang="en-US" sz="2600" dirty="0">
                <a:latin typeface="Sylfaen" pitchFamily="18" charset="0"/>
              </a:rPr>
              <a:t> (2021-2027) </a:t>
            </a:r>
            <a:r>
              <a:rPr lang="en-US" sz="2600" dirty="0" err="1">
                <a:latin typeface="Sylfaen" pitchFamily="18" charset="0"/>
              </a:rPr>
              <a:t>გრანტების</a:t>
            </a:r>
            <a:r>
              <a:rPr lang="en-US" sz="2600" dirty="0">
                <a:latin typeface="Sylfaen" pitchFamily="18" charset="0"/>
              </a:rPr>
              <a:t> </a:t>
            </a:r>
            <a:r>
              <a:rPr lang="en-US" sz="2600" dirty="0" err="1">
                <a:latin typeface="Sylfaen" pitchFamily="18" charset="0"/>
              </a:rPr>
              <a:t>სახით</a:t>
            </a:r>
            <a:r>
              <a:rPr lang="en-US" sz="2600" dirty="0">
                <a:latin typeface="Sylfaen" pitchFamily="18" charset="0"/>
              </a:rPr>
              <a:t> </a:t>
            </a:r>
            <a:r>
              <a:rPr lang="en-US" sz="2600" dirty="0" err="1">
                <a:latin typeface="Sylfaen" pitchFamily="18" charset="0"/>
              </a:rPr>
              <a:t>მოხმარდება</a:t>
            </a:r>
            <a:r>
              <a:rPr lang="en-US" sz="2600" dirty="0">
                <a:latin typeface="Sylfaen" pitchFamily="18" charset="0"/>
              </a:rPr>
              <a:t> </a:t>
            </a:r>
            <a:r>
              <a:rPr lang="en-US" sz="2600" dirty="0" err="1">
                <a:latin typeface="Sylfaen" pitchFamily="18" charset="0"/>
              </a:rPr>
              <a:t>სამეცნიერო</a:t>
            </a:r>
            <a:r>
              <a:rPr lang="en-US" sz="2600" dirty="0">
                <a:latin typeface="Sylfaen" pitchFamily="18" charset="0"/>
              </a:rPr>
              <a:t> </a:t>
            </a:r>
            <a:r>
              <a:rPr lang="en-US" sz="2600" dirty="0" err="1">
                <a:latin typeface="Sylfaen" pitchFamily="18" charset="0"/>
              </a:rPr>
              <a:t>თუ</a:t>
            </a:r>
            <a:r>
              <a:rPr lang="en-US" sz="2600" dirty="0">
                <a:latin typeface="Sylfaen" pitchFamily="18" charset="0"/>
              </a:rPr>
              <a:t> </a:t>
            </a:r>
            <a:r>
              <a:rPr lang="en-US" sz="2600" dirty="0" err="1">
                <a:latin typeface="Sylfaen" pitchFamily="18" charset="0"/>
              </a:rPr>
              <a:t>კვლევით</a:t>
            </a:r>
            <a:r>
              <a:rPr lang="en-US" sz="2600" dirty="0">
                <a:latin typeface="Sylfaen" pitchFamily="18" charset="0"/>
              </a:rPr>
              <a:t> </a:t>
            </a:r>
            <a:r>
              <a:rPr lang="en-US" sz="2600" dirty="0" err="1">
                <a:latin typeface="Sylfaen" pitchFamily="18" charset="0"/>
              </a:rPr>
              <a:t>აღმოჩენებს</a:t>
            </a:r>
            <a:r>
              <a:rPr lang="en-US" sz="2600" dirty="0">
                <a:latin typeface="Sylfaen" pitchFamily="18" charset="0"/>
              </a:rPr>
              <a:t>, </a:t>
            </a:r>
            <a:r>
              <a:rPr lang="en-US" sz="2600" dirty="0" err="1">
                <a:latin typeface="Sylfaen" pitchFamily="18" charset="0"/>
              </a:rPr>
              <a:t>გამოგონებებსა</a:t>
            </a:r>
            <a:r>
              <a:rPr lang="en-US" sz="2600" dirty="0">
                <a:latin typeface="Sylfaen" pitchFamily="18" charset="0"/>
              </a:rPr>
              <a:t> </a:t>
            </a:r>
            <a:r>
              <a:rPr lang="en-US" sz="2600" dirty="0" err="1">
                <a:latin typeface="Sylfaen" pitchFamily="18" charset="0"/>
              </a:rPr>
              <a:t>თუ</a:t>
            </a:r>
            <a:r>
              <a:rPr lang="en-US" sz="2600" dirty="0">
                <a:latin typeface="Sylfaen" pitchFamily="18" charset="0"/>
              </a:rPr>
              <a:t> </a:t>
            </a:r>
            <a:r>
              <a:rPr lang="en-US" sz="2600" dirty="0" err="1">
                <a:latin typeface="Sylfaen" pitchFamily="18" charset="0"/>
              </a:rPr>
              <a:t>ინოვაციებს</a:t>
            </a:r>
            <a:r>
              <a:rPr lang="en-US" sz="2600" dirty="0">
                <a:latin typeface="Sylfaen" pitchFamily="18" charset="0"/>
              </a:rPr>
              <a:t> </a:t>
            </a:r>
            <a:r>
              <a:rPr lang="en-US" sz="2600" dirty="0" err="1">
                <a:latin typeface="Sylfaen" pitchFamily="18" charset="0"/>
              </a:rPr>
              <a:t>და</a:t>
            </a:r>
            <a:r>
              <a:rPr lang="en-US" sz="2600" dirty="0">
                <a:latin typeface="Sylfaen" pitchFamily="18" charset="0"/>
              </a:rPr>
              <a:t> </a:t>
            </a:r>
            <a:r>
              <a:rPr lang="en-US" sz="2600" dirty="0" err="1">
                <a:latin typeface="Sylfaen" pitchFamily="18" charset="0"/>
              </a:rPr>
              <a:t>საუკეთესო</a:t>
            </a:r>
            <a:r>
              <a:rPr lang="en-US" sz="2600" dirty="0">
                <a:latin typeface="Sylfaen" pitchFamily="18" charset="0"/>
              </a:rPr>
              <a:t> </a:t>
            </a:r>
            <a:r>
              <a:rPr lang="en-US" sz="2600" dirty="0" err="1">
                <a:latin typeface="Sylfaen" pitchFamily="18" charset="0"/>
              </a:rPr>
              <a:t>იდეებს</a:t>
            </a:r>
            <a:r>
              <a:rPr lang="en-US" sz="2600" dirty="0">
                <a:latin typeface="Sylfaen" pitchFamily="18" charset="0"/>
              </a:rPr>
              <a:t>. </a:t>
            </a:r>
            <a:endParaRPr lang="ka-GE" sz="2600" dirty="0">
              <a:latin typeface="Sylfaen" pitchFamily="18" charset="0"/>
            </a:endParaRPr>
          </a:p>
          <a:p>
            <a:pPr algn="just">
              <a:lnSpc>
                <a:spcPct val="170000"/>
              </a:lnSpc>
              <a:spcBef>
                <a:spcPts val="0"/>
              </a:spcBef>
            </a:pPr>
            <a:r>
              <a:rPr lang="ka-GE" sz="2600" dirty="0">
                <a:latin typeface="Sylfaen" pitchFamily="18" charset="0"/>
              </a:rPr>
              <a:t>ჰორიზონტი ევროპის წინამორბედი გახლდათ </a:t>
            </a:r>
            <a:r>
              <a:rPr lang="ka-GE" sz="2600" b="1" dirty="0">
                <a:latin typeface="Sylfaen" pitchFamily="18" charset="0"/>
              </a:rPr>
              <a:t>ჰორიზონტი 2020</a:t>
            </a:r>
            <a:r>
              <a:rPr lang="ka-GE" sz="2600" dirty="0">
                <a:latin typeface="Sylfaen" pitchFamily="18" charset="0"/>
              </a:rPr>
              <a:t>, რომლის ბიუჯეტი შეადგენდა 80</a:t>
            </a:r>
            <a:r>
              <a:rPr lang="en-US" sz="2600" dirty="0">
                <a:latin typeface="Sylfaen" pitchFamily="18" charset="0"/>
              </a:rPr>
              <a:t> </a:t>
            </a:r>
            <a:r>
              <a:rPr lang="ka-GE" sz="2600" dirty="0">
                <a:latin typeface="Sylfaen" pitchFamily="18" charset="0"/>
              </a:rPr>
              <a:t>მილიარდ ევროს და მისი ხანგრძლივობა იყო 6 წელი (2014-2020).</a:t>
            </a:r>
          </a:p>
          <a:p>
            <a:pPr algn="just">
              <a:lnSpc>
                <a:spcPct val="170000"/>
              </a:lnSpc>
              <a:spcBef>
                <a:spcPts val="0"/>
              </a:spcBef>
            </a:pPr>
            <a:r>
              <a:rPr lang="ka-GE" sz="2600" dirty="0">
                <a:latin typeface="Sylfaen" pitchFamily="18" charset="0"/>
              </a:rPr>
              <a:t>2016 წელს საქართველო გახდა </a:t>
            </a:r>
            <a:r>
              <a:rPr lang="ka-GE" sz="2600" b="1" dirty="0">
                <a:latin typeface="Sylfaen" pitchFamily="18" charset="0"/>
              </a:rPr>
              <a:t>ჰორიზონტი 2020-ის </a:t>
            </a:r>
            <a:r>
              <a:rPr lang="ka-GE" sz="2600" dirty="0">
                <a:latin typeface="Sylfaen" pitchFamily="18" charset="0"/>
              </a:rPr>
              <a:t>ასოცირებული წევრი, რის საფუძველზეც პროგრამის ფარგლებში მას დამატებითი შესაძლებლობები მიეცა. </a:t>
            </a:r>
            <a:r>
              <a:rPr lang="ka-GE" sz="2600" b="1" dirty="0">
                <a:latin typeface="Sylfaen" pitchFamily="18" charset="0"/>
              </a:rPr>
              <a:t>ჰორიზონტი 2020-ის </a:t>
            </a:r>
            <a:r>
              <a:rPr lang="ka-GE" sz="2600" dirty="0">
                <a:latin typeface="Sylfaen" pitchFamily="18" charset="0"/>
              </a:rPr>
              <a:t>ასოცირებული წევრის სტატუსის მიღების დღიდან, საქართველოს მონაწილეობით დაფინანსებულია </a:t>
            </a:r>
            <a:r>
              <a:rPr lang="ka-GE" sz="2600" b="1" dirty="0">
                <a:latin typeface="Sylfaen" pitchFamily="18" charset="0"/>
              </a:rPr>
              <a:t>25 პროექტი</a:t>
            </a:r>
            <a:r>
              <a:rPr lang="ka-GE" sz="2600" dirty="0">
                <a:latin typeface="Sylfaen" pitchFamily="18" charset="0"/>
              </a:rPr>
              <a:t>, რომლებშიც ჩართულია 30 ქართული ორგანიზაცია და სხვადასხვა სფეროს დამოუკიდებელი მეცნიერ-მკვლევრები.</a:t>
            </a:r>
          </a:p>
        </p:txBody>
      </p:sp>
      <p:pic>
        <p:nvPicPr>
          <p:cNvPr id="6" name="Picture 5">
            <a:extLst>
              <a:ext uri="{FF2B5EF4-FFF2-40B4-BE49-F238E27FC236}">
                <a16:creationId xmlns:a16="http://schemas.microsoft.com/office/drawing/2014/main" id="{1AEDBF5C-2D54-4C41-B10A-A8A6748D2C06}"/>
              </a:ext>
            </a:extLst>
          </p:cNvPr>
          <p:cNvPicPr>
            <a:picLocks noChangeAspect="1"/>
          </p:cNvPicPr>
          <p:nvPr/>
        </p:nvPicPr>
        <p:blipFill>
          <a:blip r:embed="rId4"/>
          <a:stretch>
            <a:fillRect/>
          </a:stretch>
        </p:blipFill>
        <p:spPr>
          <a:xfrm>
            <a:off x="9028176" y="0"/>
            <a:ext cx="3163824" cy="1989574"/>
          </a:xfrm>
          <a:prstGeom prst="rect">
            <a:avLst/>
          </a:prstGeom>
        </p:spPr>
      </p:pic>
      <p:sp>
        <p:nvSpPr>
          <p:cNvPr id="2" name="TextBox 1">
            <a:extLst>
              <a:ext uri="{FF2B5EF4-FFF2-40B4-BE49-F238E27FC236}">
                <a16:creationId xmlns:a16="http://schemas.microsoft.com/office/drawing/2014/main" id="{D878AC54-4862-0846-A9F7-1D0766070CB4}"/>
              </a:ext>
            </a:extLst>
          </p:cNvPr>
          <p:cNvSpPr txBox="1"/>
          <p:nvPr/>
        </p:nvSpPr>
        <p:spPr>
          <a:xfrm>
            <a:off x="1065124" y="659396"/>
            <a:ext cx="6993653" cy="461665"/>
          </a:xfrm>
          <a:prstGeom prst="rect">
            <a:avLst/>
          </a:prstGeom>
          <a:noFill/>
        </p:spPr>
        <p:txBody>
          <a:bodyPr wrap="square" rtlCol="0">
            <a:spAutoFit/>
          </a:bodyPr>
          <a:lstStyle/>
          <a:p>
            <a:r>
              <a:rPr lang="ka-GE" sz="2400" b="1" dirty="0">
                <a:solidFill>
                  <a:schemeClr val="accent1"/>
                </a:solidFill>
              </a:rPr>
              <a:t>ჰორიზონტი ევროპა - მიზნები და ამოცანები</a:t>
            </a:r>
            <a:endParaRPr lang="en-US" sz="2400" b="1" dirty="0">
              <a:solidFill>
                <a:schemeClr val="accent1"/>
              </a:solidFill>
            </a:endParaRPr>
          </a:p>
        </p:txBody>
      </p:sp>
    </p:spTree>
    <p:extLst>
      <p:ext uri="{BB962C8B-B14F-4D97-AF65-F5344CB8AC3E}">
        <p14:creationId xmlns:p14="http://schemas.microsoft.com/office/powerpoint/2010/main" val="417098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19120-B40C-A14E-B4FB-3DE6B18860D9}"/>
              </a:ext>
            </a:extLst>
          </p:cNvPr>
          <p:cNvSpPr>
            <a:spLocks noGrp="1"/>
          </p:cNvSpPr>
          <p:nvPr>
            <p:ph idx="1"/>
          </p:nvPr>
        </p:nvSpPr>
        <p:spPr>
          <a:xfrm>
            <a:off x="-1" y="3918858"/>
            <a:ext cx="11967587" cy="2763296"/>
          </a:xfrm>
        </p:spPr>
        <p:txBody>
          <a:bodyPr>
            <a:normAutofit fontScale="77500" lnSpcReduction="20000"/>
          </a:bodyPr>
          <a:lstStyle/>
          <a:p>
            <a:pPr algn="just">
              <a:lnSpc>
                <a:spcPct val="150000"/>
              </a:lnSpc>
              <a:spcBef>
                <a:spcPts val="0"/>
              </a:spcBef>
            </a:pPr>
            <a:r>
              <a:rPr lang="ka-GE" sz="2400" b="1" u="sng" dirty="0"/>
              <a:t>პროგრამის მიზანია</a:t>
            </a:r>
            <a:r>
              <a:rPr lang="ka-GE" sz="2400" dirty="0"/>
              <a:t>, ევროპაში მსოფლიო დონის მეცნიერების განვითარების უზრუნველყოფა, ინოვაციისთვის ხელსაყრელი გარემოს შექმნა და ინოვაციების სფეროში საჯარო და კერძო სექტორების თანამშრომლობის ხელშეწყობა, საზოგადოებრივ და ინდუსტრიულ გამოწვევებთან გამკვლავება. </a:t>
            </a:r>
          </a:p>
          <a:p>
            <a:pPr algn="just">
              <a:lnSpc>
                <a:spcPct val="150000"/>
              </a:lnSpc>
              <a:spcBef>
                <a:spcPts val="0"/>
              </a:spcBef>
            </a:pPr>
            <a:r>
              <a:rPr lang="ka-GE" sz="2400" b="1" u="sng" dirty="0"/>
              <a:t>პროგრამის ამოცანებია</a:t>
            </a:r>
            <a:r>
              <a:rPr lang="ka-GE" sz="2400" dirty="0"/>
              <a:t>: უზრუნველყოს მსოფლიო კლასის მეცნიერების განვითარება, მოუხსნას ბარიერები ინოვაციას და შექმნას ინოვაციებისათვის ხელსაყრელი გარემო საჯარო და კერძო სექტორებთან თანამშრომლობის გზით.</a:t>
            </a:r>
            <a:endParaRPr lang="en-US" sz="2400" dirty="0"/>
          </a:p>
          <a:p>
            <a:pPr algn="just">
              <a:lnSpc>
                <a:spcPct val="150000"/>
              </a:lnSpc>
              <a:spcBef>
                <a:spcPts val="0"/>
              </a:spcBef>
            </a:pPr>
            <a:endParaRPr lang="en-US" sz="2400" dirty="0"/>
          </a:p>
          <a:p>
            <a:endParaRPr lang="en-US" dirty="0"/>
          </a:p>
        </p:txBody>
      </p:sp>
      <p:pic>
        <p:nvPicPr>
          <p:cNvPr id="4" name="Content Placeholder 3">
            <a:extLst>
              <a:ext uri="{FF2B5EF4-FFF2-40B4-BE49-F238E27FC236}">
                <a16:creationId xmlns:a16="http://schemas.microsoft.com/office/drawing/2014/main" id="{646F6F6D-097E-1841-AD86-3B43393A0D79}"/>
              </a:ext>
            </a:extLst>
          </p:cNvPr>
          <p:cNvPicPr>
            <a:picLocks noChangeAspect="1"/>
          </p:cNvPicPr>
          <p:nvPr/>
        </p:nvPicPr>
        <p:blipFill>
          <a:blip r:embed="rId2"/>
          <a:stretch>
            <a:fillRect/>
          </a:stretch>
        </p:blipFill>
        <p:spPr>
          <a:xfrm>
            <a:off x="0" y="0"/>
            <a:ext cx="12098215" cy="3918857"/>
          </a:xfrm>
          <a:prstGeom prst="rect">
            <a:avLst/>
          </a:prstGeom>
        </p:spPr>
      </p:pic>
    </p:spTree>
    <p:extLst>
      <p:ext uri="{BB962C8B-B14F-4D97-AF65-F5344CB8AC3E}">
        <p14:creationId xmlns:p14="http://schemas.microsoft.com/office/powerpoint/2010/main" val="11580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1770E2-36B7-C844-ABAD-C1987CF532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14350"/>
            <a:ext cx="12192000" cy="6812280"/>
          </a:xfrm>
        </p:spPr>
      </p:pic>
      <p:sp>
        <p:nvSpPr>
          <p:cNvPr id="6" name="TextBox 5">
            <a:extLst>
              <a:ext uri="{FF2B5EF4-FFF2-40B4-BE49-F238E27FC236}">
                <a16:creationId xmlns:a16="http://schemas.microsoft.com/office/drawing/2014/main" id="{3954367A-BDBC-FC44-AB0E-F74F2899EF38}"/>
              </a:ext>
            </a:extLst>
          </p:cNvPr>
          <p:cNvSpPr txBox="1"/>
          <p:nvPr/>
        </p:nvSpPr>
        <p:spPr>
          <a:xfrm>
            <a:off x="377190" y="457200"/>
            <a:ext cx="5533971" cy="461665"/>
          </a:xfrm>
          <a:prstGeom prst="rect">
            <a:avLst/>
          </a:prstGeom>
          <a:noFill/>
        </p:spPr>
        <p:txBody>
          <a:bodyPr wrap="square" rtlCol="0">
            <a:spAutoFit/>
          </a:bodyPr>
          <a:lstStyle/>
          <a:p>
            <a:r>
              <a:rPr lang="ka-GE" sz="2400" b="1" dirty="0">
                <a:solidFill>
                  <a:schemeClr val="accent1"/>
                </a:solidFill>
              </a:rPr>
              <a:t>პროგრამის სტრუქტურა</a:t>
            </a:r>
            <a:r>
              <a:rPr lang="en-US" b="1" dirty="0">
                <a:solidFill>
                  <a:schemeClr val="accent1"/>
                </a:solidFill>
              </a:rPr>
              <a:t>:</a:t>
            </a:r>
          </a:p>
        </p:txBody>
      </p:sp>
    </p:spTree>
    <p:extLst>
      <p:ext uri="{BB962C8B-B14F-4D97-AF65-F5344CB8AC3E}">
        <p14:creationId xmlns:p14="http://schemas.microsoft.com/office/powerpoint/2010/main" val="21087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BE2779-849A-DA42-BECE-50BDD6FF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581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0B0684-7B46-DD49-BDEA-AB31362F9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11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7430B4-96C5-FB4E-8853-73649ADA8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066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6B95-98F8-444B-8D75-A1517C7353ED}"/>
              </a:ext>
            </a:extLst>
          </p:cNvPr>
          <p:cNvSpPr>
            <a:spLocks noGrp="1"/>
          </p:cNvSpPr>
          <p:nvPr>
            <p:ph type="title"/>
          </p:nvPr>
        </p:nvSpPr>
        <p:spPr>
          <a:xfrm>
            <a:off x="625033" y="365125"/>
            <a:ext cx="10728767" cy="1325563"/>
          </a:xfrm>
        </p:spPr>
        <p:txBody>
          <a:bodyPr>
            <a:normAutofit/>
          </a:bodyPr>
          <a:lstStyle/>
          <a:p>
            <a:r>
              <a:rPr lang="ka-GE" sz="2400" b="1" dirty="0">
                <a:solidFill>
                  <a:schemeClr val="accent1"/>
                </a:solidFill>
              </a:rPr>
              <a:t>რა ტიპის გრანტებს აფინანსებს ევროპული კვლევების საბჭო (</a:t>
            </a:r>
            <a:r>
              <a:rPr lang="en-US" sz="2400" b="1" dirty="0">
                <a:solidFill>
                  <a:schemeClr val="accent1"/>
                </a:solidFill>
              </a:rPr>
              <a:t>ERC)?</a:t>
            </a:r>
          </a:p>
        </p:txBody>
      </p:sp>
      <p:sp>
        <p:nvSpPr>
          <p:cNvPr id="3" name="Content Placeholder 2">
            <a:extLst>
              <a:ext uri="{FF2B5EF4-FFF2-40B4-BE49-F238E27FC236}">
                <a16:creationId xmlns:a16="http://schemas.microsoft.com/office/drawing/2014/main" id="{A74589E3-0239-C54C-89A3-B374A099041A}"/>
              </a:ext>
            </a:extLst>
          </p:cNvPr>
          <p:cNvSpPr>
            <a:spLocks noGrp="1"/>
          </p:cNvSpPr>
          <p:nvPr>
            <p:ph idx="1"/>
          </p:nvPr>
        </p:nvSpPr>
        <p:spPr>
          <a:xfrm>
            <a:off x="416689" y="1469985"/>
            <a:ext cx="11505235" cy="5278056"/>
          </a:xfrm>
        </p:spPr>
        <p:txBody>
          <a:bodyPr>
            <a:normAutofit fontScale="85000" lnSpcReduction="10000"/>
          </a:bodyPr>
          <a:lstStyle/>
          <a:p>
            <a:pPr algn="just">
              <a:lnSpc>
                <a:spcPct val="120000"/>
              </a:lnSpc>
            </a:pPr>
            <a:r>
              <a:rPr lang="en-US" dirty="0">
                <a:latin typeface="Sylfaen" pitchFamily="18" charset="0"/>
              </a:rPr>
              <a:t>ERC </a:t>
            </a:r>
            <a:r>
              <a:rPr lang="ka-GE" dirty="0">
                <a:latin typeface="Sylfaen" pitchFamily="18" charset="0"/>
              </a:rPr>
              <a:t>გრანტი </a:t>
            </a:r>
            <a:r>
              <a:rPr lang="ka-GE" b="1" dirty="0">
                <a:latin typeface="Sylfaen" pitchFamily="18" charset="0"/>
              </a:rPr>
              <a:t>დამწყები მკვლევრებისთვის </a:t>
            </a:r>
            <a:r>
              <a:rPr lang="ka-GE" dirty="0">
                <a:latin typeface="Sylfaen" pitchFamily="18" charset="0"/>
              </a:rPr>
              <a:t>(</a:t>
            </a:r>
            <a:r>
              <a:rPr lang="en-US" dirty="0">
                <a:latin typeface="Sylfaen" pitchFamily="18" charset="0"/>
              </a:rPr>
              <a:t>ERC Starting Grant)</a:t>
            </a:r>
            <a:r>
              <a:rPr lang="ka-GE" dirty="0">
                <a:latin typeface="Sylfaen" pitchFamily="18" charset="0"/>
              </a:rPr>
              <a:t> </a:t>
            </a:r>
            <a:r>
              <a:rPr lang="en-US" dirty="0">
                <a:latin typeface="Sylfaen" pitchFamily="18" charset="0"/>
              </a:rPr>
              <a:t>- </a:t>
            </a:r>
            <a:r>
              <a:rPr lang="ka-GE" dirty="0">
                <a:latin typeface="Sylfaen" pitchFamily="18" charset="0"/>
              </a:rPr>
              <a:t>ახალგაზრდა, საწყის კარიერულ ეტაპზე მყოფი მკვლევრებისთვის (დოქტორანტურის შემდეგ გასულია 2-7 წელი) – 1.5 მილიონიანი ბიუჯეტით, 5 წლის განმავლობაში;</a:t>
            </a:r>
          </a:p>
          <a:p>
            <a:pPr algn="just">
              <a:lnSpc>
                <a:spcPct val="120000"/>
              </a:lnSpc>
            </a:pPr>
            <a:r>
              <a:rPr lang="en-US" dirty="0">
                <a:latin typeface="Sylfaen" pitchFamily="18" charset="0"/>
              </a:rPr>
              <a:t>ERC </a:t>
            </a:r>
            <a:r>
              <a:rPr lang="ka-GE" dirty="0">
                <a:latin typeface="Sylfaen" pitchFamily="18" charset="0"/>
              </a:rPr>
              <a:t>გრანტი-კონსოლიდატორი (</a:t>
            </a:r>
            <a:r>
              <a:rPr lang="en-US" dirty="0">
                <a:latin typeface="Sylfaen" pitchFamily="18" charset="0"/>
              </a:rPr>
              <a:t>ERC Consolidator Grant)</a:t>
            </a:r>
            <a:r>
              <a:rPr lang="ka-GE" dirty="0">
                <a:latin typeface="Sylfaen" pitchFamily="18" charset="0"/>
              </a:rPr>
              <a:t> </a:t>
            </a:r>
            <a:r>
              <a:rPr lang="en-US" dirty="0">
                <a:latin typeface="Sylfaen" pitchFamily="18" charset="0"/>
              </a:rPr>
              <a:t>- </a:t>
            </a:r>
            <a:r>
              <a:rPr lang="ka-GE" dirty="0">
                <a:latin typeface="Sylfaen" pitchFamily="18" charset="0"/>
              </a:rPr>
              <a:t>უკვე </a:t>
            </a:r>
            <a:r>
              <a:rPr lang="ka-GE" b="1" dirty="0">
                <a:latin typeface="Sylfaen" pitchFamily="18" charset="0"/>
              </a:rPr>
              <a:t>დამოუკიდებელი მკვლევრებისთვის </a:t>
            </a:r>
            <a:r>
              <a:rPr lang="ka-GE" dirty="0">
                <a:latin typeface="Sylfaen" pitchFamily="18" charset="0"/>
              </a:rPr>
              <a:t>(7-12 წელი, დოქტორანტურის შემდგომ გასულია 7-12 წელი) – 2 მილიონიანი ბიუჯეტით, 5 წლის განმავლობაში;</a:t>
            </a:r>
          </a:p>
          <a:p>
            <a:pPr algn="just">
              <a:lnSpc>
                <a:spcPct val="120000"/>
              </a:lnSpc>
            </a:pPr>
            <a:r>
              <a:rPr lang="en-US" dirty="0">
                <a:latin typeface="Sylfaen" pitchFamily="18" charset="0"/>
              </a:rPr>
              <a:t>ERC </a:t>
            </a:r>
            <a:r>
              <a:rPr lang="ka-GE" dirty="0">
                <a:latin typeface="Sylfaen" pitchFamily="18" charset="0"/>
              </a:rPr>
              <a:t>მოწინავე გრანტი (</a:t>
            </a:r>
            <a:r>
              <a:rPr lang="en-US" dirty="0">
                <a:latin typeface="Sylfaen" pitchFamily="18" charset="0"/>
              </a:rPr>
              <a:t>ERC Advanced Grant) – </a:t>
            </a:r>
            <a:r>
              <a:rPr lang="ka-GE" b="1" dirty="0">
                <a:latin typeface="Sylfaen" pitchFamily="18" charset="0"/>
              </a:rPr>
              <a:t>უფროსი მკვლევარი </a:t>
            </a:r>
            <a:r>
              <a:rPr lang="ka-GE" dirty="0">
                <a:latin typeface="Sylfaen" pitchFamily="18" charset="0"/>
              </a:rPr>
              <a:t>ლიდერებისთვის, მნიშვნელოვანი სამეცნიერო მიღწევებით ბოლო 10 წლის მანძილზე – 2.5 მილიონიანი ბიუჯეტით, 5 წლის განმავლობაში;</a:t>
            </a:r>
          </a:p>
          <a:p>
            <a:pPr algn="just">
              <a:lnSpc>
                <a:spcPct val="120000"/>
              </a:lnSpc>
            </a:pPr>
            <a:r>
              <a:rPr lang="ka-GE" dirty="0"/>
              <a:t>სინერგიის გრანტი </a:t>
            </a:r>
            <a:r>
              <a:rPr lang="ka-GE" dirty="0">
                <a:latin typeface="Sylfaen" pitchFamily="18" charset="0"/>
              </a:rPr>
              <a:t>(</a:t>
            </a:r>
            <a:r>
              <a:rPr lang="en-US" dirty="0">
                <a:latin typeface="Sylfaen" pitchFamily="18" charset="0"/>
              </a:rPr>
              <a:t>ERC Synergy Grant</a:t>
            </a:r>
            <a:r>
              <a:rPr lang="ka-GE" dirty="0">
                <a:latin typeface="Sylfaen" pitchFamily="18" charset="0"/>
              </a:rPr>
              <a:t>): </a:t>
            </a:r>
            <a:r>
              <a:rPr lang="ka-GE" dirty="0"/>
              <a:t>2-4 მკვლევარი (ერთი შეიძლება იყოს ევროპის ფარგლებს გარეთ). მაქსიმუმ 10 მილიონ ევრომდე 6 წლის ვადით.</a:t>
            </a:r>
            <a:endParaRPr lang="en-US" dirty="0"/>
          </a:p>
        </p:txBody>
      </p:sp>
      <p:pic>
        <p:nvPicPr>
          <p:cNvPr id="4" name="Picture 3">
            <a:extLst>
              <a:ext uri="{FF2B5EF4-FFF2-40B4-BE49-F238E27FC236}">
                <a16:creationId xmlns:a16="http://schemas.microsoft.com/office/drawing/2014/main" id="{FDC2934C-55E6-9C48-AF29-AC24132765D8}"/>
              </a:ext>
            </a:extLst>
          </p:cNvPr>
          <p:cNvPicPr>
            <a:picLocks noChangeAspect="1"/>
          </p:cNvPicPr>
          <p:nvPr/>
        </p:nvPicPr>
        <p:blipFill>
          <a:blip r:embed="rId2"/>
          <a:stretch>
            <a:fillRect/>
          </a:stretch>
        </p:blipFill>
        <p:spPr>
          <a:xfrm>
            <a:off x="10170966" y="103806"/>
            <a:ext cx="1918803" cy="1273581"/>
          </a:xfrm>
          <a:prstGeom prst="rect">
            <a:avLst/>
          </a:prstGeom>
        </p:spPr>
      </p:pic>
    </p:spTree>
    <p:extLst>
      <p:ext uri="{BB962C8B-B14F-4D97-AF65-F5344CB8AC3E}">
        <p14:creationId xmlns:p14="http://schemas.microsoft.com/office/powerpoint/2010/main" val="915514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1037</Words>
  <Application>Microsoft Macintosh PowerPoint</Application>
  <PresentationFormat>Widescreen</PresentationFormat>
  <Paragraphs>62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Sylfaen</vt:lpstr>
      <vt:lpstr>Office Theme</vt:lpstr>
      <vt:lpstr>PowerPoint Presentation</vt:lpstr>
      <vt:lpstr>პრეზენტაციის გეგმა</vt:lpstr>
      <vt:lpstr>PowerPoint Presentation</vt:lpstr>
      <vt:lpstr>PowerPoint Presentation</vt:lpstr>
      <vt:lpstr>PowerPoint Presentation</vt:lpstr>
      <vt:lpstr>PowerPoint Presentation</vt:lpstr>
      <vt:lpstr>PowerPoint Presentation</vt:lpstr>
      <vt:lpstr>PowerPoint Presentation</vt:lpstr>
      <vt:lpstr>რა ტიპის გრანტებს აფინანსებს ევროპული კვლევების საბჭო (ERC)?</vt:lpstr>
      <vt:lpstr>PowerPoint Presentation</vt:lpstr>
      <vt:lpstr>PowerPoint Presentation</vt:lpstr>
      <vt:lpstr>PowerPoint Presentation</vt:lpstr>
      <vt:lpstr>PowerPoint Presentation</vt:lpstr>
      <vt:lpstr>PowerPoint Presentation</vt:lpstr>
      <vt:lpstr>ევროკავშირის მისიები</vt:lpstr>
      <vt:lpstr>მონაწილეობა საგრანტო პროექტებში (5 ნაბიჯი)</vt:lpstr>
      <vt:lpstr>PowerPoint Presentation</vt:lpstr>
      <vt:lpstr>ნაბიჯი 1: იპოვეთ შესაბამისი წინადადება </vt:lpstr>
      <vt:lpstr>ნაბიჯი 2: იპოვეთ პარტნიორები (არჩევითი) </vt:lpstr>
      <vt:lpstr>ნაბიჯი 3: შექმენით EU Login ანგარიში </vt:lpstr>
      <vt:lpstr>ნაბიჯი 4: დაარეგისტრირე ორგანიზაცია </vt:lpstr>
      <vt:lpstr>ნაბიჯი 5: ატვირთეთ საპროექტო წინადადება </vt:lpstr>
      <vt:lpstr>ექსპერტად რეგისტრირება</vt:lpstr>
      <vt:lpstr>                       ჰორიზონტ ევროპის კონტაქტები:   წარმომადგენელი მარია გაბრიელი: @GabrielMariya  გენერალური დირექტორი ჟან-ერიკ პაკეტი:  @JEPaquetEU  კვლევისა და ინოვაციების DG: @EUScienceInnov @EU_H2020 https://www.facebook.com/EUScienceInnov/   ჰორიზონტის ჟურნალი: @HorizonMagEU  ჰორიზონტ ევროპის ვებგვერდი:  http://ec.europa.eu/horizon-europe   ევროპის ინოვაციების საბჭო: http://ec.europa.eu/research/eic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BSU</dc:creator>
  <cp:lastModifiedBy>Пользователь Microsoft Office</cp:lastModifiedBy>
  <cp:revision>77</cp:revision>
  <dcterms:created xsi:type="dcterms:W3CDTF">2022-02-10T07:53:49Z</dcterms:created>
  <dcterms:modified xsi:type="dcterms:W3CDTF">2023-08-14T06:36:42Z</dcterms:modified>
</cp:coreProperties>
</file>