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8" r:id="rId4"/>
    <p:sldId id="273" r:id="rId5"/>
    <p:sldId id="258" r:id="rId6"/>
    <p:sldId id="277" r:id="rId7"/>
    <p:sldId id="279" r:id="rId8"/>
    <p:sldId id="271" r:id="rId9"/>
    <p:sldId id="272" r:id="rId10"/>
    <p:sldId id="259" r:id="rId11"/>
    <p:sldId id="266" r:id="rId12"/>
    <p:sldId id="269" r:id="rId13"/>
    <p:sldId id="261" r:id="rId14"/>
    <p:sldId id="262" r:id="rId15"/>
    <p:sldId id="263" r:id="rId16"/>
    <p:sldId id="264" r:id="rId17"/>
    <p:sldId id="265" r:id="rId18"/>
    <p:sldId id="274" r:id="rId19"/>
    <p:sldId id="275" r:id="rId20"/>
    <p:sldId id="276" r:id="rId21"/>
    <p:sldId id="260" r:id="rId22"/>
    <p:sldId id="270" r:id="rId23"/>
    <p:sldId id="26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ზედა კოლონტიტულის ჩანაცვლების ველი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91EEE-4B61-4F5A-955D-F9A473FEDBB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სლაიდის გამოსახულების ჩანაცვლების ველი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ჩანაწერებ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ru-RU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35AF6-9908-421A-A924-2B5D9829C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35AF6-9908-421A-A924-2B5D9829CD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სათაურ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17" name="სუბტიტრ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a-GE" smtClean="0"/>
              <a:t>დააწკაპუნეთ მთავარი ქვესათაურის სტილის რედაქტირებისთვის</a:t>
            </a:r>
            <a:endParaRPr kumimoji="0" lang="en-US"/>
          </a:p>
        </p:txBody>
      </p:sp>
      <p:grpSp>
        <p:nvGrpSpPr>
          <p:cNvPr id="2" name="ჯგუფი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თავისუფალი ფორმა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თავისუფალი ფორმა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თავისუფალი ფორმა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პირდაპირი დამაკავშირებალი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თარიღის ჩანაცვლების ველი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19" name="ქვედა კოლონტიტულის ჩანაცვლების ველი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სლაიდის რიცხვის ჩანაცვლების ველი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სათაურ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სათაურ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შედარებ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შიგთავსის ჩანაცვლების ველი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ქვედა კოლონტიტულის ჩანაცვლების ველი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ქვედა კოლონტიტულის ჩანაცვლების ველი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სათაურ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თარიღის ჩანაცვლების ველი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შიგთავსი წარწერასთა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სურათი წარწერასთა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a-GE" smtClean="0"/>
              <a:t>სურათის დასამატებლად დააწკაპუნეთ ხატულაზე</a:t>
            </a:r>
            <a:endParaRPr kumimoji="0" lang="en-US" dirty="0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8" name="თავისუფალი ფორმა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თავისუფალი ფორმა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პირდაპირი დამაკავშირებალი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თავისუფალი ფორმა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თავისუფალი ფორმა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პირდაპირი დამაკავშირებალი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სათაურის ჩანაცვლების ველი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0" name="ტექსტის ჩანაცვლების ველ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kumimoji="0" lang="ka-GE" smtClean="0"/>
              <a:t>მეორე დონე</a:t>
            </a:r>
          </a:p>
          <a:p>
            <a:pPr lvl="2" eaLnBrk="1" latinLnBrk="0" hangingPunct="1"/>
            <a:r>
              <a:rPr kumimoji="0" lang="ka-GE" smtClean="0"/>
              <a:t>მესამე დონე</a:t>
            </a:r>
          </a:p>
          <a:p>
            <a:pPr lvl="3" eaLnBrk="1" latinLnBrk="0" hangingPunct="1"/>
            <a:r>
              <a:rPr kumimoji="0" lang="ka-GE" smtClean="0"/>
              <a:t>მეოთხე დონე</a:t>
            </a:r>
          </a:p>
          <a:p>
            <a:pPr lvl="4" eaLnBrk="1" latinLnBrk="0" hangingPunct="1"/>
            <a:r>
              <a:rPr kumimoji="0" lang="ka-GE" smtClean="0"/>
              <a:t>მეხუთე დონე</a:t>
            </a:r>
            <a:endParaRPr kumimoji="0" lang="en-US"/>
          </a:p>
        </p:txBody>
      </p:sp>
      <p:sp>
        <p:nvSpPr>
          <p:cNvPr id="10" name="თარიღის ჩანაცვლების ველი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22" name="ქვედა კოლონტიტულის ჩანაცვლების ველი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სლაიდის რიცხვის ჩანაცვლების ველი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676399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800" dirty="0" smtClean="0">
                <a:solidFill>
                  <a:schemeClr val="tx1"/>
                </a:solidFill>
              </a:rPr>
              <a:t>ბსუ,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ka-GE" sz="2800" dirty="0" smtClean="0">
                <a:solidFill>
                  <a:schemeClr val="tx1"/>
                </a:solidFill>
              </a:rPr>
              <a:t> ტექნოლოგიური ფაკულტეტი, აგროეკოლოგიისა და სატყეო საქმის დეპარტამენტი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ka-GE" sz="2800" dirty="0" smtClean="0">
                <a:solidFill>
                  <a:schemeClr val="tx1"/>
                </a:solidFill>
              </a:rPr>
              <a:t>ასისტ. პროფესორი  ნუნუ ნაკაშიძე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772400" cy="3429000"/>
          </a:xfrm>
        </p:spPr>
        <p:txBody>
          <a:bodyPr/>
          <a:lstStyle/>
          <a:p>
            <a:endParaRPr lang="ka-GE" dirty="0" smtClean="0">
              <a:solidFill>
                <a:schemeClr val="tx1"/>
              </a:solidFill>
            </a:endParaRPr>
          </a:p>
          <a:p>
            <a:pPr algn="ctr"/>
            <a:r>
              <a:rPr lang="ka-GE" dirty="0" smtClean="0">
                <a:solidFill>
                  <a:schemeClr val="tx1"/>
                </a:solidFill>
              </a:rPr>
              <a:t> </a:t>
            </a:r>
            <a:r>
              <a:rPr lang="ka-GE" sz="3200" b="1" dirty="0" smtClean="0">
                <a:solidFill>
                  <a:srgbClr val="FF0000"/>
                </a:solidFill>
              </a:rPr>
              <a:t>კლიმატის ცვლილება და სოფლის მეურნეობა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228600" y="1481328"/>
            <a:ext cx="8610600" cy="5376672"/>
          </a:xfrm>
        </p:spPr>
        <p:txBody>
          <a:bodyPr>
            <a:normAutofit fontScale="92500" lnSpcReduction="10000"/>
          </a:bodyPr>
          <a:lstStyle/>
          <a:p>
            <a:r>
              <a:rPr lang="ka-GE" sz="3600" b="1" dirty="0" smtClean="0"/>
              <a:t>დადებითი ეფექტი:</a:t>
            </a:r>
          </a:p>
          <a:p>
            <a:pPr>
              <a:buNone/>
            </a:pPr>
            <a:endParaRPr lang="ru-RU" dirty="0" smtClean="0"/>
          </a:p>
          <a:p>
            <a:r>
              <a:rPr lang="ka-GE" dirty="0" smtClean="0"/>
              <a:t>1. </a:t>
            </a:r>
            <a:r>
              <a:rPr lang="ru-RU" dirty="0" smtClean="0"/>
              <a:t>ისეთი  ადგილები,  სადაც  სიცივის  გამო  ვერ  ხერხდებოდა  გარკვეული  სითბოს მოყვარული მოსავლის მოყვანა, კლიმატის ცვლილებისა და ტემპერატურის მომატების შემდეგ ეს შესაძლებელი გახდება;</a:t>
            </a:r>
          </a:p>
          <a:p>
            <a:r>
              <a:rPr lang="ka-GE" dirty="0" smtClean="0"/>
              <a:t>2</a:t>
            </a:r>
            <a:r>
              <a:rPr lang="ru-RU" dirty="0" smtClean="0"/>
              <a:t>მშრალ ადგილებში ტენიანობ</a:t>
            </a:r>
            <a:r>
              <a:rPr lang="ka-GE" dirty="0" smtClean="0"/>
              <a:t>ის მომატება;</a:t>
            </a:r>
            <a:r>
              <a:rPr lang="en-US" dirty="0" smtClean="0"/>
              <a:t>  </a:t>
            </a:r>
            <a:endParaRPr lang="ru-RU" dirty="0" smtClean="0"/>
          </a:p>
          <a:p>
            <a:r>
              <a:rPr lang="en-US" dirty="0" smtClean="0"/>
              <a:t>3.</a:t>
            </a:r>
            <a:r>
              <a:rPr lang="ru-RU" dirty="0" smtClean="0"/>
              <a:t>კლიმატის ცვლილების მიმართ მდგრადი, დაბალემისიებიანი (კლიმატგონივრული) სოფლისმეურნეობა</a:t>
            </a:r>
          </a:p>
          <a:p>
            <a:r>
              <a:rPr lang="ka-GE" dirty="0" smtClean="0"/>
              <a:t>4. </a:t>
            </a:r>
            <a:r>
              <a:rPr lang="ru-RU" dirty="0" smtClean="0"/>
              <a:t>მიწ</a:t>
            </a:r>
            <a:r>
              <a:rPr lang="ka-GE" dirty="0" smtClean="0"/>
              <a:t>ები</a:t>
            </a:r>
            <a:r>
              <a:rPr lang="ru-RU" dirty="0" smtClean="0"/>
              <a:t>ს </a:t>
            </a:r>
            <a:r>
              <a:rPr lang="en-US" dirty="0" smtClean="0"/>
              <a:t> </a:t>
            </a:r>
            <a:r>
              <a:rPr lang="ka-GE" dirty="0" smtClean="0"/>
              <a:t>დეგრადაცია;</a:t>
            </a:r>
          </a:p>
          <a:p>
            <a:r>
              <a:rPr lang="ka-GE" dirty="0" smtClean="0"/>
              <a:t>5.  ქარების შემცირება;</a:t>
            </a:r>
            <a:endParaRPr lang="ru-RU" dirty="0" smtClean="0"/>
          </a:p>
          <a:p>
            <a:r>
              <a:rPr lang="en-US" dirty="0" smtClean="0"/>
              <a:t>    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 smtClean="0"/>
              <a:t>კლიმატის მნიშვნელობა სოფლის მეურნეობაზე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0729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 </a:t>
            </a:r>
            <a:r>
              <a:rPr lang="ka-GE" b="1" dirty="0" smtClean="0"/>
              <a:t>                 </a:t>
            </a:r>
            <a:r>
              <a:rPr lang="ru-RU" sz="3800" b="1" dirty="0" smtClean="0"/>
              <a:t>უარყოფითი ეფექტები</a:t>
            </a:r>
            <a:endParaRPr lang="ka-GE" sz="3800" b="1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 მიწის       დეგრადაცია       და       გაუდაბნოების       პროცესების       გააქტიურება; </a:t>
            </a:r>
            <a:endParaRPr lang="ka-GE" dirty="0" smtClean="0"/>
          </a:p>
          <a:p>
            <a:pPr>
              <a:buNone/>
            </a:pPr>
            <a:r>
              <a:rPr lang="ka-GE" dirty="0" smtClean="0"/>
              <a:t>    </a:t>
            </a:r>
            <a:r>
              <a:rPr lang="ru-RU" dirty="0" smtClean="0"/>
              <a:t>გვალვიანი</a:t>
            </a:r>
            <a:r>
              <a:rPr lang="ka-GE" dirty="0" smtClean="0"/>
              <a:t>, </a:t>
            </a:r>
            <a:r>
              <a:rPr lang="ru-RU" dirty="0" smtClean="0"/>
              <a:t>მშრალი რეგიონების არეალის გაზრდა;</a:t>
            </a:r>
          </a:p>
          <a:p>
            <a:r>
              <a:rPr lang="ru-RU" dirty="0" smtClean="0"/>
              <a:t> ზღვის დონის აწევა და გაძლიერებული შტორმები, ტალღების ბალიანობის ზრდა</a:t>
            </a:r>
            <a:r>
              <a:rPr lang="ka-GE" dirty="0" smtClean="0"/>
              <a:t>;</a:t>
            </a:r>
            <a:endParaRPr lang="ru-RU" dirty="0" smtClean="0"/>
          </a:p>
          <a:p>
            <a:r>
              <a:rPr lang="ru-RU" dirty="0" smtClean="0"/>
              <a:t> ზღვასა და მდინარეებში წყლის ტემპერატურის მატება</a:t>
            </a:r>
            <a:r>
              <a:rPr lang="ka-GE" dirty="0" smtClean="0"/>
              <a:t>;</a:t>
            </a:r>
            <a:r>
              <a:rPr lang="ru-RU" dirty="0" smtClean="0"/>
              <a:t> </a:t>
            </a:r>
            <a:r>
              <a:rPr lang="ka-GE" dirty="0" smtClean="0"/>
              <a:t>  </a:t>
            </a:r>
          </a:p>
          <a:p>
            <a:r>
              <a:rPr lang="ru-RU" dirty="0" smtClean="0"/>
              <a:t>წყალდიდობების  და  წყალმოვარდნების გახშირება</a:t>
            </a:r>
            <a:r>
              <a:rPr lang="ka-GE" dirty="0" smtClean="0"/>
              <a:t>, </a:t>
            </a:r>
            <a:r>
              <a:rPr lang="ru-RU" dirty="0" smtClean="0"/>
              <a:t>გაძლიერება ;</a:t>
            </a:r>
          </a:p>
          <a:p>
            <a:r>
              <a:rPr lang="ru-RU" dirty="0" smtClean="0"/>
              <a:t> მცენარეების წყლის მოთხოვნილების ზრდა და სარწყავი წყლის დეფიციტი;</a:t>
            </a:r>
          </a:p>
          <a:p>
            <a:r>
              <a:rPr lang="ru-RU" dirty="0" smtClean="0"/>
              <a:t> სასოფლო-სამეურნეო   კულტურათა   დაავადებებისა   და   მავნებლების ინტენსიური გამრავლება;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38200" y="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კლიმატის გლობალური ცვლილება</a:t>
            </a:r>
            <a:endParaRPr kumimoji="0" lang="ka-G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90599"/>
          </a:xfrm>
        </p:spPr>
        <p:txBody>
          <a:bodyPr/>
          <a:lstStyle/>
          <a:p>
            <a:r>
              <a:rPr lang="ka-GE" dirty="0" smtClean="0"/>
              <a:t>გაუდაბნოება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19199"/>
          </a:xfrm>
        </p:spPr>
        <p:txBody>
          <a:bodyPr/>
          <a:lstStyle/>
          <a:p>
            <a:r>
              <a:rPr lang="ka-GE" dirty="0" smtClean="0"/>
              <a:t>წყალდიდობები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990599"/>
          </a:xfrm>
        </p:spPr>
        <p:txBody>
          <a:bodyPr/>
          <a:lstStyle/>
          <a:p>
            <a:r>
              <a:rPr lang="ka-GE" dirty="0" smtClean="0"/>
              <a:t>ქარები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ზღვის დონის ცვლილება</a:t>
            </a:r>
            <a:endParaRPr lang="ru-RU" dirty="0"/>
          </a:p>
        </p:txBody>
      </p:sp>
      <p:pic>
        <p:nvPicPr>
          <p:cNvPr id="13314" name="Picture 2" descr="C:\Users\User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7663179" cy="3566981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ტემპერატურის ზრდა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72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426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838199"/>
          </a:xfrm>
        </p:spPr>
        <p:txBody>
          <a:bodyPr/>
          <a:lstStyle/>
          <a:p>
            <a:r>
              <a:rPr lang="ka-GE" dirty="0" smtClean="0"/>
              <a:t>რა არის კლიმატი?</a:t>
            </a:r>
            <a:endParaRPr lang="ru-RU" dirty="0"/>
          </a:p>
        </p:txBody>
      </p:sp>
      <p:pic>
        <p:nvPicPr>
          <p:cNvPr id="1028" name="Picture 4" descr="C:\Users\User\Desktop\dca29208818542bfb1603efaff563f40dd2acb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010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ნალექები</a:t>
            </a:r>
            <a:endParaRPr lang="ru-RU" dirty="0"/>
          </a:p>
        </p:txBody>
      </p:sp>
      <p:pic>
        <p:nvPicPr>
          <p:cNvPr id="18434" name="Picture 2" descr="C:\Users\User\Desktop\MeanMonthly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772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err="1" smtClean="0"/>
              <a:t>კლიმატგონივრული</a:t>
            </a:r>
            <a:r>
              <a:rPr lang="ka-GE" dirty="0" smtClean="0"/>
              <a:t> სოფლის მეურნეობა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34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0"/>
            <a:ext cx="548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publika.ge-2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096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000" dirty="0" smtClean="0"/>
              <a:t>-</a:t>
            </a:r>
            <a:r>
              <a:rPr lang="ka-GE" sz="2800" dirty="0" smtClean="0"/>
              <a:t>საქართველო </a:t>
            </a:r>
            <a:r>
              <a:rPr lang="ka-GE" sz="2800" dirty="0" smtClean="0"/>
              <a:t>იღებს უპირობო ვალდებულებას, 2030 წლისთვის, 1990 წელს დაფიქსირებულ დონესთან </a:t>
            </a:r>
            <a:r>
              <a:rPr lang="ka-GE" sz="2800" dirty="0" smtClean="0"/>
              <a:t>შედარებით:</a:t>
            </a:r>
          </a:p>
          <a:p>
            <a:pPr algn="just"/>
            <a:r>
              <a:rPr lang="ka-GE" sz="2800" dirty="0" smtClean="0"/>
              <a:t>-</a:t>
            </a:r>
            <a:r>
              <a:rPr lang="ka-GE" sz="2800" dirty="0" smtClean="0"/>
              <a:t>სათბური აირების ემისია შემცირდეს </a:t>
            </a:r>
            <a:r>
              <a:rPr lang="ka-GE" sz="2800" dirty="0" smtClean="0"/>
              <a:t>35</a:t>
            </a:r>
            <a:r>
              <a:rPr lang="ka-GE" sz="2800" dirty="0" smtClean="0"/>
              <a:t>%-</a:t>
            </a:r>
            <a:r>
              <a:rPr lang="ka-GE" sz="2800" dirty="0" smtClean="0"/>
              <a:t>ით;</a:t>
            </a:r>
          </a:p>
          <a:p>
            <a:pPr algn="just"/>
            <a:r>
              <a:rPr lang="ka-GE" sz="2800" dirty="0" smtClean="0"/>
              <a:t> </a:t>
            </a:r>
            <a:r>
              <a:rPr lang="en-US" sz="2800" dirty="0" smtClean="0"/>
              <a:t> </a:t>
            </a:r>
            <a:r>
              <a:rPr lang="ka-GE" sz="2800" dirty="0" smtClean="0"/>
              <a:t>-არ </a:t>
            </a:r>
            <a:r>
              <a:rPr lang="ka-GE" sz="2800" dirty="0" smtClean="0"/>
              <a:t>უნდა აღემატებოდეს 29.25 მგტ </a:t>
            </a:r>
            <a:r>
              <a:rPr lang="en-US" sz="2800" dirty="0" smtClean="0"/>
              <a:t>CO2 </a:t>
            </a:r>
            <a:r>
              <a:rPr lang="ka-GE" sz="2800" dirty="0" err="1" smtClean="0"/>
              <a:t>ეკვ</a:t>
            </a:r>
            <a:r>
              <a:rPr lang="ka-GE" sz="2800" dirty="0" smtClean="0"/>
              <a:t>.-ს. </a:t>
            </a:r>
          </a:p>
          <a:p>
            <a:pPr algn="just"/>
            <a:r>
              <a:rPr lang="ka-GE" sz="2800" dirty="0" smtClean="0"/>
              <a:t>-სათბურის </a:t>
            </a:r>
            <a:r>
              <a:rPr lang="ka-GE" sz="2800" dirty="0" smtClean="0"/>
              <a:t>აირების ემისიების ჯამური </a:t>
            </a:r>
            <a:r>
              <a:rPr lang="ka-GE" sz="2800" dirty="0" smtClean="0"/>
              <a:t>მაჩვენებელი შემცირდეს </a:t>
            </a:r>
            <a:r>
              <a:rPr lang="ka-GE" sz="2800" dirty="0" smtClean="0"/>
              <a:t>50-57</a:t>
            </a:r>
            <a:r>
              <a:rPr lang="ka-GE" sz="2800" dirty="0" smtClean="0"/>
              <a:t>%-</a:t>
            </a:r>
            <a:r>
              <a:rPr lang="ka-GE" sz="2800" dirty="0" smtClean="0"/>
              <a:t>ით;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ka-GE" dirty="0" smtClean="0"/>
              <a:t>             ამინდი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924800" cy="481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ka-GE" dirty="0" smtClean="0"/>
              <a:t>სათბური აირები</a:t>
            </a:r>
            <a:endParaRPr lang="ru-RU" dirty="0"/>
          </a:p>
        </p:txBody>
      </p:sp>
      <p:pic>
        <p:nvPicPr>
          <p:cNvPr id="1026" name="Picture 2" descr="C:\Users\User\Desktop\სათბურის_აირების_ძირითადი_წყაროები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458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800" dirty="0" smtClean="0"/>
              <a:t>ნახშირორჟანგის კონცენტრაციის ცვლილება</a:t>
            </a:r>
            <a:endParaRPr lang="ru-RU" sz="2800" dirty="0"/>
          </a:p>
        </p:txBody>
      </p:sp>
      <p:pic>
        <p:nvPicPr>
          <p:cNvPr id="4" name="Picture 3" descr="C:\Users\User\Desktop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05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074" y="1143000"/>
            <a:ext cx="42591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64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ღია">
  <a:themeElements>
    <a:clrScheme name="ღია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ღია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ღია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ოფისის თემა">
  <a:themeElements>
    <a:clrScheme name="ოფისი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ოფისი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346</TotalTime>
  <Words>222</Words>
  <Application>Microsoft Office PowerPoint</Application>
  <PresentationFormat>Экран (4:3)</PresentationFormat>
  <Paragraphs>38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ღია</vt:lpstr>
      <vt:lpstr>ბსუ,    ტექნოლოგიური ფაკულტეტი, აგროეკოლოგიისა და სატყეო საქმის დეპარტამენტი  ასისტ. პროფესორი  ნუნუ ნაკაშიძე </vt:lpstr>
      <vt:lpstr>რა არის კლიმატი?</vt:lpstr>
      <vt:lpstr>             ამინდი</vt:lpstr>
      <vt:lpstr>Слайд 4</vt:lpstr>
      <vt:lpstr>Слайд 5</vt:lpstr>
      <vt:lpstr>          სათბური აირები</vt:lpstr>
      <vt:lpstr>ნახშირორჟანგის კონცენტრაციის ცვლილება</vt:lpstr>
      <vt:lpstr>Слайд 8</vt:lpstr>
      <vt:lpstr>Слайд 9</vt:lpstr>
      <vt:lpstr>კლიმატის მნიშვნელობა სოფლის მეურნეობაზე</vt:lpstr>
      <vt:lpstr>Слайд 11</vt:lpstr>
      <vt:lpstr>Слайд 12</vt:lpstr>
      <vt:lpstr>Слайд 13</vt:lpstr>
      <vt:lpstr>გაუდაბნოება</vt:lpstr>
      <vt:lpstr>წყალდიდობები</vt:lpstr>
      <vt:lpstr>ქარები</vt:lpstr>
      <vt:lpstr>ზღვის დონის ცვლილება</vt:lpstr>
      <vt:lpstr>ტემპერატურის ზრდა</vt:lpstr>
      <vt:lpstr>Слайд 19</vt:lpstr>
      <vt:lpstr>ნალექები</vt:lpstr>
      <vt:lpstr>კლიმატგონივრული სოფლის მეურნეობა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ბსუ, ტექნოლოგიური ფაკულტეტი, აგროეკოლოგიისა და სატყეო საქმის დეპარტამენტი, ასისტ. პროფესორი  ნუნუ ნაკაშიძე </dc:title>
  <dc:creator>nunu nakashidze</dc:creator>
  <cp:lastModifiedBy>593-23-45-38</cp:lastModifiedBy>
  <cp:revision>50</cp:revision>
  <dcterms:created xsi:type="dcterms:W3CDTF">2006-08-16T00:00:00Z</dcterms:created>
  <dcterms:modified xsi:type="dcterms:W3CDTF">2024-04-15T06:56:30Z</dcterms:modified>
</cp:coreProperties>
</file>