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3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47999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“Nonfiction” </a:t>
            </a:r>
            <a:r>
              <a:rPr lang="ka-GE" sz="3200" b="1" dirty="0">
                <a:solidFill>
                  <a:srgbClr val="002060"/>
                </a:solidFill>
              </a:rPr>
              <a:t>ჟანრის </a:t>
            </a:r>
            <a:r>
              <a:rPr lang="ka-GE" sz="3200" b="1" dirty="0" smtClean="0">
                <a:solidFill>
                  <a:srgbClr val="002060"/>
                </a:solidFill>
              </a:rPr>
              <a:t>თავისებურებანი აჭარაში მოღვაწე მწერალთა შემოქმედებაში</a:t>
            </a:r>
            <a:br>
              <a:rPr lang="ka-GE" sz="3200" b="1" dirty="0" smtClean="0">
                <a:solidFill>
                  <a:srgbClr val="002060"/>
                </a:solidFill>
              </a:rPr>
            </a:br>
            <a:r>
              <a:rPr lang="ka-GE" sz="3200" b="1" dirty="0" smtClean="0">
                <a:solidFill>
                  <a:srgbClr val="002060"/>
                </a:solidFill>
              </a:rPr>
              <a:t>/ნიაზ ზოსიძისა და სანდრო ბერიძის ტექსტების მიხედვით/</a:t>
            </a:r>
            <a:br>
              <a:rPr lang="ka-GE" sz="3200" b="1" dirty="0" smtClean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848600" cy="2286000"/>
          </a:xfrm>
          <a:ln w="28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ka-GE" sz="2400" b="1" dirty="0" smtClean="0">
                <a:solidFill>
                  <a:srgbClr val="002060"/>
                </a:solidFill>
              </a:rPr>
              <a:t>ავტორი: </a:t>
            </a:r>
            <a:endParaRPr lang="ka-GE" sz="2400" b="1" dirty="0" smtClean="0">
              <a:solidFill>
                <a:srgbClr val="002060"/>
              </a:solidFill>
            </a:endParaRPr>
          </a:p>
          <a:p>
            <a:r>
              <a:rPr lang="ka-GE" sz="2400" b="1" dirty="0" smtClean="0">
                <a:solidFill>
                  <a:srgbClr val="002060"/>
                </a:solidFill>
              </a:rPr>
              <a:t>ბსუ-ს ქართული ფილოლოგიის დეპარტამენტის </a:t>
            </a:r>
          </a:p>
          <a:p>
            <a:r>
              <a:rPr lang="ka-GE" sz="2400" b="1" dirty="0" smtClean="0">
                <a:solidFill>
                  <a:srgbClr val="002060"/>
                </a:solidFill>
              </a:rPr>
              <a:t>პროფ. </a:t>
            </a:r>
            <a:r>
              <a:rPr lang="ka-GE" sz="2400" b="1" dirty="0" smtClean="0">
                <a:solidFill>
                  <a:srgbClr val="002060"/>
                </a:solidFill>
              </a:rPr>
              <a:t>შორენა მახაჭაძე</a:t>
            </a:r>
          </a:p>
          <a:p>
            <a:endParaRPr lang="ka-GE" sz="2400" b="1" dirty="0" smtClean="0">
              <a:solidFill>
                <a:srgbClr val="002060"/>
              </a:solidFill>
            </a:endParaRPr>
          </a:p>
          <a:p>
            <a:r>
              <a:rPr lang="ka-GE" sz="2400" b="1" dirty="0" smtClean="0">
                <a:solidFill>
                  <a:srgbClr val="002060"/>
                </a:solidFill>
              </a:rPr>
              <a:t>ბათუმი </a:t>
            </a:r>
            <a:r>
              <a:rPr lang="ka-GE" sz="2400" b="1" dirty="0" smtClean="0">
                <a:solidFill>
                  <a:srgbClr val="002060"/>
                </a:solidFill>
              </a:rPr>
              <a:t>- </a:t>
            </a:r>
            <a:r>
              <a:rPr lang="ka-GE" sz="2400" b="1" dirty="0" smtClean="0">
                <a:solidFill>
                  <a:srgbClr val="002060"/>
                </a:solidFill>
              </a:rPr>
              <a:t>30.04. 2024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447799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“Nonfiction” </a:t>
            </a:r>
            <a:r>
              <a:rPr lang="ka-GE" sz="4000" b="1" dirty="0">
                <a:solidFill>
                  <a:srgbClr val="002060"/>
                </a:solidFill>
              </a:rPr>
              <a:t>ჟანრის თავისებურებანი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848600" cy="3962400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</a:rPr>
              <a:t>“</a:t>
            </a:r>
            <a:r>
              <a:rPr lang="en-US" sz="2400" b="1" dirty="0">
                <a:solidFill>
                  <a:srgbClr val="002060"/>
                </a:solidFill>
              </a:rPr>
              <a:t>Nonfiction” </a:t>
            </a:r>
            <a:r>
              <a:rPr lang="ka-GE" sz="2400" b="1" dirty="0" smtClean="0">
                <a:solidFill>
                  <a:srgbClr val="002060"/>
                </a:solidFill>
              </a:rPr>
              <a:t>– (ინგ.) - არა-გამონაგონი.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“Nonfiction”  </a:t>
            </a:r>
            <a:r>
              <a:rPr lang="ka-GE" sz="2400" b="1" dirty="0">
                <a:solidFill>
                  <a:srgbClr val="002060"/>
                </a:solidFill>
              </a:rPr>
              <a:t>ჟანრის ტექსტების მიზანი ყოველთვის არის ობიექტური სინამდვილის ჩვენება, მაგრამ ეს სინამდვილე ნაჩვენებია ისე, როგორც ის აღიქვა, დააფიქსირა და შემოინახა  ავტორის </a:t>
            </a:r>
            <a:r>
              <a:rPr lang="ka-GE" sz="2400" b="1" dirty="0" smtClean="0">
                <a:solidFill>
                  <a:srgbClr val="002060"/>
                </a:solidFill>
              </a:rPr>
              <a:t>მეხსიერებამ.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ka-GE" sz="2400" b="1" dirty="0">
                <a:solidFill>
                  <a:srgbClr val="002060"/>
                </a:solidFill>
              </a:rPr>
              <a:t> იგი ეყრდნობა მწერლის საკუთარ ცხოვრებისეულ </a:t>
            </a:r>
            <a:r>
              <a:rPr lang="ka-GE" sz="2400" b="1" dirty="0" smtClean="0">
                <a:solidFill>
                  <a:srgbClr val="002060"/>
                </a:solidFill>
              </a:rPr>
              <a:t>გამოცდილებას.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ka-GE" sz="2400" b="1" dirty="0" smtClean="0">
                <a:solidFill>
                  <a:srgbClr val="002060"/>
                </a:solidFill>
              </a:rPr>
              <a:t>ესაა ტექსტი</a:t>
            </a:r>
            <a:r>
              <a:rPr lang="ka-GE" sz="2400" b="1" dirty="0">
                <a:solidFill>
                  <a:srgbClr val="002060"/>
                </a:solidFill>
              </a:rPr>
              <a:t>, რომელშიც  მწერალი აცხადებს პრეტენზიას მოცემული მასალის ობიექტურებაზე და აგროვებს მტკიცებულებებს, თავისი არგუმენტების გასამყარებლად.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ka-GE" sz="2400" b="1" dirty="0">
              <a:solidFill>
                <a:srgbClr val="002060"/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ka-GE" sz="2400" b="1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19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142999"/>
          </a:xfrm>
          <a:ln w="2857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ka-GE" sz="3600" b="1" dirty="0" smtClean="0">
                <a:solidFill>
                  <a:srgbClr val="002060"/>
                </a:solidFill>
              </a:rPr>
              <a:t>ნიაზ ზოსიძის </a:t>
            </a:r>
            <a:r>
              <a:rPr lang="en-US" sz="3600" b="1" dirty="0">
                <a:solidFill>
                  <a:srgbClr val="002060"/>
                </a:solidFill>
              </a:rPr>
              <a:t>“Nonfiction” </a:t>
            </a:r>
            <a:r>
              <a:rPr lang="ka-GE" sz="3600" b="1" dirty="0">
                <a:solidFill>
                  <a:srgbClr val="002060"/>
                </a:solidFill>
              </a:rPr>
              <a:t>ჟანრის </a:t>
            </a:r>
            <a:r>
              <a:rPr lang="ka-GE" sz="3600" b="1" dirty="0" smtClean="0">
                <a:solidFill>
                  <a:srgbClr val="002060"/>
                </a:solidFill>
              </a:rPr>
              <a:t>ტექსტები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1828800"/>
            <a:ext cx="4191000" cy="4343400"/>
          </a:xfrm>
          <a:ln w="28575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ka-GE" b="1" dirty="0" smtClean="0">
                <a:solidFill>
                  <a:schemeClr val="tx1"/>
                </a:solidFill>
              </a:rPr>
              <a:t>2018 - „ნეტაი </a:t>
            </a:r>
            <a:r>
              <a:rPr lang="ka-GE" b="1" dirty="0">
                <a:solidFill>
                  <a:schemeClr val="tx1"/>
                </a:solidFill>
              </a:rPr>
              <a:t>ადრე მოსულიყავით</a:t>
            </a:r>
            <a:r>
              <a:rPr lang="ka-GE" b="1" dirty="0" smtClean="0">
                <a:solidFill>
                  <a:schemeClr val="tx1"/>
                </a:solidFill>
              </a:rPr>
              <a:t>“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ka-GE" b="1" dirty="0">
                <a:solidFill>
                  <a:schemeClr val="tx1"/>
                </a:solidFill>
              </a:rPr>
              <a:t>2019</a:t>
            </a:r>
            <a:r>
              <a:rPr lang="ka-GE" b="1" dirty="0" smtClean="0">
                <a:solidFill>
                  <a:schemeClr val="tx1"/>
                </a:solidFill>
              </a:rPr>
              <a:t>„გომარჯოს ფერეიდანს“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ka-GE" b="1" dirty="0" smtClean="0">
                <a:solidFill>
                  <a:schemeClr val="tx1"/>
                </a:solidFill>
              </a:rPr>
              <a:t>2020 </a:t>
            </a:r>
            <a:r>
              <a:rPr lang="ka-GE" b="1" dirty="0">
                <a:solidFill>
                  <a:schemeClr val="tx1"/>
                </a:solidFill>
              </a:rPr>
              <a:t>- „ახლა სიკვდილი არ შეიძლება</a:t>
            </a:r>
            <a:r>
              <a:rPr lang="ka-GE" b="1" dirty="0" smtClean="0">
                <a:solidFill>
                  <a:schemeClr val="tx1"/>
                </a:solidFill>
              </a:rPr>
              <a:t>“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ka-GE" b="1" dirty="0" smtClean="0">
                <a:solidFill>
                  <a:schemeClr val="tx1"/>
                </a:solidFill>
              </a:rPr>
              <a:t>2020 -  </a:t>
            </a:r>
            <a:r>
              <a:rPr lang="ka-GE" b="1" dirty="0">
                <a:solidFill>
                  <a:schemeClr val="tx1"/>
                </a:solidFill>
              </a:rPr>
              <a:t>„ცრემლს ნუ </a:t>
            </a:r>
            <a:r>
              <a:rPr lang="ka-GE" b="1" dirty="0" smtClean="0">
                <a:solidFill>
                  <a:schemeClr val="tx1"/>
                </a:solidFill>
              </a:rPr>
              <a:t>გამატან“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ka-GE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3505200" cy="4343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08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  <a:ln w="2857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ka-GE" sz="4000" b="1" dirty="0">
                <a:solidFill>
                  <a:srgbClr val="002060"/>
                </a:solidFill>
              </a:rPr>
              <a:t>ნიაზ ზოსიძის “</a:t>
            </a:r>
            <a:r>
              <a:rPr lang="en-US" sz="4000" b="1" dirty="0">
                <a:solidFill>
                  <a:srgbClr val="002060"/>
                </a:solidFill>
              </a:rPr>
              <a:t>Nonfiction” </a:t>
            </a:r>
            <a:r>
              <a:rPr lang="ka-GE" sz="4000" b="1" dirty="0">
                <a:solidFill>
                  <a:srgbClr val="002060"/>
                </a:solidFill>
              </a:rPr>
              <a:t>ჟანრის </a:t>
            </a:r>
            <a:r>
              <a:rPr lang="ka-GE" sz="4000" b="1" dirty="0" smtClean="0">
                <a:solidFill>
                  <a:srgbClr val="002060"/>
                </a:solidFill>
              </a:rPr>
              <a:t>ტექსტების თავისებურებანი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848600" cy="4267200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ფაქტის ობიექტურობა პლუს ხაზგასმული სუბიექტური პოზიცია </a:t>
            </a:r>
            <a:r>
              <a:rPr lang="ka-GE" sz="2400" b="1" dirty="0" smtClean="0">
                <a:solidFill>
                  <a:schemeClr val="tx1"/>
                </a:solidFill>
              </a:rPr>
              <a:t>ავტორისა;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„დროში მოგზაურობა“ - ერთმანეთზე „წაფენილი“ </a:t>
            </a:r>
            <a:r>
              <a:rPr lang="ka-GE" sz="2400" b="1" dirty="0" smtClean="0">
                <a:solidFill>
                  <a:schemeClr val="tx1"/>
                </a:solidFill>
              </a:rPr>
              <a:t>ამბები;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შიგაჟანრული </a:t>
            </a:r>
            <a:r>
              <a:rPr lang="ka-GE" sz="2400" b="1" dirty="0" smtClean="0">
                <a:solidFill>
                  <a:schemeClr val="tx1"/>
                </a:solidFill>
              </a:rPr>
              <a:t>ეკლექტიზმი;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პოსტმოდერნისტული </a:t>
            </a:r>
            <a:r>
              <a:rPr lang="ka-GE" sz="2400" b="1" dirty="0" smtClean="0">
                <a:solidFill>
                  <a:schemeClr val="tx1"/>
                </a:solidFill>
              </a:rPr>
              <a:t>მეტაპროზისთვის  დამახასიათებელი თვითრეფლექსია;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 smtClean="0">
                <a:solidFill>
                  <a:schemeClr val="tx1"/>
                </a:solidFill>
              </a:rPr>
              <a:t>რეალური ისტორიის</a:t>
            </a:r>
            <a:r>
              <a:rPr lang="ka-GE" sz="2400" b="1" dirty="0">
                <a:solidFill>
                  <a:schemeClr val="tx1"/>
                </a:solidFill>
              </a:rPr>
              <a:t>, </a:t>
            </a:r>
            <a:r>
              <a:rPr lang="ka-GE" sz="2400" b="1" dirty="0" smtClean="0">
                <a:solidFill>
                  <a:schemeClr val="tx1"/>
                </a:solidFill>
              </a:rPr>
              <a:t>ამბის</a:t>
            </a:r>
            <a:r>
              <a:rPr lang="ka-GE" sz="2400" b="1" dirty="0">
                <a:solidFill>
                  <a:schemeClr val="tx1"/>
                </a:solidFill>
              </a:rPr>
              <a:t>, </a:t>
            </a:r>
            <a:r>
              <a:rPr lang="ka-GE" sz="2400" b="1" dirty="0" smtClean="0">
                <a:solidFill>
                  <a:schemeClr val="tx1"/>
                </a:solidFill>
              </a:rPr>
              <a:t>ფაქტის გამოყენება მწვავე </a:t>
            </a:r>
            <a:r>
              <a:rPr lang="ka-GE" sz="2400" b="1" dirty="0">
                <a:solidFill>
                  <a:schemeClr val="tx1"/>
                </a:solidFill>
              </a:rPr>
              <a:t>სოციალურ-პოლიტიკური, ეთიკური პრობლემების </a:t>
            </a:r>
            <a:r>
              <a:rPr lang="ka-GE" sz="2400" b="1" dirty="0" smtClean="0">
                <a:solidFill>
                  <a:schemeClr val="tx1"/>
                </a:solidFill>
              </a:rPr>
              <a:t>საჩვენებლად.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ka-GE" sz="3600" b="1" dirty="0" smtClean="0">
                <a:solidFill>
                  <a:srgbClr val="002060"/>
                </a:solidFill>
              </a:rPr>
              <a:t>სანდრო </a:t>
            </a:r>
            <a:r>
              <a:rPr lang="ka-GE" sz="3600" b="1" dirty="0">
                <a:solidFill>
                  <a:srgbClr val="002060"/>
                </a:solidFill>
              </a:rPr>
              <a:t>ბერიძის „აზღარბული წელიწადი</a:t>
            </a:r>
            <a:r>
              <a:rPr lang="ka-GE" sz="3600" b="1" dirty="0" smtClean="0">
                <a:solidFill>
                  <a:srgbClr val="002060"/>
                </a:solidFill>
              </a:rPr>
              <a:t>“ - 2022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1981200"/>
            <a:ext cx="4114800" cy="4267200"/>
          </a:xfrm>
          <a:ln w="28575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მკაცრად </a:t>
            </a:r>
            <a:r>
              <a:rPr lang="ka-GE" sz="2400" b="1" dirty="0" smtClean="0">
                <a:solidFill>
                  <a:schemeClr val="tx1"/>
                </a:solidFill>
              </a:rPr>
              <a:t>რეალისტური ტექსტი, ფაქტის ობიექტურობისა  და მის მიმართ ავტორის  </a:t>
            </a:r>
            <a:r>
              <a:rPr lang="ka-GE" sz="2400" b="1" smtClean="0">
                <a:solidFill>
                  <a:schemeClr val="tx1"/>
                </a:solidFill>
              </a:rPr>
              <a:t>მოურიდებელი </a:t>
            </a:r>
            <a:r>
              <a:rPr lang="ka-GE" sz="2400" b="1" smtClean="0">
                <a:solidFill>
                  <a:schemeClr val="tx1"/>
                </a:solidFill>
              </a:rPr>
              <a:t>შეფასების </a:t>
            </a:r>
            <a:r>
              <a:rPr lang="ka-GE" sz="2400" b="1" dirty="0" smtClean="0">
                <a:solidFill>
                  <a:schemeClr val="tx1"/>
                </a:solidFill>
              </a:rPr>
              <a:t>თანხლებით;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შიგაჟანრული </a:t>
            </a:r>
            <a:r>
              <a:rPr lang="ka-GE" sz="2400" b="1" dirty="0" smtClean="0">
                <a:solidFill>
                  <a:schemeClr val="tx1"/>
                </a:solidFill>
              </a:rPr>
              <a:t>და სტილური ეკლექტიზმი</a:t>
            </a:r>
            <a:r>
              <a:rPr lang="ka-GE" sz="2400" b="1" dirty="0" smtClean="0">
                <a:solidFill>
                  <a:schemeClr val="tx1"/>
                </a:solidFill>
              </a:rPr>
              <a:t>;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 smtClean="0">
                <a:solidFill>
                  <a:schemeClr val="tx1"/>
                </a:solidFill>
              </a:rPr>
              <a:t>ინტროსპექცია;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 smtClean="0">
                <a:solidFill>
                  <a:schemeClr val="tx1"/>
                </a:solidFill>
              </a:rPr>
              <a:t>რეტროსპექცია;</a:t>
            </a:r>
            <a:endParaRPr lang="ka-G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ka-GE" sz="2400" b="1" dirty="0">
                <a:solidFill>
                  <a:schemeClr val="tx1"/>
                </a:solidFill>
              </a:rPr>
              <a:t>პოსტმოდერნისტული „ავტორიტეტთა კრიზისი“ </a:t>
            </a:r>
            <a:r>
              <a:rPr lang="ka-GE" sz="2400" b="1" dirty="0" smtClean="0">
                <a:solidFill>
                  <a:schemeClr val="tx1"/>
                </a:solidFill>
              </a:rPr>
              <a:t>.</a:t>
            </a:r>
            <a:endParaRPr lang="ka-G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Ø"/>
            </a:pPr>
            <a:endParaRPr lang="ka-G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Ø"/>
            </a:pP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3581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64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914399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ka-GE" sz="3600" b="1" dirty="0" smtClean="0">
                <a:solidFill>
                  <a:srgbClr val="002060"/>
                </a:solidFill>
              </a:rPr>
              <a:t>გამოყენებული ლიტერატურა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7848600" cy="4495800"/>
          </a:xfrm>
          <a:ln w="28575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l"/>
            <a:r>
              <a:rPr lang="ka-GE" sz="2200" b="1" dirty="0">
                <a:solidFill>
                  <a:schemeClr val="tx1"/>
                </a:solidFill>
              </a:rPr>
              <a:t>1. </a:t>
            </a:r>
            <a:r>
              <a:rPr lang="ka-GE" sz="2200" b="1" dirty="0" smtClean="0">
                <a:solidFill>
                  <a:schemeClr val="tx1"/>
                </a:solidFill>
              </a:rPr>
              <a:t>ბერიძე სანდრო, </a:t>
            </a:r>
            <a:r>
              <a:rPr lang="ka-GE" sz="2200" b="1" dirty="0">
                <a:solidFill>
                  <a:schemeClr val="tx1"/>
                </a:solidFill>
              </a:rPr>
              <a:t>„აზღარბული წელიწადი“, ქუთაისი, 2022, გვ. </a:t>
            </a:r>
            <a:r>
              <a:rPr lang="ka-GE" sz="2200" b="1" dirty="0" smtClean="0">
                <a:solidFill>
                  <a:schemeClr val="tx1"/>
                </a:solidFill>
              </a:rPr>
              <a:t>203</a:t>
            </a:r>
            <a:r>
              <a:rPr lang="ka-GE" sz="2200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a-GE" sz="2200" b="1" dirty="0" smtClean="0">
                <a:solidFill>
                  <a:schemeClr val="tx1"/>
                </a:solidFill>
              </a:rPr>
              <a:t>2. ზოსიძე </a:t>
            </a:r>
            <a:r>
              <a:rPr lang="ka-GE" sz="2200" b="1" dirty="0">
                <a:solidFill>
                  <a:schemeClr val="tx1"/>
                </a:solidFill>
              </a:rPr>
              <a:t>ნიაზ, „ნეტაი ადრე მოსულიყავით“,  გამ. „მერიდიანი“, თბილისი, 2018,  (267 გვ.).</a:t>
            </a:r>
          </a:p>
          <a:p>
            <a:pPr algn="l"/>
            <a:r>
              <a:rPr lang="ka-GE" sz="2200" b="1" dirty="0" smtClean="0">
                <a:solidFill>
                  <a:schemeClr val="tx1"/>
                </a:solidFill>
              </a:rPr>
              <a:t>3. </a:t>
            </a:r>
            <a:r>
              <a:rPr lang="ka-GE" sz="2200" b="1" dirty="0">
                <a:solidFill>
                  <a:schemeClr val="tx1"/>
                </a:solidFill>
              </a:rPr>
              <a:t>ზოსიძე ნიაზ, „გომარჯოს ფერეიდანს“, გამ. „მერიდიანი“, თბილისი, 2019 (250 გვ).</a:t>
            </a:r>
          </a:p>
          <a:p>
            <a:pPr algn="l"/>
            <a:r>
              <a:rPr lang="ka-GE" sz="2200" b="1" dirty="0" smtClean="0">
                <a:solidFill>
                  <a:schemeClr val="tx1"/>
                </a:solidFill>
              </a:rPr>
              <a:t>4. </a:t>
            </a:r>
            <a:r>
              <a:rPr lang="ka-GE" sz="2200" b="1" dirty="0">
                <a:solidFill>
                  <a:schemeClr val="tx1"/>
                </a:solidFill>
              </a:rPr>
              <a:t>ზოსიძე ნიაზ,  „ახლა სიკვდილი არ შეიძლება“, გამ. „მერიდიანი“, თბილისი, 2020,  (255 გვ.).</a:t>
            </a:r>
          </a:p>
          <a:p>
            <a:pPr algn="l"/>
            <a:r>
              <a:rPr lang="ka-GE" sz="2200" b="1" dirty="0" smtClean="0">
                <a:solidFill>
                  <a:schemeClr val="tx1"/>
                </a:solidFill>
              </a:rPr>
              <a:t>5. </a:t>
            </a:r>
            <a:r>
              <a:rPr lang="ka-GE" sz="2200" b="1" dirty="0">
                <a:solidFill>
                  <a:schemeClr val="tx1"/>
                </a:solidFill>
              </a:rPr>
              <a:t>ზოსიძე ნიაზ,   „ცრემლს ნუ გამატან“, გამ. „მერიდიანი“, თბილისი,  2020, (147 გვ</a:t>
            </a:r>
            <a:r>
              <a:rPr lang="ka-GE" sz="2200" b="1" dirty="0" smtClean="0">
                <a:solidFill>
                  <a:schemeClr val="tx1"/>
                </a:solidFill>
              </a:rPr>
              <a:t>.).</a:t>
            </a:r>
          </a:p>
          <a:p>
            <a:pPr algn="l"/>
            <a:r>
              <a:rPr lang="ka-GE" sz="2200" b="1" dirty="0">
                <a:solidFill>
                  <a:schemeClr val="tx1"/>
                </a:solidFill>
              </a:rPr>
              <a:t>6. გლადველი მალკოლმ (2021): შეიტყვეთ მეტი არამხატვრული ლიტერატურის შესახებ: იხ. </a:t>
            </a:r>
            <a:r>
              <a:rPr lang="en-US" sz="2200" b="1" dirty="0">
                <a:solidFill>
                  <a:schemeClr val="tx1"/>
                </a:solidFill>
              </a:rPr>
              <a:t>https://www.masterclass.com/articles/learn-about-nonfiction#what-is-nonfiction,  </a:t>
            </a:r>
            <a:r>
              <a:rPr lang="ka-GE" sz="2200" b="1" dirty="0">
                <a:solidFill>
                  <a:schemeClr val="tx1"/>
                </a:solidFill>
              </a:rPr>
              <a:t>ბოლო განახლება: 29 სექტემბერი. 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Malcolm </a:t>
            </a:r>
            <a:r>
              <a:rPr lang="en-US" sz="2200" b="1" dirty="0" err="1">
                <a:solidFill>
                  <a:schemeClr val="tx1"/>
                </a:solidFill>
              </a:rPr>
              <a:t>Gladwell</a:t>
            </a:r>
            <a:r>
              <a:rPr lang="en-US" sz="2200" b="1" dirty="0">
                <a:solidFill>
                  <a:schemeClr val="tx1"/>
                </a:solidFill>
              </a:rPr>
              <a:t> (2021): Learn About Nonfiction, https://www.masterclass.com/articles/learn-about-nonfiction#what-is-nonfiction, Last updated: Sep. 29.</a:t>
            </a:r>
          </a:p>
          <a:p>
            <a:pPr algn="l"/>
            <a:endParaRPr lang="ka-GE" sz="2200" b="1" dirty="0">
              <a:solidFill>
                <a:schemeClr val="tx1"/>
              </a:solidFill>
            </a:endParaRPr>
          </a:p>
          <a:p>
            <a:pPr algn="l"/>
            <a:endParaRPr lang="ka-GE" b="1" dirty="0"/>
          </a:p>
          <a:p>
            <a:pPr algn="l"/>
            <a:endParaRPr lang="ka-GE" b="1" dirty="0"/>
          </a:p>
          <a:p>
            <a:pPr algn="l"/>
            <a:endParaRPr lang="ka-GE" b="1" dirty="0"/>
          </a:p>
          <a:p>
            <a:pPr algn="l"/>
            <a:endParaRPr lang="ka-GE" b="1" dirty="0"/>
          </a:p>
          <a:p>
            <a:pPr algn="l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1349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366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“Nonfiction” ჟანრის თავისებურებანი აჭარაში მოღვაწე მწერალთა შემოქმედებაში /ნიაზ ზოსიძისა და სანდრო ბერიძის ტექსტების მიხედვით/ </vt:lpstr>
      <vt:lpstr>“Nonfiction” ჟანრის თავისებურებანი</vt:lpstr>
      <vt:lpstr>ნიაზ ზოსიძის “Nonfiction” ჟანრის ტექსტები</vt:lpstr>
      <vt:lpstr>ნიაზ ზოსიძის “Nonfiction” ჟანრის ტექსტების თავისებურებანი</vt:lpstr>
      <vt:lpstr>სანდრო ბერიძის „აზღარბული წელიწადი“ - 2022</vt:lpstr>
      <vt:lpstr>გამოყენებული ლიტერატურა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“Nonfiction” ჟანრის თავისებურებანი აჭარაში მოღვაწე მწერალთა შემოქმედებაში /ნიაზ ზოსიძისა და სანდრო ბერიძის ტექსტების მიხედვით/ </dc:title>
  <dc:creator>admin</dc:creator>
  <cp:lastModifiedBy>admin</cp:lastModifiedBy>
  <cp:revision>7</cp:revision>
  <dcterms:created xsi:type="dcterms:W3CDTF">2006-08-16T00:00:00Z</dcterms:created>
  <dcterms:modified xsi:type="dcterms:W3CDTF">2024-04-27T10:02:46Z</dcterms:modified>
</cp:coreProperties>
</file>