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61" r:id="rId3"/>
    <p:sldId id="257" r:id="rId4"/>
    <p:sldId id="258"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საშუალო სტილი 2 - აქცენტი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საშუალო სტილი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62214" autoAdjust="0"/>
  </p:normalViewPr>
  <p:slideViewPr>
    <p:cSldViewPr>
      <p:cViewPr varScale="1">
        <p:scale>
          <a:sx n="111" d="100"/>
          <a:sy n="111" d="100"/>
        </p:scale>
        <p:origin x="-1662"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CD72DC-6DD4-4998-B94D-3822CAF2991D}" type="datetimeFigureOut">
              <a:rPr lang="ru-RU" smtClean="0"/>
              <a:pPr/>
              <a:t>13.05.2024</a:t>
            </a:fld>
            <a:endParaRPr lang="ru-R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C0F89D-7AF5-44FE-98C6-5215FC65F67A}"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ru-RU" dirty="0"/>
          </a:p>
        </p:txBody>
      </p:sp>
      <p:sp>
        <p:nvSpPr>
          <p:cNvPr id="4" name="Slide Number Placeholder 3"/>
          <p:cNvSpPr>
            <a:spLocks noGrp="1"/>
          </p:cNvSpPr>
          <p:nvPr>
            <p:ph type="sldNum" sz="quarter" idx="10"/>
          </p:nvPr>
        </p:nvSpPr>
        <p:spPr/>
        <p:txBody>
          <a:bodyPr/>
          <a:lstStyle/>
          <a:p>
            <a:fld id="{AAC0F89D-7AF5-44FE-98C6-5215FC65F67A}" type="slidenum">
              <a:rPr lang="ru-RU" smtClean="0"/>
              <a:pPr/>
              <a:t>1</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5/13/2024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 y="304801"/>
            <a:ext cx="8305800" cy="1523999"/>
          </a:xfrm>
        </p:spPr>
        <p:style>
          <a:lnRef idx="1">
            <a:schemeClr val="accent5"/>
          </a:lnRef>
          <a:fillRef idx="2">
            <a:schemeClr val="accent5"/>
          </a:fillRef>
          <a:effectRef idx="1">
            <a:schemeClr val="accent5"/>
          </a:effectRef>
          <a:fontRef idx="minor">
            <a:schemeClr val="dk1"/>
          </a:fontRef>
        </p:style>
        <p:txBody>
          <a:bodyPr>
            <a:normAutofit/>
          </a:bodyPr>
          <a:lstStyle/>
          <a:p>
            <a:r>
              <a:rPr lang="ka-GE" sz="1800" b="1" dirty="0" smtClean="0"/>
              <a:t>ბათუმის შოთა რუსთაველის  სახელმწიფო უნივესიტეტი</a:t>
            </a:r>
            <a:br>
              <a:rPr lang="ka-GE" sz="1800" b="1" dirty="0" smtClean="0"/>
            </a:br>
            <a:r>
              <a:rPr lang="ka-GE" sz="1800" b="1" dirty="0" smtClean="0"/>
              <a:t/>
            </a:r>
            <a:br>
              <a:rPr lang="ka-GE" sz="1800" b="1" dirty="0" smtClean="0"/>
            </a:br>
            <a:r>
              <a:rPr lang="ka-GE" sz="1800" b="1" dirty="0" smtClean="0"/>
              <a:t/>
            </a:r>
            <a:br>
              <a:rPr lang="ka-GE" sz="1800" b="1" dirty="0" smtClean="0"/>
            </a:br>
            <a:r>
              <a:rPr lang="ka-GE" sz="1800" b="1" dirty="0" smtClean="0"/>
              <a:t>ტექნოლოგიური ფაკულტეტი</a:t>
            </a:r>
            <a:endParaRPr lang="ru-RU" sz="1800" b="1" dirty="0"/>
          </a:p>
        </p:txBody>
      </p:sp>
      <p:sp>
        <p:nvSpPr>
          <p:cNvPr id="5" name="Subtitle 4"/>
          <p:cNvSpPr>
            <a:spLocks noGrp="1"/>
          </p:cNvSpPr>
          <p:nvPr>
            <p:ph type="subTitle" idx="1"/>
          </p:nvPr>
        </p:nvSpPr>
        <p:spPr>
          <a:xfrm>
            <a:off x="457200" y="1828800"/>
            <a:ext cx="8305800" cy="3810000"/>
          </a:xfrm>
        </p:spPr>
        <p:style>
          <a:lnRef idx="1">
            <a:schemeClr val="accent5"/>
          </a:lnRef>
          <a:fillRef idx="3">
            <a:schemeClr val="accent5"/>
          </a:fillRef>
          <a:effectRef idx="2">
            <a:schemeClr val="accent5"/>
          </a:effectRef>
          <a:fontRef idx="minor">
            <a:schemeClr val="lt1"/>
          </a:fontRef>
        </p:style>
        <p:txBody>
          <a:bodyPr>
            <a:normAutofit/>
          </a:bodyPr>
          <a:lstStyle/>
          <a:p>
            <a:endParaRPr lang="ka-GE" sz="1600" dirty="0" smtClean="0">
              <a:solidFill>
                <a:schemeClr val="tx1"/>
              </a:solidFill>
            </a:endParaRPr>
          </a:p>
          <a:p>
            <a:r>
              <a:rPr lang="ka-GE" sz="1600" dirty="0" smtClean="0">
                <a:solidFill>
                  <a:srgbClr val="FF0000"/>
                </a:solidFill>
              </a:rPr>
              <a:t>ციტრუსების განოყიერების </a:t>
            </a:r>
            <a:r>
              <a:rPr lang="ka-GE" sz="1600" smtClean="0">
                <a:solidFill>
                  <a:srgbClr val="FF0000"/>
                </a:solidFill>
              </a:rPr>
              <a:t>სისტემა </a:t>
            </a:r>
            <a:r>
              <a:rPr lang="ka-GE" sz="1600" smtClean="0">
                <a:solidFill>
                  <a:srgbClr val="FF0000"/>
                </a:solidFill>
              </a:rPr>
              <a:t>საქართველოს </a:t>
            </a:r>
            <a:r>
              <a:rPr lang="ka-GE" sz="1600" dirty="0" smtClean="0">
                <a:solidFill>
                  <a:srgbClr val="FF0000"/>
                </a:solidFill>
              </a:rPr>
              <a:t>სუბტროპიკული ზონის ნეშომპალა-</a:t>
            </a:r>
            <a:r>
              <a:rPr lang="ka-GE" sz="1600" dirty="0" err="1" smtClean="0">
                <a:solidFill>
                  <a:srgbClr val="FF0000"/>
                </a:solidFill>
              </a:rPr>
              <a:t>კარბონატული</a:t>
            </a:r>
            <a:r>
              <a:rPr lang="ka-GE" sz="1600" dirty="0" smtClean="0">
                <a:solidFill>
                  <a:srgbClr val="FF0000"/>
                </a:solidFill>
              </a:rPr>
              <a:t> ნიადაგების პირობებში</a:t>
            </a:r>
            <a:endParaRPr lang="ru-RU" sz="1600" dirty="0" smtClean="0">
              <a:solidFill>
                <a:srgbClr val="FF0000"/>
              </a:solidFill>
            </a:endParaRPr>
          </a:p>
          <a:p>
            <a:endParaRPr lang="ka-GE" sz="1600" dirty="0" smtClean="0">
              <a:solidFill>
                <a:schemeClr val="tx1"/>
              </a:solidFill>
            </a:endParaRPr>
          </a:p>
          <a:p>
            <a:endParaRPr lang="ka-GE" sz="1600" dirty="0" smtClean="0">
              <a:solidFill>
                <a:schemeClr val="tx1"/>
              </a:solidFill>
            </a:endParaRPr>
          </a:p>
          <a:p>
            <a:r>
              <a:rPr lang="ka-GE" sz="1600" dirty="0" smtClean="0">
                <a:solidFill>
                  <a:schemeClr val="tx1"/>
                </a:solidFill>
              </a:rPr>
              <a:t>ასოცირებული პროფესორი, სოფლის მეურნეობის მეცნიერებათა </a:t>
            </a:r>
          </a:p>
          <a:p>
            <a:r>
              <a:rPr lang="ka-GE" sz="1600" dirty="0" smtClean="0">
                <a:solidFill>
                  <a:schemeClr val="tx1"/>
                </a:solidFill>
              </a:rPr>
              <a:t>დოქტორი  შოთა ლომინაძე</a:t>
            </a:r>
          </a:p>
          <a:p>
            <a:endParaRPr lang="ka-GE" sz="1600" dirty="0" smtClean="0">
              <a:solidFill>
                <a:schemeClr val="tx1"/>
              </a:solidFill>
            </a:endParaRPr>
          </a:p>
          <a:p>
            <a:endParaRPr lang="ka-GE" sz="1600" dirty="0" smtClean="0">
              <a:solidFill>
                <a:schemeClr val="tx1"/>
              </a:solidFill>
            </a:endParaRPr>
          </a:p>
          <a:p>
            <a:endParaRPr lang="ka-GE" sz="1600" dirty="0" smtClean="0">
              <a:solidFill>
                <a:schemeClr val="tx1"/>
              </a:solidFill>
            </a:endParaRPr>
          </a:p>
          <a:p>
            <a:r>
              <a:rPr lang="ka-GE" sz="1600" dirty="0" smtClean="0">
                <a:solidFill>
                  <a:schemeClr val="tx1"/>
                </a:solidFill>
              </a:rPr>
              <a:t>ბათუმი  2024</a:t>
            </a:r>
            <a:endParaRPr lang="ru-RU" sz="1600"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457200" y="274638"/>
            <a:ext cx="8229600" cy="487362"/>
          </a:xfrm>
        </p:spPr>
        <p:txBody>
          <a:bodyPr>
            <a:normAutofit/>
          </a:bodyPr>
          <a:lstStyle/>
          <a:p>
            <a:r>
              <a:rPr lang="en-US" sz="1800" b="1" dirty="0" err="1" smtClean="0">
                <a:latin typeface="AcadNusx" pitchFamily="2" charset="0"/>
              </a:rPr>
              <a:t>anotacia</a:t>
            </a:r>
            <a:endParaRPr lang="en-US" sz="1800" b="1" dirty="0">
              <a:latin typeface="AcadNusx" pitchFamily="2" charset="0"/>
            </a:endParaRPr>
          </a:p>
        </p:txBody>
      </p:sp>
      <p:sp>
        <p:nvSpPr>
          <p:cNvPr id="3" name="შიგთავსის ჩანაცვლების ველი 2"/>
          <p:cNvSpPr>
            <a:spLocks noGrp="1"/>
          </p:cNvSpPr>
          <p:nvPr>
            <p:ph idx="1"/>
          </p:nvPr>
        </p:nvSpPr>
        <p:spPr>
          <a:xfrm>
            <a:off x="457200" y="762000"/>
            <a:ext cx="8229600" cy="5364163"/>
          </a:xfrm>
        </p:spPr>
        <p:txBody>
          <a:bodyPr>
            <a:noAutofit/>
          </a:bodyPr>
          <a:lstStyle/>
          <a:p>
            <a:pPr algn="just">
              <a:lnSpc>
                <a:spcPct val="150000"/>
              </a:lnSpc>
            </a:pPr>
            <a:r>
              <a:rPr lang="ka-GE" sz="1400" dirty="0" smtClean="0"/>
              <a:t>შესწავლილი იქნა  ნეშომპალა-</a:t>
            </a:r>
            <a:r>
              <a:rPr lang="ka-GE" sz="1400" dirty="0" err="1" smtClean="0"/>
              <a:t>კარბონატულ</a:t>
            </a:r>
            <a:r>
              <a:rPr lang="ka-GE" sz="1400" dirty="0" smtClean="0"/>
              <a:t> ნიადაგებზე გაშენებულ მანდარინის ახალგაზრდა ნარგაობაში მინერალური სასუქების გავლენა მოსავლიანობა-ზე-ნიადაგსა და მცენარეში საკვები ელემენტების შემცველობაზე-ნაყოფის ხარისხობრივ და ქიმიურ </a:t>
            </a:r>
            <a:r>
              <a:rPr lang="ka-GE" sz="1400" dirty="0" err="1" smtClean="0"/>
              <a:t>შედგენილობაზე</a:t>
            </a:r>
            <a:r>
              <a:rPr lang="ka-GE" sz="1400" dirty="0" smtClean="0"/>
              <a:t>. დადგენილი იქნა, რომ აზოტიანი სასუქების ოპტიმალურ ნორმას აღნიშნულ პირობებში წარმოადგენს N</a:t>
            </a:r>
            <a:r>
              <a:rPr lang="ka-GE" sz="1400" baseline="-25000" dirty="0" smtClean="0"/>
              <a:t>200</a:t>
            </a:r>
            <a:r>
              <a:rPr lang="ka-GE" sz="1400" dirty="0" smtClean="0"/>
              <a:t> გ/ხეზე, რომელიც ფონთან შედარებით </a:t>
            </a:r>
            <a:r>
              <a:rPr lang="ka-GE" sz="1400" dirty="0" err="1" smtClean="0"/>
              <a:t>მოსავლს</a:t>
            </a:r>
            <a:r>
              <a:rPr lang="ka-GE" sz="1400" dirty="0" smtClean="0"/>
              <a:t> 71%-ით ზრდის. ფოთლებში აზოტი და კალიუმი მეტი რაოდენობით გროვდება, ფოსფორი, კალციუმი და მაგნიუმი-ნაყოფში. აზოტის, ფოსფორის და კალიუმის დაგროვება უფრო ინტენსიურად მიმდინარეობს ნაყოფის რბილობში, ხოლო კალციუმისა-კანში. სასუქების გავლენა საკვები ელემენტების შემცველობაზე უფრო მკვეთრად შეინიშნება ფოთლებში. დადგენილი იქნა საკვები ელემენტების ოპტიმალური დონე ფოთლებში, რომელიც შეესაბამება  მაღალი მოსავლის და აზოტის ოპტიმალურ ნორმას, იგი შეადგენს: მაისში N-2,15-2,20%, ივლისში N-2,25-2,40%, ხოლო სექტემბერში-2,5-2,75%. კვლევის წარმოების პერიოდში გამოვლენილი იქნა სასუქების შესამჩნევი გავლენა ნიადაგების </a:t>
            </a:r>
            <a:r>
              <a:rPr lang="ka-GE" sz="1400" dirty="0" err="1" smtClean="0"/>
              <a:t>აგროქიმიურ</a:t>
            </a:r>
            <a:r>
              <a:rPr lang="ka-GE" sz="1400" dirty="0" smtClean="0"/>
              <a:t> მაჩვენებლებზე. ადგილი აქვს ჰიდროლიზური აზოტის დაგროვების მკვეთრ ზრდას-მისი ოპტიმალური შემცველობა ნიადაგის ზედა (0-15სმ) ფენაში შეადგენს 17-20მგ.100გ. ნიადაგში მასთან ერთად იზრდება შესაბამისად ჰუმუსის რაოდენობაც, დადებითი გავლენა შეიმჩნევა შესათვისებელი ფოსფორის, გაცვლითი  კალიუმისა და მაგნიუმის ზრდაზე. ადგილი აქვს ნიადაგის მჟავიანობის (</a:t>
            </a:r>
            <a:r>
              <a:rPr lang="ka-GE" sz="1400" dirty="0" err="1" smtClean="0"/>
              <a:t>pH</a:t>
            </a:r>
            <a:r>
              <a:rPr lang="ka-GE" sz="1400" dirty="0" smtClean="0"/>
              <a:t>) მატებას.</a:t>
            </a:r>
            <a:endParaRPr lang="ru-RU"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ka-GE" sz="1800" b="1" dirty="0" smtClean="0"/>
              <a:t>კვლევის მიზანი:</a:t>
            </a:r>
            <a:br>
              <a:rPr lang="ka-GE" sz="1800" b="1" dirty="0" smtClean="0"/>
            </a:br>
            <a:endParaRPr lang="ru-RU" sz="1800" b="1" dirty="0"/>
          </a:p>
        </p:txBody>
      </p:sp>
      <p:sp>
        <p:nvSpPr>
          <p:cNvPr id="5" name="Content Placeholder 4"/>
          <p:cNvSpPr>
            <a:spLocks noGrp="1"/>
          </p:cNvSpPr>
          <p:nvPr>
            <p:ph idx="1"/>
          </p:nvPr>
        </p:nvSpPr>
        <p:spPr>
          <a:xfrm>
            <a:off x="457200" y="914400"/>
            <a:ext cx="8229600" cy="5334000"/>
          </a:xfrm>
        </p:spPr>
        <p:txBody>
          <a:bodyPr>
            <a:normAutofit fontScale="77500" lnSpcReduction="20000"/>
          </a:bodyPr>
          <a:lstStyle/>
          <a:p>
            <a:pPr algn="just"/>
            <a:r>
              <a:rPr lang="ka-GE" sz="1600" dirty="0" smtClean="0">
                <a:latin typeface="AcadNusx" pitchFamily="2" charset="0"/>
              </a:rPr>
              <a:t>       </a:t>
            </a:r>
            <a:r>
              <a:rPr lang="ka-GE" sz="1600" dirty="0" smtClean="0"/>
              <a:t>კვლევის მიზანს წარმოადგენდა მინდვრის ცდების პირობებში დაგვედგინა მანდარინის მცენარის სასუქებზე მოთხოვნის პირობები განსაკუთრებით აზოტიანი სასუქების ნორმების გავლენა ისეთ ძირითად  პარამეტრებზე, როგორიცაა მოსავლიანობა, ფოთლის ქიმიური შედგენილობა, ნაყოფის ხარისხიანობა და ნიადაგის აგროქიმიური მაჩვენებლები. ცდები ტარებოდა სენაკის მუნიციპალიტეტის </a:t>
            </a:r>
            <a:r>
              <a:rPr lang="ka-GE" sz="1600" dirty="0" err="1" smtClean="0"/>
              <a:t>სოფ</a:t>
            </a:r>
            <a:r>
              <a:rPr lang="ka-GE" sz="1600" dirty="0" smtClean="0"/>
              <a:t>. შხეფის 1975 წელს გაშენებულ მანდარინის ნარგაობაში (ჯიში </a:t>
            </a:r>
            <a:r>
              <a:rPr lang="ka-GE" sz="1600" dirty="0" err="1" smtClean="0"/>
              <a:t>„უნშიუ“</a:t>
            </a:r>
            <a:r>
              <a:rPr lang="ka-GE" sz="1600" dirty="0" smtClean="0"/>
              <a:t>). საცდელ ნაკვეთზე დანაყოფებისა და განმეორებების მიხედვით მოსავლის წინასწარმა აღრიცხვამ გვიჩვენა, რომ ვარიანტებს შორის მოსავლის სხვაობა 5%-ს არ აღემატება. ცდების განმეორება ოთხჯერადია. დანაყოფში შედის 4 სააღრიცხვო და 2 დამცავი მცენარე. მცენარეებს შორის დაშორება რიგში 2 მეტრია, რიგებს შორის 5 მ-ია. სააღრიცხვო რიგები გამოყოფილია თითო დამცავი რიგით. ფოთლის ნიმუშებს ვიღებდით მოდელური  ხეებიდან </a:t>
            </a:r>
            <a:r>
              <a:rPr lang="ka-GE" sz="1600" dirty="0" err="1" smtClean="0"/>
              <a:t>ბატერსტის</a:t>
            </a:r>
            <a:r>
              <a:rPr lang="ka-GE" sz="1600" dirty="0" smtClean="0"/>
              <a:t> მიერ დამუშავებული და </a:t>
            </a:r>
            <a:r>
              <a:rPr lang="ka-GE" sz="1600" dirty="0" err="1" smtClean="0"/>
              <a:t>ჩეპმანის</a:t>
            </a:r>
            <a:r>
              <a:rPr lang="ka-GE" sz="1600" dirty="0" smtClean="0"/>
              <a:t> რეკომენდირებული მეთოდით [8]. ფოთლის აღება სავეგეტაციო პერიოდის განმავლობაში ხდებოდა 3-ჯერ-გაზაფხულზე, ზაფხულსა და შემოდგომაზე. ნიადაგის ნიმუშები აღებული იქნა მოდელური ხეების ირგვლივ თითოეულ დანაყოფზე 10 წერტილიდან სამ სიღრმეზე; 0-15; 15-30 და 30-45 სმ. მოსავლის აღრიცხვა ტარდებოდა თითოეულ ხეზე ცალ-ცალკე, მიღებული მონაცემები მუშავდებოდა სტატისტიკურად ბ. </a:t>
            </a:r>
            <a:r>
              <a:rPr lang="ka-GE" sz="1600" dirty="0" err="1" smtClean="0"/>
              <a:t>დოსპეხოვის</a:t>
            </a:r>
            <a:r>
              <a:rPr lang="ka-GE" sz="1600" dirty="0" smtClean="0"/>
              <a:t> მიხედვით [9]. </a:t>
            </a:r>
            <a:endParaRPr lang="ru-RU" sz="1600" dirty="0" smtClean="0"/>
          </a:p>
          <a:p>
            <a:pPr algn="just"/>
            <a:r>
              <a:rPr lang="ka-GE" sz="1600" dirty="0" err="1" smtClean="0"/>
              <a:t>ექსპერიმენტალური</a:t>
            </a:r>
            <a:r>
              <a:rPr lang="ka-GE" sz="1600" dirty="0" smtClean="0"/>
              <a:t> კვლევა ტარდებოდა ორი მიმართულებით: ერთის მხრივ დაგვედგინა მანდარინის მცენარის მოთხოვნილება საკვები ელემენტების მიმართ და მეორე მხრივ აზოტიანი სასუქების ნორმები. მინერალური სასუქების მოთხოვნილების ცდა ტარდებოდა შემდეგი სქემით, რომელიც მოცემულია ცხრილში 2. მინერალური სასუქების შეტანა და აგროტექნიკური ღონისძიებები ტარდებოდა ციტრუსოვანი კულტურების აგროწესების და მეთოდური მითითებების საფუძველზე [10. 11.]. აზოტი </a:t>
            </a:r>
            <a:r>
              <a:rPr lang="ka-GE" sz="1600" dirty="0" err="1" smtClean="0"/>
              <a:t>შეიტანებოდა</a:t>
            </a:r>
            <a:r>
              <a:rPr lang="ka-GE" sz="1600" dirty="0" smtClean="0"/>
              <a:t> ამონიუმის გვარჯილის სახით 10 წლის ნარგაობაში N-200 გ/ხეზე, ფოსფორი სუპერფოსფატის სახით P</a:t>
            </a:r>
            <a:r>
              <a:rPr lang="ka-GE" sz="1600" baseline="-25000" dirty="0" smtClean="0"/>
              <a:t>2</a:t>
            </a:r>
            <a:r>
              <a:rPr lang="ka-GE" sz="1600" dirty="0" smtClean="0"/>
              <a:t>O</a:t>
            </a:r>
            <a:r>
              <a:rPr lang="ka-GE" sz="1600" baseline="-25000" dirty="0" smtClean="0"/>
              <a:t>5 </a:t>
            </a:r>
            <a:r>
              <a:rPr lang="ka-GE" sz="1600" dirty="0" smtClean="0"/>
              <a:t>-400გ/ხეზე 4 წელიწადში ერთხელ, კალიუმი ქლორ კალიუმის სახით K</a:t>
            </a:r>
            <a:r>
              <a:rPr lang="ka-GE" sz="1600" baseline="-25000" dirty="0" smtClean="0"/>
              <a:t>2</a:t>
            </a:r>
            <a:r>
              <a:rPr lang="ka-GE" sz="1600" dirty="0" smtClean="0"/>
              <a:t>O-200 გ/ხეზე 2 წელიწადში ერთხელ. აზოტიანი სასუქების ეფექტურობის შესასწავლად ცდა ტარდებოდა შემდეგი სქემით, რომელიც მოცემულია </a:t>
            </a:r>
            <a:r>
              <a:rPr lang="ka-GE" sz="1600" dirty="0" err="1" smtClean="0"/>
              <a:t>ცხრდილში</a:t>
            </a:r>
            <a:r>
              <a:rPr lang="ka-GE" sz="1600" dirty="0" smtClean="0"/>
              <a:t> 4. აზოტიანი სასუქები </a:t>
            </a:r>
            <a:r>
              <a:rPr lang="ka-GE" sz="1600" dirty="0" err="1" smtClean="0"/>
              <a:t>შეიტანებოდა</a:t>
            </a:r>
            <a:r>
              <a:rPr lang="ka-GE" sz="1600" dirty="0" smtClean="0"/>
              <a:t> ცდის სქემიდან გამომდინარე, ხოლო ფოსფორიანი და </a:t>
            </a:r>
            <a:r>
              <a:rPr lang="ka-GE" sz="1600" dirty="0" err="1" smtClean="0"/>
              <a:t>კალიუმიანი</a:t>
            </a:r>
            <a:r>
              <a:rPr lang="ka-GE" sz="1600" dirty="0" smtClean="0"/>
              <a:t> სასუქები </a:t>
            </a:r>
            <a:r>
              <a:rPr lang="ka-GE" sz="1600" dirty="0" err="1" smtClean="0"/>
              <a:t>შეიტანებოდა</a:t>
            </a:r>
            <a:r>
              <a:rPr lang="ka-GE" sz="1600" dirty="0" smtClean="0"/>
              <a:t> პირველ ცდაში მითითებული ნორმებით.</a:t>
            </a:r>
            <a:endParaRPr lang="ru-RU" sz="1600" dirty="0" smtClean="0"/>
          </a:p>
          <a:p>
            <a:pPr algn="just"/>
            <a:r>
              <a:rPr lang="ka-GE" sz="1600" dirty="0" smtClean="0"/>
              <a:t>ცდის დაყენებამდე აგროქიმიური მაჩვენებლები მოცემულია </a:t>
            </a:r>
            <a:r>
              <a:rPr lang="ka-GE" sz="1600" dirty="0" err="1" smtClean="0"/>
              <a:t>ცხრდილში</a:t>
            </a:r>
            <a:r>
              <a:rPr lang="ka-GE" sz="1600" dirty="0" smtClean="0"/>
              <a:t> 1. მონაცემების მიხედვით ნეშომპალა </a:t>
            </a:r>
            <a:r>
              <a:rPr lang="ka-GE" sz="1600" dirty="0" err="1" smtClean="0"/>
              <a:t>კარბონატული</a:t>
            </a:r>
            <a:r>
              <a:rPr lang="ka-GE" sz="1600" dirty="0" smtClean="0"/>
              <a:t> ნიადაგები ხასიათდება ნაყოფიერების საშუალო დონით. ნიადაგის ზედა ფენაში საერთო ჰუმუსის შემცველობა 5,2%-ია, საერთო აზოტი 0,23%, საერთო ფოსფორი-0,14%; მეორე და მესამე ფენაში მათი შემცველობა თანდათანობით მცირდება, მიუხედავად იმისა, რომ საცდელი ნაკვეთი ადრე სამრეწველო ნარგაობას წარმოადგენდა და ნოყიერდებოდა მოქმედი აგროწესებით, საკვები ელემენტების მოძრავი ფორმების შემცველობის მაღალი დონე არ შეიმჩნევა და საჭიროებს მინერალური სასუქების სისტემატიურ გამოყენებას. განსაკუთრებით აღსანიშნავია ადვილად </a:t>
            </a:r>
            <a:r>
              <a:rPr lang="ka-GE" sz="1600" dirty="0" err="1" smtClean="0"/>
              <a:t>ჰიდროლიზებადი</a:t>
            </a:r>
            <a:r>
              <a:rPr lang="ka-GE" sz="1600" dirty="0" smtClean="0"/>
              <a:t> აზოტის და მოძრავი ფოს</a:t>
            </a:r>
            <a:r>
              <a:rPr lang="ka-GE" sz="1400" dirty="0" smtClean="0"/>
              <a:t>ფორის შემცველობა, კალიუმის საშუალო დონეა, </a:t>
            </a:r>
            <a:r>
              <a:rPr lang="ka-GE" sz="1400" dirty="0" err="1" smtClean="0"/>
              <a:t>მაგნიუმისა</a:t>
            </a:r>
            <a:r>
              <a:rPr lang="ka-GE" sz="1400" dirty="0" smtClean="0"/>
              <a:t> და მანგანუმის ოპტიმალური შემცველობაა, არეს რეაქცია სუსტი მჟავეა და სიღრმის მიხედვით არ მერყეობს.</a:t>
            </a:r>
            <a:endParaRPr lang="ru-RU" sz="1400" dirty="0" smtClean="0"/>
          </a:p>
          <a:p>
            <a:pPr algn="just"/>
            <a:endParaRPr lang="ru-RU" sz="1600" dirty="0" smtClean="0"/>
          </a:p>
          <a:p>
            <a:pPr algn="just"/>
            <a:endParaRPr lang="ru-RU"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12"/>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5="http://schemas.microsoft.com/office/word/2012/wordml"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pic="http://schemas.openxmlformats.org/drawingml/2006/picture" xmlns:lc="http://schemas.openxmlformats.org/drawingml/2006/lockedCanvas" val="0"/>
              </a:ext>
            </a:extLst>
          </a:blip>
          <a:stretch>
            <a:fillRect/>
          </a:stretch>
        </p:blipFill>
        <p:spPr>
          <a:xfrm>
            <a:off x="1981200" y="838200"/>
            <a:ext cx="5410200" cy="4572000"/>
          </a:xfrm>
          <a:prstGeom prst="rect">
            <a:avLst/>
          </a:prstGeom>
        </p:spPr>
      </p:pic>
      <p:sp>
        <p:nvSpPr>
          <p:cNvPr id="5" name="ტექსტური ველი 4"/>
          <p:cNvSpPr txBox="1"/>
          <p:nvPr/>
        </p:nvSpPr>
        <p:spPr>
          <a:xfrm>
            <a:off x="304800" y="5539264"/>
            <a:ext cx="8382000" cy="369332"/>
          </a:xfrm>
          <a:prstGeom prst="rect">
            <a:avLst/>
          </a:prstGeom>
          <a:noFill/>
        </p:spPr>
        <p:txBody>
          <a:bodyPr wrap="square" rtlCol="0">
            <a:spAutoFit/>
          </a:bodyPr>
          <a:lstStyle/>
          <a:p>
            <a:pPr algn="ctr"/>
            <a:r>
              <a:rPr lang="en-US" b="1" dirty="0" err="1" smtClean="0">
                <a:latin typeface="AcadNusx" pitchFamily="2" charset="0"/>
              </a:rPr>
              <a:t>Mmandarin</a:t>
            </a:r>
            <a:r>
              <a:rPr lang="ka-GE" b="1" dirty="0" smtClean="0">
                <a:latin typeface="AcadNusx" pitchFamily="2" charset="0"/>
              </a:rPr>
              <a:t>ი-უნშიუ</a:t>
            </a:r>
            <a:endParaRPr lang="en-US" b="1" dirty="0">
              <a:latin typeface="AcadNusx" pitchFamily="2" charset="0"/>
            </a:endParaRPr>
          </a:p>
        </p:txBody>
      </p:sp>
      <p:sp>
        <p:nvSpPr>
          <p:cNvPr id="6" name="ტექსტური ველი 5"/>
          <p:cNvSpPr txBox="1"/>
          <p:nvPr/>
        </p:nvSpPr>
        <p:spPr>
          <a:xfrm>
            <a:off x="685800" y="304800"/>
            <a:ext cx="8077200" cy="400110"/>
          </a:xfrm>
          <a:prstGeom prst="rect">
            <a:avLst/>
          </a:prstGeom>
          <a:noFill/>
        </p:spPr>
        <p:txBody>
          <a:bodyPr wrap="square" rtlCol="0">
            <a:spAutoFit/>
          </a:bodyPr>
          <a:lstStyle/>
          <a:p>
            <a:pPr algn="ctr"/>
            <a:r>
              <a:rPr lang="en-US" sz="2000" b="1" dirty="0" err="1" smtClean="0">
                <a:latin typeface="AcadNusx" pitchFamily="2" charset="0"/>
              </a:rPr>
              <a:t>citrusovanTa</a:t>
            </a:r>
            <a:r>
              <a:rPr lang="en-US" sz="2000" b="1" dirty="0" smtClean="0">
                <a:latin typeface="AcadNusx" pitchFamily="2" charset="0"/>
              </a:rPr>
              <a:t> </a:t>
            </a:r>
            <a:r>
              <a:rPr lang="en-US" sz="2000" b="1" dirty="0" err="1" smtClean="0">
                <a:latin typeface="AcadNusx" pitchFamily="2" charset="0"/>
              </a:rPr>
              <a:t>saxe</a:t>
            </a:r>
            <a:r>
              <a:rPr lang="en-US" sz="2000" b="1" dirty="0" smtClean="0">
                <a:latin typeface="AcadNusx" pitchFamily="2" charset="0"/>
              </a:rPr>
              <a:t> </a:t>
            </a:r>
            <a:r>
              <a:rPr lang="en-US" sz="2000" b="1" dirty="0" err="1" smtClean="0">
                <a:latin typeface="AcadNusx" pitchFamily="2" charset="0"/>
              </a:rPr>
              <a:t>razec</a:t>
            </a:r>
            <a:r>
              <a:rPr lang="en-US" sz="2000" b="1" dirty="0" smtClean="0">
                <a:latin typeface="AcadNusx" pitchFamily="2" charset="0"/>
              </a:rPr>
              <a:t> </a:t>
            </a:r>
            <a:r>
              <a:rPr lang="en-US" sz="2000" b="1" dirty="0" err="1" smtClean="0">
                <a:latin typeface="AcadNusx" pitchFamily="2" charset="0"/>
              </a:rPr>
              <a:t>Catarebuli</a:t>
            </a:r>
            <a:r>
              <a:rPr lang="en-US" sz="2000" b="1" dirty="0" smtClean="0">
                <a:latin typeface="AcadNusx" pitchFamily="2" charset="0"/>
              </a:rPr>
              <a:t> </a:t>
            </a:r>
            <a:r>
              <a:rPr lang="en-US" sz="2000" b="1" dirty="0" err="1" smtClean="0">
                <a:latin typeface="AcadNusx" pitchFamily="2" charset="0"/>
              </a:rPr>
              <a:t>iqna</a:t>
            </a:r>
            <a:r>
              <a:rPr lang="en-US" sz="2000" b="1" dirty="0" smtClean="0">
                <a:latin typeface="AcadNusx" pitchFamily="2" charset="0"/>
              </a:rPr>
              <a:t> </a:t>
            </a:r>
            <a:r>
              <a:rPr lang="en-US" sz="2000" b="1" dirty="0" err="1" smtClean="0">
                <a:latin typeface="AcadNusx" pitchFamily="2" charset="0"/>
              </a:rPr>
              <a:t>kvlevebi</a:t>
            </a:r>
            <a:endParaRPr lang="en-US" sz="2000" b="1" dirty="0">
              <a:latin typeface="AcadNusx" pitchFamily="2"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4175</TotalTime>
  <Words>605</Words>
  <Application>Microsoft Office PowerPoint</Application>
  <PresentationFormat>ეკრანი (4:3)</PresentationFormat>
  <Paragraphs>20</Paragraphs>
  <Slides>4</Slides>
  <Notes>1</Notes>
  <HiddenSlides>0</HiddenSlides>
  <MMClips>0</MMClips>
  <ScaleCrop>false</ScaleCrop>
  <HeadingPairs>
    <vt:vector size="4" baseType="variant">
      <vt:variant>
        <vt:lpstr>თემა</vt:lpstr>
      </vt:variant>
      <vt:variant>
        <vt:i4>1</vt:i4>
      </vt:variant>
      <vt:variant>
        <vt:lpstr>სლაიდების სათაურები</vt:lpstr>
      </vt:variant>
      <vt:variant>
        <vt:i4>4</vt:i4>
      </vt:variant>
    </vt:vector>
  </HeadingPairs>
  <TitlesOfParts>
    <vt:vector size="5" baseType="lpstr">
      <vt:lpstr>Office Theme</vt:lpstr>
      <vt:lpstr>ბათუმის შოთა რუსთაველის  სახელმწიფო უნივესიტეტი   ტექნოლოგიური ფაკულტეტი</vt:lpstr>
      <vt:lpstr>anotacia</vt:lpstr>
      <vt:lpstr>კვლევის მიზანი: </vt:lpstr>
      <vt:lpstr>სლაიდი 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shota</dc:creator>
  <cp:lastModifiedBy>Пользователь Windows</cp:lastModifiedBy>
  <cp:revision>40</cp:revision>
  <dcterms:created xsi:type="dcterms:W3CDTF">2006-08-16T00:00:00Z</dcterms:created>
  <dcterms:modified xsi:type="dcterms:W3CDTF">2024-05-13T10:54:41Z</dcterms:modified>
</cp:coreProperties>
</file>