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58" r:id="rId3"/>
    <p:sldId id="257" r:id="rId4"/>
    <p:sldId id="275" r:id="rId5"/>
    <p:sldId id="267" r:id="rId6"/>
    <p:sldId id="273" r:id="rId7"/>
    <p:sldId id="277" r:id="rId8"/>
    <p:sldId id="278" r:id="rId9"/>
    <p:sldId id="268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C3DC-53CE-48D2-AF45-2B0F0C4EB92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83DA-A41E-4F47-9417-A4AAB5AC6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5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98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0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5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6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DF8C-B83F-428F-9737-5BFB645D158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2B70-8EC2-4DE3-A5AC-7E1288A9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0583-1B98-86F3-7A5D-9CB0547DE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err="1"/>
              <a:t>ოიკონიმთა</a:t>
            </a:r>
            <a:r>
              <a:rPr lang="ka-GE" dirty="0"/>
              <a:t> ისტორიულ-</a:t>
            </a:r>
            <a:br>
              <a:rPr lang="ka-GE" dirty="0"/>
            </a:br>
            <a:r>
              <a:rPr lang="ka-GE" dirty="0"/>
              <a:t>ეტიმოლოგიური</a:t>
            </a:r>
            <a:br>
              <a:rPr lang="ka-GE" dirty="0"/>
            </a:br>
            <a:r>
              <a:rPr lang="ka-GE" dirty="0"/>
              <a:t>კვლევისათვის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05FAC-FC61-0B7A-F186-4E79A6D66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8" y="119321"/>
            <a:ext cx="9144000" cy="5080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a-GE" dirty="0"/>
              <a:t>ბათუმის შოთა რუსთაველის სახელმწიფო უნივერსიტეტის</a:t>
            </a:r>
            <a:br>
              <a:rPr lang="ka-GE" dirty="0"/>
            </a:br>
            <a:r>
              <a:rPr lang="ka-GE" dirty="0"/>
              <a:t>ნიკო ბერძენიშვილის ინსტიტუტი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C124-CB7F-1872-3FF8-90DBF50CB4C2}"/>
              </a:ext>
            </a:extLst>
          </p:cNvPr>
          <p:cNvSpPr txBox="1"/>
          <p:nvPr/>
        </p:nvSpPr>
        <p:spPr>
          <a:xfrm>
            <a:off x="2572328" y="6488668"/>
            <a:ext cx="721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dirty="0"/>
              <a:t>2 მაისი,12 საათი, ნიკო ბერძენიშვილის ინსტიტუტის ბიბლიოთეკა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C9512-ABB9-E8AA-2046-DE1158D51CC5}"/>
              </a:ext>
            </a:extLst>
          </p:cNvPr>
          <p:cNvSpPr txBox="1"/>
          <p:nvPr/>
        </p:nvSpPr>
        <p:spPr>
          <a:xfrm>
            <a:off x="7148945" y="4330691"/>
            <a:ext cx="504305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b="1" dirty="0"/>
              <a:t>ნარგიზ ახვლედიანი</a:t>
            </a:r>
            <a:br>
              <a:rPr lang="ka-GE" dirty="0"/>
            </a:br>
            <a:r>
              <a:rPr lang="ka-GE" sz="1600" dirty="0"/>
              <a:t>ფოლკლორის, დიალექტოლოგიისა და ემიგრანტული ლიტერატურის კვლევის განყოფილების მთავარი მეცნიერი თანამშრომელი, ფილოლოგიის დოქტორი.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F785-D9C3-B7E0-77BF-215B9678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14" y="2445392"/>
            <a:ext cx="7295572" cy="12930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a-GE" b="1" dirty="0">
                <a:effectLst>
                  <a:glow>
                    <a:srgbClr val="92D05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99000" endPos="0" dir="5400000" sy="-100000" algn="bl" rotWithShape="0"/>
                </a:effectLst>
              </a:rPr>
              <a:t>გმადლობთ ყურადღებისათვის!</a:t>
            </a:r>
            <a:endParaRPr lang="en-US" b="1" dirty="0">
              <a:effectLst>
                <a:glow>
                  <a:srgbClr val="92D05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stA="9900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59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85E7-1DEA-5794-C677-C65DB942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09" y="1741754"/>
            <a:ext cx="7287491" cy="4252421"/>
          </a:xfrm>
        </p:spPr>
        <p:txBody>
          <a:bodyPr>
            <a:normAutofit/>
          </a:bodyPr>
          <a:lstStyle/>
          <a:p>
            <a:r>
              <a:rPr lang="ka-GE" dirty="0"/>
              <a:t> უძველესი, </a:t>
            </a:r>
            <a:r>
              <a:rPr lang="ka-GE" dirty="0" err="1"/>
              <a:t>მწერლობამდისეული</a:t>
            </a:r>
            <a:r>
              <a:rPr lang="ka-GE" dirty="0"/>
              <a:t>, ისტორიის კვლევისას განსაკუთრებული მნიშვნელობა ენიჭება </a:t>
            </a:r>
            <a:r>
              <a:rPr lang="ka-GE" dirty="0" err="1"/>
              <a:t>ონომასტიკონს</a:t>
            </a:r>
            <a:r>
              <a:rPr lang="ka-GE" dirty="0"/>
              <a:t>. ისტორიულ წყაროთა ამ კატეგორიის (პირის, გვარის, გეოგრაფიული ობიექტების სახელები...) მნიშვნელობა ადვილად საგრძნობია საქართველოსა და, საზოგადოდ, კავკასიის ისტორიისათვის (ჯანაშია 1959).).</a:t>
            </a:r>
            <a:endParaRPr lang="en-US" dirty="0"/>
          </a:p>
        </p:txBody>
      </p:sp>
      <p:pic>
        <p:nvPicPr>
          <p:cNvPr id="6" name="Picture 6" descr="ერგე — ხელვაჩაურის მუნიციპალიტეტი">
            <a:extLst>
              <a:ext uri="{FF2B5EF4-FFF2-40B4-BE49-F238E27FC236}">
                <a16:creationId xmlns:a16="http://schemas.microsoft.com/office/drawing/2014/main" id="{167F2B9E-8EFB-7519-B3E9-3AD93E4D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3" y="1741754"/>
            <a:ext cx="4063250" cy="3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0394DAC-C8E2-9FFA-17E4-B33630D2DA90}"/>
              </a:ext>
            </a:extLst>
          </p:cNvPr>
          <p:cNvSpPr/>
          <p:nvPr/>
        </p:nvSpPr>
        <p:spPr>
          <a:xfrm>
            <a:off x="2059709" y="3680022"/>
            <a:ext cx="120073" cy="1237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137E-74E7-53FB-07E7-B819EC5B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36" y="586354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ka-GE" sz="4000" dirty="0"/>
              <a:t>ტოპონიმი -  როგორც წერილობითი წყარო.</a:t>
            </a:r>
            <a:endParaRPr lang="en-US" sz="4000" dirty="0"/>
          </a:p>
        </p:txBody>
      </p:sp>
      <p:pic>
        <p:nvPicPr>
          <p:cNvPr id="11" name="Picture 2" descr="აღწერილობა არაა ხელმისაწვდომი.">
            <a:extLst>
              <a:ext uri="{FF2B5EF4-FFF2-40B4-BE49-F238E27FC236}">
                <a16:creationId xmlns:a16="http://schemas.microsoft.com/office/drawing/2014/main" id="{B92F1E54-F527-989E-1621-37101B39C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2" t="14141" r="18712" b="9899"/>
          <a:stretch/>
        </p:blipFill>
        <p:spPr bwMode="auto">
          <a:xfrm>
            <a:off x="5121562" y="1879382"/>
            <a:ext cx="6031346" cy="47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659F15-1391-6D4A-DD91-B9B2878D66AE}"/>
              </a:ext>
            </a:extLst>
          </p:cNvPr>
          <p:cNvSpPr txBox="1"/>
          <p:nvPr/>
        </p:nvSpPr>
        <p:spPr>
          <a:xfrm>
            <a:off x="6625936" y="2772300"/>
            <a:ext cx="8278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FFFF00"/>
                </a:solidFill>
              </a:rPr>
              <a:t>ერგე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981DF6-F64A-9E3C-69D6-69497891F2C9}"/>
              </a:ext>
            </a:extLst>
          </p:cNvPr>
          <p:cNvSpPr txBox="1"/>
          <p:nvPr/>
        </p:nvSpPr>
        <p:spPr>
          <a:xfrm>
            <a:off x="746991" y="2008691"/>
            <a:ext cx="31865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dirty="0">
                <a:latin typeface="Sylfaen" panose="010A0502050306030303" pitchFamily="18" charset="0"/>
              </a:rPr>
              <a:t>სოფელი ერგე მდებარეობს ხელვაჩაურის რაიონში </a:t>
            </a:r>
            <a:r>
              <a:rPr lang="en-US" dirty="0" err="1">
                <a:latin typeface="Sylfaen" panose="010A0502050306030303" pitchFamily="18" charset="0"/>
              </a:rPr>
              <a:t>მდინარე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ჭოროხისა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ჯოჭოს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წყლის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შესართავთან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ბათუმიდან</a:t>
            </a:r>
            <a:r>
              <a:rPr lang="en-US" dirty="0">
                <a:latin typeface="Sylfaen" panose="010A0502050306030303" pitchFamily="18" charset="0"/>
              </a:rPr>
              <a:t> 13 </a:t>
            </a:r>
            <a:r>
              <a:rPr lang="en-US" dirty="0" err="1">
                <a:latin typeface="Sylfaen" panose="010A0502050306030303" pitchFamily="18" charset="0"/>
              </a:rPr>
              <a:t>კილომეტრის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>
                <a:latin typeface="Sylfaen" panose="010A0502050306030303" pitchFamily="18" charset="0"/>
              </a:rPr>
              <a:t> და</a:t>
            </a:r>
            <a:r>
              <a:rPr lang="en-US" dirty="0" err="1">
                <a:latin typeface="Sylfaen" panose="010A0502050306030303" pitchFamily="18" charset="0"/>
              </a:rPr>
              <a:t>შორებით</a:t>
            </a:r>
            <a:r>
              <a:rPr lang="ka-GE" dirty="0">
                <a:latin typeface="Sylfaen" panose="010A0502050306030303" pitchFamily="18" charset="0"/>
              </a:rPr>
              <a:t>. ეს სოფელი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თავისი</a:t>
            </a:r>
            <a:r>
              <a:rPr lang="en-US" dirty="0">
                <a:latin typeface="Sylfaen" panose="010A0502050306030303" pitchFamily="18" charset="0"/>
              </a:rPr>
              <a:t>  </a:t>
            </a:r>
            <a:r>
              <a:rPr lang="en-US" dirty="0" err="1">
                <a:latin typeface="Sylfaen" panose="010A0502050306030303" pitchFamily="18" charset="0"/>
              </a:rPr>
              <a:t>ისტორიული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წარსულით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</a:t>
            </a:r>
            <a:r>
              <a:rPr lang="ka-GE" dirty="0" err="1">
                <a:latin typeface="Sylfaen" panose="010A0502050306030303" pitchFamily="18" charset="0"/>
              </a:rPr>
              <a:t>ორჩეული</a:t>
            </a:r>
            <a:r>
              <a:rPr lang="ka-GE" dirty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კუთხე</a:t>
            </a:r>
            <a:r>
              <a:rPr lang="ka-GE" dirty="0">
                <a:latin typeface="Sylfaen" panose="010A0502050306030303" pitchFamily="18" charset="0"/>
              </a:rPr>
              <a:t>ა, 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რომელიც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განსაკუთრებულ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ისტორიას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ინახავს</a:t>
            </a:r>
            <a:r>
              <a:rPr lang="ka-GE" dirty="0">
                <a:latin typeface="Sylfaen" panose="010A0502050306030303" pitchFamily="18" charset="0"/>
              </a:rPr>
              <a:t>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438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ერგე — საქართველო">
            <a:extLst>
              <a:ext uri="{FF2B5EF4-FFF2-40B4-BE49-F238E27FC236}">
                <a16:creationId xmlns:a16="http://schemas.microsoft.com/office/drawing/2014/main" id="{4F923399-99D8-A9BD-1C11-4D4C4B18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604133"/>
            <a:ext cx="7813964" cy="41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0366D6-6244-BC97-C3D8-83964E7E2863}"/>
              </a:ext>
            </a:extLst>
          </p:cNvPr>
          <p:cNvSpPr/>
          <p:nvPr/>
        </p:nvSpPr>
        <p:spPr>
          <a:xfrm>
            <a:off x="6160655" y="4660701"/>
            <a:ext cx="120073" cy="1237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D5F42-9228-BB1A-97AA-5D1E2EE20437}"/>
              </a:ext>
            </a:extLst>
          </p:cNvPr>
          <p:cNvSpPr txBox="1"/>
          <p:nvPr/>
        </p:nvSpPr>
        <p:spPr>
          <a:xfrm>
            <a:off x="655782" y="1837127"/>
            <a:ext cx="3149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სოფელ</a:t>
            </a:r>
            <a:r>
              <a:rPr lang="en-US" dirty="0"/>
              <a:t> </a:t>
            </a:r>
            <a:r>
              <a:rPr lang="en-US" dirty="0" err="1"/>
              <a:t>ერგეს</a:t>
            </a:r>
            <a:r>
              <a:rPr lang="en-US" dirty="0"/>
              <a:t>  </a:t>
            </a:r>
            <a:r>
              <a:rPr lang="en-US" dirty="0" err="1"/>
              <a:t>აღმოსავლეთით</a:t>
            </a:r>
            <a:r>
              <a:rPr lang="ka-GE" dirty="0"/>
              <a:t> -</a:t>
            </a:r>
            <a:r>
              <a:rPr lang="en-US" dirty="0"/>
              <a:t> </a:t>
            </a:r>
            <a:r>
              <a:rPr lang="en-US" dirty="0" err="1"/>
              <a:t>სოფელი</a:t>
            </a:r>
            <a:r>
              <a:rPr lang="en-US" dirty="0"/>
              <a:t> </a:t>
            </a:r>
            <a:r>
              <a:rPr lang="en-US" dirty="0" err="1"/>
              <a:t>აჭარისწყალი</a:t>
            </a:r>
            <a:r>
              <a:rPr lang="ka-GE" dirty="0"/>
              <a:t>, </a:t>
            </a:r>
            <a:r>
              <a:rPr lang="en-US" dirty="0"/>
              <a:t> </a:t>
            </a:r>
            <a:r>
              <a:rPr lang="en-US" dirty="0" err="1"/>
              <a:t>დასავლეთით</a:t>
            </a:r>
            <a:r>
              <a:rPr lang="ka-GE" dirty="0"/>
              <a:t> -</a:t>
            </a:r>
            <a:r>
              <a:rPr lang="en-US" dirty="0"/>
              <a:t> </a:t>
            </a:r>
            <a:r>
              <a:rPr lang="en-US" dirty="0" err="1"/>
              <a:t>ქალაქ</a:t>
            </a:r>
            <a:r>
              <a:rPr lang="en-US" dirty="0"/>
              <a:t> </a:t>
            </a:r>
            <a:r>
              <a:rPr lang="en-US" dirty="0" err="1"/>
              <a:t>ბათუმის</a:t>
            </a:r>
            <a:r>
              <a:rPr lang="en-US" dirty="0"/>
              <a:t> </a:t>
            </a:r>
            <a:r>
              <a:rPr lang="en-US" dirty="0" err="1"/>
              <a:t>ნაწილი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სოფელი</a:t>
            </a:r>
            <a:r>
              <a:rPr lang="en-US" dirty="0"/>
              <a:t> </a:t>
            </a:r>
            <a:r>
              <a:rPr lang="en-US" dirty="0" err="1"/>
              <a:t>ხელვაჩაური</a:t>
            </a:r>
            <a:r>
              <a:rPr lang="ka-GE" dirty="0"/>
              <a:t>, </a:t>
            </a:r>
            <a:r>
              <a:rPr lang="en-US" dirty="0" err="1"/>
              <a:t>სამხრეთით</a:t>
            </a:r>
            <a:r>
              <a:rPr lang="ka-GE" dirty="0"/>
              <a:t> -</a:t>
            </a:r>
            <a:r>
              <a:rPr lang="en-US" dirty="0"/>
              <a:t> </a:t>
            </a:r>
            <a:r>
              <a:rPr lang="en-US" dirty="0" err="1"/>
              <a:t>მდინარე</a:t>
            </a:r>
            <a:r>
              <a:rPr lang="en-US" dirty="0"/>
              <a:t> </a:t>
            </a:r>
            <a:r>
              <a:rPr lang="en-US" dirty="0" err="1"/>
              <a:t>ჭოროხი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მახო</a:t>
            </a:r>
            <a:r>
              <a:rPr lang="en-US" dirty="0"/>
              <a:t>, </a:t>
            </a:r>
            <a:r>
              <a:rPr lang="en-US" dirty="0" err="1"/>
              <a:t>ჩრდილოეთით</a:t>
            </a:r>
            <a:r>
              <a:rPr lang="en-US" dirty="0"/>
              <a:t> </a:t>
            </a:r>
            <a:r>
              <a:rPr lang="en-US" dirty="0" err="1"/>
              <a:t>კი</a:t>
            </a:r>
            <a:r>
              <a:rPr lang="en-US" dirty="0"/>
              <a:t> </a:t>
            </a:r>
            <a:r>
              <a:rPr lang="ka-GE" dirty="0"/>
              <a:t>- სოფელი - </a:t>
            </a:r>
            <a:r>
              <a:rPr lang="en-US" dirty="0" err="1"/>
              <a:t>ახალშენი</a:t>
            </a:r>
            <a:r>
              <a:rPr lang="en-US" dirty="0"/>
              <a:t> </a:t>
            </a:r>
            <a:r>
              <a:rPr lang="en-US" dirty="0" err="1"/>
              <a:t>ესაზღვრება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6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5A55F-BF1A-422D-9F09-C8092553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86" y="1428219"/>
            <a:ext cx="10196190" cy="2633340"/>
          </a:xfrm>
        </p:spPr>
        <p:txBody>
          <a:bodyPr>
            <a:normAutofit/>
          </a:bodyPr>
          <a:lstStyle/>
          <a:p>
            <a:pPr algn="l"/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ეგრი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/ერგე/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იგრი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/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იგრი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ბატონი და იგივე ენგური, ღვთაებრივი და სამკურნალო წყლების,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ნაკადულებისა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და ტბების ღვთაებაა წარმართულ პანთეონში. გვხვდება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ამირანიანში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ერთადერთხელ, როცა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ძალგამოცლილ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ამირანს ძალის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მოკრებვა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სჭირდება და ამას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იგრი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ბატონს ანუ ენგურს სთხოვს.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იგრი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იგივე </a:t>
            </a:r>
            <a:r>
              <a:rPr lang="ka-GE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ენქია</a:t>
            </a:r>
            <a:r>
              <a:rPr lang="ka-GE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, რომლის კიდევ ერთი სახელიც ენგურია და რომელიც მიწისქვეშა წყლების ღვთაებად ითვლება.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F8FE6-6A11-1F5D-7737-B6DC76A07F81}"/>
              </a:ext>
            </a:extLst>
          </p:cNvPr>
          <p:cNvSpPr txBox="1"/>
          <p:nvPr/>
        </p:nvSpPr>
        <p:spPr>
          <a:xfrm>
            <a:off x="4323374" y="638933"/>
            <a:ext cx="3840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2800" b="1" dirty="0"/>
              <a:t>მითი ერგე ბატონზე</a:t>
            </a:r>
            <a:endParaRPr lang="en-US" sz="2800" b="1" dirty="0"/>
          </a:p>
        </p:txBody>
      </p:sp>
      <p:pic>
        <p:nvPicPr>
          <p:cNvPr id="1030" name="Picture 6" descr="ფოტოს აღწერილობა მიუწვდომელია.">
            <a:extLst>
              <a:ext uri="{FF2B5EF4-FFF2-40B4-BE49-F238E27FC236}">
                <a16:creationId xmlns:a16="http://schemas.microsoft.com/office/drawing/2014/main" id="{B57340AC-27B3-5158-6154-BF062F33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2" y="3719813"/>
            <a:ext cx="5050779" cy="24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45393A-52D0-F497-E267-01AB28624467}"/>
              </a:ext>
            </a:extLst>
          </p:cNvPr>
          <p:cNvSpPr txBox="1"/>
          <p:nvPr/>
        </p:nvSpPr>
        <p:spPr>
          <a:xfrm>
            <a:off x="5791200" y="369389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ერგესთვის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ლოცვის დღეს, </a:t>
            </a:r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ფერხობას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ენგურზე მიიტანდნენ დიდ </a:t>
            </a:r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ჭურას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ძირფართო </a:t>
            </a:r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ხაპს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, გაწვრილებულ ყელზე დატანებულ ნახვრეტებში </a:t>
            </a:r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გაურჭობდნენ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ანთებულ სანთლებს, უხუცესი მამაკაცი ხაპით ხელში ლოცვით მიმართავდა ერგე ღმერთს და შესთხოვდა მზიან დარს, ყველა სიავის წყალს </a:t>
            </a:r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გატანებას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, ამის შემდეგ </a:t>
            </a:r>
            <a:r>
              <a:rPr lang="ka-GE" sz="2000" b="0" i="0" dirty="0" err="1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ხაპს</a:t>
            </a:r>
            <a:r>
              <a:rPr lang="ka-GE" sz="20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 მდინარეში ჩაუშვებდნენ, რომ ზღვისკენ წაეღო.</a:t>
            </a:r>
            <a:endParaRPr lang="ka-GE" sz="2000" dirty="0">
              <a:solidFill>
                <a:srgbClr val="050505"/>
              </a:solidFill>
              <a:highlight>
                <a:srgbClr val="FFFFFF"/>
              </a:highlight>
            </a:endParaRPr>
          </a:p>
          <a:p>
            <a:pPr algn="l"/>
            <a:endParaRPr lang="ka-GE" sz="2000" b="0" i="0" dirty="0">
              <a:solidFill>
                <a:srgbClr val="050505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21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აღწერილობა არაა ხელმისაწვდომი.">
            <a:extLst>
              <a:ext uri="{FF2B5EF4-FFF2-40B4-BE49-F238E27FC236}">
                <a16:creationId xmlns:a16="http://schemas.microsoft.com/office/drawing/2014/main" id="{10A84C22-A6DC-7F0A-E398-891F356CD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13333" r="14167" b="3300"/>
          <a:stretch/>
        </p:blipFill>
        <p:spPr bwMode="auto">
          <a:xfrm>
            <a:off x="4368800" y="775856"/>
            <a:ext cx="7148945" cy="57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252F57-546E-18CB-0992-165F35B6F66E}"/>
              </a:ext>
            </a:extLst>
          </p:cNvPr>
          <p:cNvSpPr txBox="1"/>
          <p:nvPr/>
        </p:nvSpPr>
        <p:spPr>
          <a:xfrm>
            <a:off x="193963" y="1538837"/>
            <a:ext cx="4064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a-GE" sz="1600" dirty="0">
                <a:highlight>
                  <a:srgbClr val="FFFFFF"/>
                </a:highlight>
                <a:latin typeface="+mj-lt"/>
              </a:rPr>
              <a:t>საისტორიო წყაროებში ერგე პირველად დამოწმებულია </a:t>
            </a:r>
            <a:r>
              <a:rPr lang="en-US" sz="1600" dirty="0">
                <a:highlight>
                  <a:srgbClr val="FFFFFF"/>
                </a:highlight>
                <a:latin typeface="+mj-lt"/>
              </a:rPr>
              <a:t>VII </a:t>
            </a:r>
            <a:r>
              <a:rPr lang="ka-GE" sz="1600" dirty="0">
                <a:highlight>
                  <a:srgbClr val="FFFFFF"/>
                </a:highlight>
                <a:latin typeface="+mj-lt"/>
              </a:rPr>
              <a:t>საუკუნის სომხურ წყაროში. იგი დასტურდება,  აგრეთვე </a:t>
            </a:r>
            <a:r>
              <a:rPr lang="en-US" sz="1600" dirty="0">
                <a:highlight>
                  <a:srgbClr val="FFFFFF"/>
                </a:highlight>
                <a:latin typeface="+mj-lt"/>
              </a:rPr>
              <a:t>XII – XIII </a:t>
            </a:r>
            <a:r>
              <a:rPr lang="ka-GE" sz="1600" dirty="0">
                <a:highlight>
                  <a:srgbClr val="FFFFFF"/>
                </a:highlight>
                <a:latin typeface="+mj-lt"/>
              </a:rPr>
              <a:t>საუკუნის  ისეთ ძეგლში, როგორიცაა ,, ტბეთის სულთა მატიანე“.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a-GE" sz="1600" dirty="0">
                <a:highlight>
                  <a:srgbClr val="FFFFFF"/>
                </a:highlight>
                <a:latin typeface="+mj-lt"/>
              </a:rPr>
              <a:t>ვ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ახუშტი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ბატონიშვილს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ტოპონიმი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რამდენიმე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გზის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აქვს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მოხსენიებული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არამედ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ვინადგან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აღვსწერენით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ბათომი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გონია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და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გურიასა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ზედა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აწ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ერგეს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ვიწყებთ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აჭარისწყლის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შესართავიდან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ვახუშტი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1949</a:t>
            </a:r>
            <a:r>
              <a:rPr lang="ka-GE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ექვთიმე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თაყაიშვილი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თავის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რჩეულ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ნაშრომებში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ერთგან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წერს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ახლაც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კია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იქ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ბათომის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მახლობლად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ზემოთ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ზღვისპირისაკენ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სოფელი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ეგრი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 (</a:t>
            </a:r>
            <a:r>
              <a:rPr lang="en-US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თაყაიშვილი</a:t>
            </a:r>
            <a:r>
              <a:rPr lang="en-US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1968: 388).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ka-GE" b="0" i="0" dirty="0">
              <a:effectLst/>
              <a:highlight>
                <a:srgbClr val="FFFFFF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888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74947-11B0-7597-3F4E-AAFC28629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7" y="1759816"/>
            <a:ext cx="6046927" cy="37351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223CF-B34E-3E91-126B-9B511825F387}"/>
              </a:ext>
            </a:extLst>
          </p:cNvPr>
          <p:cNvSpPr txBox="1"/>
          <p:nvPr/>
        </p:nvSpPr>
        <p:spPr>
          <a:xfrm>
            <a:off x="7176653" y="64655"/>
            <a:ext cx="4849091" cy="6539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დიმიტრი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ბაქრაძე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თავის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არქეოლოგიურ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მოგზაურობაში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აჭარასა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გურიაში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იხსენებს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ელგა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“-ს,</a:t>
            </a:r>
            <a:r>
              <a:rPr lang="ka-G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(დ. ბაქრაძე, 1878).</a:t>
            </a:r>
            <a:endParaRPr lang="ka-G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ალ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ღლონტი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ერგუშ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“-ს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სვანურ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საკუთარ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სახელთა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რიგში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მოიხსენიებს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ღლონტი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1967</a:t>
            </a:r>
            <a:endParaRPr lang="ka-G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ამ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ფორმის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ერთი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დღემდე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შემონახული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გადმონაშთი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უნდა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იყოს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ზუგდიდის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რაიონში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დაცული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ერგეტა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ჯანაშია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1959). </a:t>
            </a:r>
            <a:endParaRPr lang="ka-G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მკვლევარი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მოგზაური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ჟან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მურიე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თავის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თავის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მოგზაურობისას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აღნიშნავს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სოფელი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ტყეშია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მიმალული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ჟან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მურიე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1961</a:t>
            </a:r>
            <a:r>
              <a:rPr lang="ka-G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1969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წელს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მკვლევარმა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ა.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ახვლედიანმა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ფოლკლორულ-დიალექტოლოგიური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ექსპედიციის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დროს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ხულოში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წლის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ადგილობრივი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ინფორმატორისგან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ჩაწერა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მცირე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გადმოცემა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თათრულა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ადრე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მოსულიო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რო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გამოვდენ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როგორ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დავაარსოთ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თათრობაო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ერგელები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ყველაზე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ადრე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მოვდენ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და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უთქვამთ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-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ერდენ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გელდილენო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(ა.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ახვლედიანი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1969</a:t>
            </a:r>
            <a:r>
              <a:rPr lang="ka-G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9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528C-CD70-505E-DE21-7D8B5A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27" y="674255"/>
            <a:ext cx="6465456" cy="5892799"/>
          </a:xfrm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კონსტანტინე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გამსახურდია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ერთ-ერთ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თავის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ნოველაში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წერდა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იყო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ჩვენი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მფარველი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ექვემდებარებოდნენ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ცის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მნათობები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ტაროსი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ავდარი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ტყეში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რომ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წვიმა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მოგვისწრებდა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დიდ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ცეცხლს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დავანთებდით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„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ერგეაშვას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შემოვძახებდით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გამსახურდია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1959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საინტერესო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ცნობებს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ვხვდებით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ამ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სახელის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შესახებ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თ.სახოკიას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ჩანაწერებში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თ.სახოკია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აღწერს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სამურზაყანოელ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მწყემსთა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ცხოვრებას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იგი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იქვე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საუბრობს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მწყემსთა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მფარველ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ღვთაებაზე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მწყემსების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ყველაზე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დიდ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მფარველად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მთავარ-ანგელოზი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მიქელ-გაბრიელი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ითვლება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რომელსაც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აქ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მიქამ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გარიო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“-ს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ეძახიან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მეორე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სახელიცა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ჰქვიან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-„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 „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მიქამ-გარიო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არის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პატრონი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მთისა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მორჩილებენ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ცის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მნათობნი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სახოკია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1950</a:t>
            </a:r>
            <a:r>
              <a:rPr lang="ka-GE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1969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წელს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მკვლევარმა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ა.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ახვლედიანმა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ფოლკლორულ-დიალექტოლოგიური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ექსპედიციის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დროს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ხულოში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წლის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ადგილობრივი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ინფორმატორისგან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ჩაწერა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მცირე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გადმოცემა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„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თათრულა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ადრე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მოსულიო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გამოვდენ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–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როგორ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დავაარსოთ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თათრობაო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–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ერგელები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ყველაზე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ადრე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მოვდენ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უთქვამთ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ერდენ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გელდილენო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(ა. </a:t>
            </a:r>
            <a:r>
              <a:rPr lang="en-US" sz="1800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ახვლედიანი</a:t>
            </a:r>
            <a:r>
              <a:rPr lang="en-US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1969</a:t>
            </a:r>
            <a:r>
              <a:rPr lang="ka-GE" sz="18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1026" name="Picture 2" descr="Mta Erge mountain, Ajaria, Georgia">
            <a:extLst>
              <a:ext uri="{FF2B5EF4-FFF2-40B4-BE49-F238E27FC236}">
                <a16:creationId xmlns:a16="http://schemas.microsoft.com/office/drawing/2014/main" id="{5DB7B88D-CA0C-EBE5-0495-627EA158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" y="190168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2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1938DE8-9C45-290A-CAE1-09078251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565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657</TotalTime>
  <Words>643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Sylfaen</vt:lpstr>
      <vt:lpstr>Wingdings</vt:lpstr>
      <vt:lpstr>Vapor Trail</vt:lpstr>
      <vt:lpstr>ოიკონიმთა ისტორიულ- ეტიმოლოგიური კვლევისათვის</vt:lpstr>
      <vt:lpstr>PowerPoint Presentation</vt:lpstr>
      <vt:lpstr>ტოპონიმი -  როგორც წერილობითი წყარო.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ყურადღებისათვის!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ოიკონიმთა ისტორიულ- ეტიმოლოგიური კვლევისათვის</dc:title>
  <dc:creator>Anri Tabagua</dc:creator>
  <cp:lastModifiedBy>Anri Tabagua</cp:lastModifiedBy>
  <cp:revision>16</cp:revision>
  <dcterms:created xsi:type="dcterms:W3CDTF">2024-04-28T13:38:14Z</dcterms:created>
  <dcterms:modified xsi:type="dcterms:W3CDTF">2024-05-01T13:32:59Z</dcterms:modified>
</cp:coreProperties>
</file>