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9" r:id="rId4"/>
    <p:sldId id="260" r:id="rId5"/>
    <p:sldId id="261" r:id="rId6"/>
    <p:sldId id="262" r:id="rId7"/>
    <p:sldId id="263"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268" autoAdjust="0"/>
  </p:normalViewPr>
  <p:slideViewPr>
    <p:cSldViewPr snapToGrid="0">
      <p:cViewPr>
        <p:scale>
          <a:sx n="98" d="100"/>
          <a:sy n="98" d="100"/>
        </p:scale>
        <p:origin x="10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ზედა კოლონტიტულის ჩანაცვლების ველი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თარიღის ჩანაცვლების ველი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B54B00-5850-406C-94D3-EFF0BAD33A54}" type="datetimeFigureOut">
              <a:rPr lang="en-US" smtClean="0"/>
              <a:t>5/20/2024</a:t>
            </a:fld>
            <a:endParaRPr lang="en-US"/>
          </a:p>
        </p:txBody>
      </p:sp>
      <p:sp>
        <p:nvSpPr>
          <p:cNvPr id="4" name="სლაიდის გამოსახულების ჩანაცვლების ველი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ჩანაწერების ჩანაცვლების ველი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6" name="ქვედა კოლონტიტულის ჩანაცვლების ველი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სლაიდის რიცხვის ჩანაცვლების ველი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FF93E-CD6B-4D99-BAFD-1F9AB9F7BD6D}" type="slidenum">
              <a:rPr lang="en-US" smtClean="0"/>
              <a:t>‹#›</a:t>
            </a:fld>
            <a:endParaRPr lang="en-US"/>
          </a:p>
        </p:txBody>
      </p:sp>
    </p:spTree>
    <p:extLst>
      <p:ext uri="{BB962C8B-B14F-4D97-AF65-F5344CB8AC3E}">
        <p14:creationId xmlns:p14="http://schemas.microsoft.com/office/powerpoint/2010/main" val="27156864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ლაიდის გამოსახულების ჩანაცვლების ველი 1"/>
          <p:cNvSpPr>
            <a:spLocks noGrp="1" noRot="1" noChangeAspect="1"/>
          </p:cNvSpPr>
          <p:nvPr>
            <p:ph type="sldImg"/>
          </p:nvPr>
        </p:nvSpPr>
        <p:spPr/>
      </p:sp>
      <p:sp>
        <p:nvSpPr>
          <p:cNvPr id="3" name="ჩანაწერების ჩანაცვლების ველი 2"/>
          <p:cNvSpPr>
            <a:spLocks noGrp="1"/>
          </p:cNvSpPr>
          <p:nvPr>
            <p:ph type="body" idx="1"/>
          </p:nvPr>
        </p:nvSpPr>
        <p:spPr/>
        <p:txBody>
          <a:bodyPr/>
          <a:lstStyle/>
          <a:p>
            <a:endParaRPr lang="en-US" dirty="0"/>
          </a:p>
        </p:txBody>
      </p:sp>
      <p:sp>
        <p:nvSpPr>
          <p:cNvPr id="4" name="სლაიდის რიცხვის ჩანაცვლების ველი 3"/>
          <p:cNvSpPr>
            <a:spLocks noGrp="1"/>
          </p:cNvSpPr>
          <p:nvPr>
            <p:ph type="sldNum" sz="quarter" idx="5"/>
          </p:nvPr>
        </p:nvSpPr>
        <p:spPr/>
        <p:txBody>
          <a:bodyPr/>
          <a:lstStyle/>
          <a:p>
            <a:fld id="{9B8FF93E-CD6B-4D99-BAFD-1F9AB9F7BD6D}" type="slidenum">
              <a:rPr lang="en-US" smtClean="0"/>
              <a:t>4</a:t>
            </a:fld>
            <a:endParaRPr lang="en-US"/>
          </a:p>
        </p:txBody>
      </p:sp>
    </p:spTree>
    <p:extLst>
      <p:ext uri="{BB962C8B-B14F-4D97-AF65-F5344CB8AC3E}">
        <p14:creationId xmlns:p14="http://schemas.microsoft.com/office/powerpoint/2010/main" val="3239815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57D1B6D7-EF42-C9FC-EF23-0DFDB0EFB5C3}"/>
              </a:ext>
            </a:extLst>
          </p:cNvPr>
          <p:cNvSpPr>
            <a:spLocks noGrp="1"/>
          </p:cNvSpPr>
          <p:nvPr>
            <p:ph type="ctrTitle"/>
          </p:nvPr>
        </p:nvSpPr>
        <p:spPr>
          <a:xfrm>
            <a:off x="1524000" y="1122363"/>
            <a:ext cx="9144000" cy="2387600"/>
          </a:xfrm>
        </p:spPr>
        <p:txBody>
          <a:bodyPr anchor="b"/>
          <a:lstStyle>
            <a:lvl1pPr algn="ctr">
              <a:defRPr sz="6000"/>
            </a:lvl1pPr>
          </a:lstStyle>
          <a:p>
            <a:r>
              <a:rPr lang="ka-GE"/>
              <a:t>დააწკაპუნეთ მთავარი სათაურის სტილის შესაცვლელად</a:t>
            </a:r>
            <a:endParaRPr lang="en-US"/>
          </a:p>
        </p:txBody>
      </p:sp>
      <p:sp>
        <p:nvSpPr>
          <p:cNvPr id="3" name="სუბტიტრი 2">
            <a:extLst>
              <a:ext uri="{FF2B5EF4-FFF2-40B4-BE49-F238E27FC236}">
                <a16:creationId xmlns:a16="http://schemas.microsoft.com/office/drawing/2014/main" id="{F1AEFBF2-FE02-B381-E6D3-5337638AC8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a-GE"/>
              <a:t>დააწკაპუნეთ მთავარი ქვესათაურის სტილის რედაქტირებისთვის</a:t>
            </a:r>
            <a:endParaRPr lang="en-US"/>
          </a:p>
        </p:txBody>
      </p:sp>
      <p:sp>
        <p:nvSpPr>
          <p:cNvPr id="4" name="თარიღის ჩანაცვლების ველი 3">
            <a:extLst>
              <a:ext uri="{FF2B5EF4-FFF2-40B4-BE49-F238E27FC236}">
                <a16:creationId xmlns:a16="http://schemas.microsoft.com/office/drawing/2014/main" id="{AC2BDCC5-6B8D-BDF4-96C1-6C8D071A3E36}"/>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AD36E35E-088E-C9DF-04FE-9179E9B103FB}"/>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9CA44B81-EA85-8BF6-377E-11A096F61531}"/>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17889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BEE69A11-18BC-5647-C0E0-B77A90659D0D}"/>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შვეული ტექსტის ჩანაცვლების ველი 2">
            <a:extLst>
              <a:ext uri="{FF2B5EF4-FFF2-40B4-BE49-F238E27FC236}">
                <a16:creationId xmlns:a16="http://schemas.microsoft.com/office/drawing/2014/main" id="{492BD4CE-973C-5D72-0178-5F8B9F42BBDC}"/>
              </a:ext>
            </a:extLst>
          </p:cNvPr>
          <p:cNvSpPr>
            <a:spLocks noGrp="1"/>
          </p:cNvSpPr>
          <p:nvPr>
            <p:ph type="body" orient="vert" idx="1"/>
          </p:nvPr>
        </p:nvSpPr>
        <p:spPr/>
        <p:txBody>
          <a:bodyPr vert="eaVert"/>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5012B5CD-72E7-AA8E-C76C-D89F6AAC1043}"/>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EAEBC152-C03D-FBFF-0592-E3B289BF52D5}"/>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C341010C-D67D-0D7B-239F-4FB8A6BA452E}"/>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74792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შვეული სათაური და ტექსტი">
    <p:spTree>
      <p:nvGrpSpPr>
        <p:cNvPr id="1" name=""/>
        <p:cNvGrpSpPr/>
        <p:nvPr/>
      </p:nvGrpSpPr>
      <p:grpSpPr>
        <a:xfrm>
          <a:off x="0" y="0"/>
          <a:ext cx="0" cy="0"/>
          <a:chOff x="0" y="0"/>
          <a:chExt cx="0" cy="0"/>
        </a:xfrm>
      </p:grpSpPr>
      <p:sp>
        <p:nvSpPr>
          <p:cNvPr id="2" name="შვეული სათაური 1">
            <a:extLst>
              <a:ext uri="{FF2B5EF4-FFF2-40B4-BE49-F238E27FC236}">
                <a16:creationId xmlns:a16="http://schemas.microsoft.com/office/drawing/2014/main" id="{4710A14F-3388-540F-90B3-D7235793B29E}"/>
              </a:ext>
            </a:extLst>
          </p:cNvPr>
          <p:cNvSpPr>
            <a:spLocks noGrp="1"/>
          </p:cNvSpPr>
          <p:nvPr>
            <p:ph type="title" orient="vert"/>
          </p:nvPr>
        </p:nvSpPr>
        <p:spPr>
          <a:xfrm>
            <a:off x="8724900" y="365125"/>
            <a:ext cx="2628900" cy="5811838"/>
          </a:xfrm>
        </p:spPr>
        <p:txBody>
          <a:bodyPr vert="eaVert"/>
          <a:lstStyle/>
          <a:p>
            <a:r>
              <a:rPr lang="ka-GE"/>
              <a:t>დააწკაპუნეთ მთავარი სათაურის სტილის შესაცვლელად</a:t>
            </a:r>
            <a:endParaRPr lang="en-US"/>
          </a:p>
        </p:txBody>
      </p:sp>
      <p:sp>
        <p:nvSpPr>
          <p:cNvPr id="3" name="შვეული ტექსტის ჩანაცვლების ველი 2">
            <a:extLst>
              <a:ext uri="{FF2B5EF4-FFF2-40B4-BE49-F238E27FC236}">
                <a16:creationId xmlns:a16="http://schemas.microsoft.com/office/drawing/2014/main" id="{8167CF5A-EE31-49A4-E991-464F23B37AF1}"/>
              </a:ext>
            </a:extLst>
          </p:cNvPr>
          <p:cNvSpPr>
            <a:spLocks noGrp="1"/>
          </p:cNvSpPr>
          <p:nvPr>
            <p:ph type="body" orient="vert" idx="1"/>
          </p:nvPr>
        </p:nvSpPr>
        <p:spPr>
          <a:xfrm>
            <a:off x="838200" y="365125"/>
            <a:ext cx="7734300" cy="5811838"/>
          </a:xfrm>
        </p:spPr>
        <p:txBody>
          <a:bodyPr vert="eaVert"/>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5F59CE6C-A525-8858-BA15-176687190988}"/>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4725C24B-622A-FDE5-2623-21A9BCD3041C}"/>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4DC8F392-6527-B7F3-3CCB-20F0E9FC2A1D}"/>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194179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A757C299-D542-1573-E9E0-DC6C7A44192C}"/>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შიგთავსის ჩანაცვლების ველი 2">
            <a:extLst>
              <a:ext uri="{FF2B5EF4-FFF2-40B4-BE49-F238E27FC236}">
                <a16:creationId xmlns:a16="http://schemas.microsoft.com/office/drawing/2014/main" id="{6BE3A117-EB22-536F-CEF1-68040DDBCEB3}"/>
              </a:ext>
            </a:extLst>
          </p:cNvPr>
          <p:cNvSpPr>
            <a:spLocks noGrp="1"/>
          </p:cNvSpPr>
          <p:nvPr>
            <p:ph idx="1"/>
          </p:nvPr>
        </p:nvSpPr>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94C5567D-A46C-B3F2-5C6A-511720FEAF00}"/>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DA33A497-A386-D87E-CE7F-25220DB8AA25}"/>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B4F070D9-C1F6-83A9-5E67-FC514B82BE26}"/>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56403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4E879106-30E4-B562-08B1-6182FA033E8A}"/>
              </a:ext>
            </a:extLst>
          </p:cNvPr>
          <p:cNvSpPr>
            <a:spLocks noGrp="1"/>
          </p:cNvSpPr>
          <p:nvPr>
            <p:ph type="title"/>
          </p:nvPr>
        </p:nvSpPr>
        <p:spPr>
          <a:xfrm>
            <a:off x="831850" y="1709738"/>
            <a:ext cx="10515600" cy="2852737"/>
          </a:xfrm>
        </p:spPr>
        <p:txBody>
          <a:bodyPr anchor="b"/>
          <a:lstStyle>
            <a:lvl1pPr>
              <a:defRPr sz="6000"/>
            </a:lvl1pPr>
          </a:lstStyle>
          <a:p>
            <a:r>
              <a:rPr lang="ka-GE"/>
              <a:t>დააწკაპუნეთ მთავარი სათაურის სტილის შესაცვლელად</a:t>
            </a:r>
            <a:endParaRPr lang="en-US"/>
          </a:p>
        </p:txBody>
      </p:sp>
      <p:sp>
        <p:nvSpPr>
          <p:cNvPr id="3" name="ტექსტის ჩანაცვლების ველი 2">
            <a:extLst>
              <a:ext uri="{FF2B5EF4-FFF2-40B4-BE49-F238E27FC236}">
                <a16:creationId xmlns:a16="http://schemas.microsoft.com/office/drawing/2014/main" id="{186B3587-4DB8-4D13-6ACC-F7469B7A7F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a-GE"/>
              <a:t>დააწკაპუნეთ მთავარი ტექსტის რედაქტირებისთვის სტილები</a:t>
            </a:r>
          </a:p>
        </p:txBody>
      </p:sp>
      <p:sp>
        <p:nvSpPr>
          <p:cNvPr id="4" name="თარიღის ჩანაცვლების ველი 3">
            <a:extLst>
              <a:ext uri="{FF2B5EF4-FFF2-40B4-BE49-F238E27FC236}">
                <a16:creationId xmlns:a16="http://schemas.microsoft.com/office/drawing/2014/main" id="{7693196E-930A-5204-5F58-A7848EF25C55}"/>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B077DE3A-D274-27EA-9B9B-7886C659017F}"/>
              </a:ext>
            </a:extLst>
          </p:cNvPr>
          <p:cNvSpPr>
            <a:spLocks noGrp="1"/>
          </p:cNvSpPr>
          <p:nvPr>
            <p:ph type="ftr" sz="quarter" idx="11"/>
          </p:nvPr>
        </p:nvSpPr>
        <p:spPr/>
        <p:txBody>
          <a:body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0A073671-3AE0-7B09-FD48-6C5C8892086A}"/>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42498675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FCDD91F8-00C1-52A9-E34F-9D9813E99E7C}"/>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შიგთავსის ჩანაცვლების ველი 2">
            <a:extLst>
              <a:ext uri="{FF2B5EF4-FFF2-40B4-BE49-F238E27FC236}">
                <a16:creationId xmlns:a16="http://schemas.microsoft.com/office/drawing/2014/main" id="{D008476A-980B-C956-A47F-4919455E5D43}"/>
              </a:ext>
            </a:extLst>
          </p:cNvPr>
          <p:cNvSpPr>
            <a:spLocks noGrp="1"/>
          </p:cNvSpPr>
          <p:nvPr>
            <p:ph sz="half" idx="1"/>
          </p:nvPr>
        </p:nvSpPr>
        <p:spPr>
          <a:xfrm>
            <a:off x="838200" y="1825625"/>
            <a:ext cx="5181600" cy="435133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შიგთავსის ჩანაცვლების ველი 3">
            <a:extLst>
              <a:ext uri="{FF2B5EF4-FFF2-40B4-BE49-F238E27FC236}">
                <a16:creationId xmlns:a16="http://schemas.microsoft.com/office/drawing/2014/main" id="{726E1BAF-8DD4-8923-E3D3-C5DEAA624C49}"/>
              </a:ext>
            </a:extLst>
          </p:cNvPr>
          <p:cNvSpPr>
            <a:spLocks noGrp="1"/>
          </p:cNvSpPr>
          <p:nvPr>
            <p:ph sz="half" idx="2"/>
          </p:nvPr>
        </p:nvSpPr>
        <p:spPr>
          <a:xfrm>
            <a:off x="6172200" y="1825625"/>
            <a:ext cx="5181600" cy="435133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5" name="თარიღის ჩანაცვლების ველი 4">
            <a:extLst>
              <a:ext uri="{FF2B5EF4-FFF2-40B4-BE49-F238E27FC236}">
                <a16:creationId xmlns:a16="http://schemas.microsoft.com/office/drawing/2014/main" id="{B70472E9-5CF5-2BFB-FC92-729E66EACF1F}"/>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6" name="ქვედა კოლონტიტულის ჩანაცვლების ველი 5">
            <a:extLst>
              <a:ext uri="{FF2B5EF4-FFF2-40B4-BE49-F238E27FC236}">
                <a16:creationId xmlns:a16="http://schemas.microsoft.com/office/drawing/2014/main" id="{1432D867-351F-6086-C80E-BF1BB38C4255}"/>
              </a:ext>
            </a:extLst>
          </p:cNvPr>
          <p:cNvSpPr>
            <a:spLocks noGrp="1"/>
          </p:cNvSpPr>
          <p:nvPr>
            <p:ph type="ftr" sz="quarter" idx="11"/>
          </p:nvPr>
        </p:nvSpPr>
        <p:spPr/>
        <p:txBody>
          <a:bodyPr/>
          <a:lstStyle/>
          <a:p>
            <a:endParaRPr lang="en-US"/>
          </a:p>
        </p:txBody>
      </p:sp>
      <p:sp>
        <p:nvSpPr>
          <p:cNvPr id="7" name="სლაიდის რიცხვის ჩანაცვლების ველი 6">
            <a:extLst>
              <a:ext uri="{FF2B5EF4-FFF2-40B4-BE49-F238E27FC236}">
                <a16:creationId xmlns:a16="http://schemas.microsoft.com/office/drawing/2014/main" id="{8E87DFFE-EFEC-B43A-D1F5-E987AE34BE48}"/>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347516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47E3497E-3D87-289D-2476-C4F5AA956E8F}"/>
              </a:ext>
            </a:extLst>
          </p:cNvPr>
          <p:cNvSpPr>
            <a:spLocks noGrp="1"/>
          </p:cNvSpPr>
          <p:nvPr>
            <p:ph type="title"/>
          </p:nvPr>
        </p:nvSpPr>
        <p:spPr>
          <a:xfrm>
            <a:off x="839788" y="365125"/>
            <a:ext cx="10515600" cy="1325563"/>
          </a:xfrm>
        </p:spPr>
        <p:txBody>
          <a:bodyPr/>
          <a:lstStyle/>
          <a:p>
            <a:r>
              <a:rPr lang="ka-GE"/>
              <a:t>დააწკაპუნეთ მთავარი სათაურის სტილის შესაცვლელად</a:t>
            </a:r>
            <a:endParaRPr lang="en-US"/>
          </a:p>
        </p:txBody>
      </p:sp>
      <p:sp>
        <p:nvSpPr>
          <p:cNvPr id="3" name="ტექსტის ჩანაცვლების ველი 2">
            <a:extLst>
              <a:ext uri="{FF2B5EF4-FFF2-40B4-BE49-F238E27FC236}">
                <a16:creationId xmlns:a16="http://schemas.microsoft.com/office/drawing/2014/main" id="{81C79EB2-5EB6-87B0-D49D-2B84CD52BF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დააწკაპუნეთ მთავარი ტექსტის რედაქტირებისთვის სტილები</a:t>
            </a:r>
          </a:p>
        </p:txBody>
      </p:sp>
      <p:sp>
        <p:nvSpPr>
          <p:cNvPr id="4" name="შიგთავსის ჩანაცვლების ველი 3">
            <a:extLst>
              <a:ext uri="{FF2B5EF4-FFF2-40B4-BE49-F238E27FC236}">
                <a16:creationId xmlns:a16="http://schemas.microsoft.com/office/drawing/2014/main" id="{CB34423C-E02D-92D7-83DE-533481900670}"/>
              </a:ext>
            </a:extLst>
          </p:cNvPr>
          <p:cNvSpPr>
            <a:spLocks noGrp="1"/>
          </p:cNvSpPr>
          <p:nvPr>
            <p:ph sz="half" idx="2"/>
          </p:nvPr>
        </p:nvSpPr>
        <p:spPr>
          <a:xfrm>
            <a:off x="839788" y="2505075"/>
            <a:ext cx="5157787" cy="368458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5" name="ტექსტის ჩანაცვლების ველი 4">
            <a:extLst>
              <a:ext uri="{FF2B5EF4-FFF2-40B4-BE49-F238E27FC236}">
                <a16:creationId xmlns:a16="http://schemas.microsoft.com/office/drawing/2014/main" id="{0E0AB329-783A-57B0-D942-C97268D90E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a:t>დააწკაპუნეთ მთავარი ტექსტის რედაქტირებისთვის სტილები</a:t>
            </a:r>
          </a:p>
        </p:txBody>
      </p:sp>
      <p:sp>
        <p:nvSpPr>
          <p:cNvPr id="6" name="შიგთავსის ჩანაცვლების ველი 5">
            <a:extLst>
              <a:ext uri="{FF2B5EF4-FFF2-40B4-BE49-F238E27FC236}">
                <a16:creationId xmlns:a16="http://schemas.microsoft.com/office/drawing/2014/main" id="{521FC647-9EFA-9E36-2293-913AF9474240}"/>
              </a:ext>
            </a:extLst>
          </p:cNvPr>
          <p:cNvSpPr>
            <a:spLocks noGrp="1"/>
          </p:cNvSpPr>
          <p:nvPr>
            <p:ph sz="quarter" idx="4"/>
          </p:nvPr>
        </p:nvSpPr>
        <p:spPr>
          <a:xfrm>
            <a:off x="6172200" y="2505075"/>
            <a:ext cx="5183188" cy="3684588"/>
          </a:xfrm>
        </p:spPr>
        <p:txBody>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7" name="თარიღის ჩანაცვლების ველი 6">
            <a:extLst>
              <a:ext uri="{FF2B5EF4-FFF2-40B4-BE49-F238E27FC236}">
                <a16:creationId xmlns:a16="http://schemas.microsoft.com/office/drawing/2014/main" id="{257BB5E1-325C-04CC-B861-C5BA9FD91EC9}"/>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8" name="ქვედა კოლონტიტულის ჩანაცვლების ველი 7">
            <a:extLst>
              <a:ext uri="{FF2B5EF4-FFF2-40B4-BE49-F238E27FC236}">
                <a16:creationId xmlns:a16="http://schemas.microsoft.com/office/drawing/2014/main" id="{65A62BF4-D1F3-F442-5F38-50CBD74CDC2C}"/>
              </a:ext>
            </a:extLst>
          </p:cNvPr>
          <p:cNvSpPr>
            <a:spLocks noGrp="1"/>
          </p:cNvSpPr>
          <p:nvPr>
            <p:ph type="ftr" sz="quarter" idx="11"/>
          </p:nvPr>
        </p:nvSpPr>
        <p:spPr/>
        <p:txBody>
          <a:bodyPr/>
          <a:lstStyle/>
          <a:p>
            <a:endParaRPr lang="en-US"/>
          </a:p>
        </p:txBody>
      </p:sp>
      <p:sp>
        <p:nvSpPr>
          <p:cNvPr id="9" name="სლაიდის რიცხვის ჩანაცვლების ველი 8">
            <a:extLst>
              <a:ext uri="{FF2B5EF4-FFF2-40B4-BE49-F238E27FC236}">
                <a16:creationId xmlns:a16="http://schemas.microsoft.com/office/drawing/2014/main" id="{003506D9-E8B3-14DA-B162-E1ED2F43B4D9}"/>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931482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DC356A40-B35C-F77B-D957-42CA7524441D}"/>
              </a:ext>
            </a:extLst>
          </p:cNvPr>
          <p:cNvSpPr>
            <a:spLocks noGrp="1"/>
          </p:cNvSpPr>
          <p:nvPr>
            <p:ph type="title"/>
          </p:nvPr>
        </p:nvSpPr>
        <p:spPr/>
        <p:txBody>
          <a:bodyPr/>
          <a:lstStyle/>
          <a:p>
            <a:r>
              <a:rPr lang="ka-GE"/>
              <a:t>დააწკაპუნეთ მთავარი სათაურის სტილის შესაცვლელად</a:t>
            </a:r>
            <a:endParaRPr lang="en-US"/>
          </a:p>
        </p:txBody>
      </p:sp>
      <p:sp>
        <p:nvSpPr>
          <p:cNvPr id="3" name="თარიღის ჩანაცვლების ველი 2">
            <a:extLst>
              <a:ext uri="{FF2B5EF4-FFF2-40B4-BE49-F238E27FC236}">
                <a16:creationId xmlns:a16="http://schemas.microsoft.com/office/drawing/2014/main" id="{07AF8D1B-8822-8872-BB13-730E758E8FD9}"/>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4" name="ქვედა კოლონტიტულის ჩანაცვლების ველი 3">
            <a:extLst>
              <a:ext uri="{FF2B5EF4-FFF2-40B4-BE49-F238E27FC236}">
                <a16:creationId xmlns:a16="http://schemas.microsoft.com/office/drawing/2014/main" id="{8B55A142-2E1D-4D85-7180-54BC3B59C51E}"/>
              </a:ext>
            </a:extLst>
          </p:cNvPr>
          <p:cNvSpPr>
            <a:spLocks noGrp="1"/>
          </p:cNvSpPr>
          <p:nvPr>
            <p:ph type="ftr" sz="quarter" idx="11"/>
          </p:nvPr>
        </p:nvSpPr>
        <p:spPr/>
        <p:txBody>
          <a:bodyPr/>
          <a:lstStyle/>
          <a:p>
            <a:endParaRPr lang="en-US"/>
          </a:p>
        </p:txBody>
      </p:sp>
      <p:sp>
        <p:nvSpPr>
          <p:cNvPr id="5" name="სლაიდის რიცხვის ჩანაცვლების ველი 4">
            <a:extLst>
              <a:ext uri="{FF2B5EF4-FFF2-40B4-BE49-F238E27FC236}">
                <a16:creationId xmlns:a16="http://schemas.microsoft.com/office/drawing/2014/main" id="{1EA858BB-0AF4-B96E-4C3B-4821CA170D9C}"/>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143200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a:extLst>
              <a:ext uri="{FF2B5EF4-FFF2-40B4-BE49-F238E27FC236}">
                <a16:creationId xmlns:a16="http://schemas.microsoft.com/office/drawing/2014/main" id="{39920C06-78B1-7045-E72D-C2546903062A}"/>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3" name="ქვედა კოლონტიტულის ჩანაცვლების ველი 2">
            <a:extLst>
              <a:ext uri="{FF2B5EF4-FFF2-40B4-BE49-F238E27FC236}">
                <a16:creationId xmlns:a16="http://schemas.microsoft.com/office/drawing/2014/main" id="{CA467092-1D63-8317-F24C-D82BAFEAA508}"/>
              </a:ext>
            </a:extLst>
          </p:cNvPr>
          <p:cNvSpPr>
            <a:spLocks noGrp="1"/>
          </p:cNvSpPr>
          <p:nvPr>
            <p:ph type="ftr" sz="quarter" idx="11"/>
          </p:nvPr>
        </p:nvSpPr>
        <p:spPr/>
        <p:txBody>
          <a:bodyPr/>
          <a:lstStyle/>
          <a:p>
            <a:endParaRPr lang="en-US"/>
          </a:p>
        </p:txBody>
      </p:sp>
      <p:sp>
        <p:nvSpPr>
          <p:cNvPr id="4" name="სლაიდის რიცხვის ჩანაცვლების ველი 3">
            <a:extLst>
              <a:ext uri="{FF2B5EF4-FFF2-40B4-BE49-F238E27FC236}">
                <a16:creationId xmlns:a16="http://schemas.microsoft.com/office/drawing/2014/main" id="{FDC2C8B3-A7C6-F743-942E-633C12C61C46}"/>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3442008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7A4A69A7-D62E-C781-E85D-0879A180BCFB}"/>
              </a:ext>
            </a:extLst>
          </p:cNvPr>
          <p:cNvSpPr>
            <a:spLocks noGrp="1"/>
          </p:cNvSpPr>
          <p:nvPr>
            <p:ph type="title"/>
          </p:nvPr>
        </p:nvSpPr>
        <p:spPr>
          <a:xfrm>
            <a:off x="839788" y="457200"/>
            <a:ext cx="3932237" cy="1600200"/>
          </a:xfrm>
        </p:spPr>
        <p:txBody>
          <a:bodyPr anchor="b"/>
          <a:lstStyle>
            <a:lvl1pPr>
              <a:defRPr sz="3200"/>
            </a:lvl1pPr>
          </a:lstStyle>
          <a:p>
            <a:r>
              <a:rPr lang="ka-GE"/>
              <a:t>დააწკაპუნეთ მთავარი სათაურის სტილის შესაცვლელად</a:t>
            </a:r>
            <a:endParaRPr lang="en-US"/>
          </a:p>
        </p:txBody>
      </p:sp>
      <p:sp>
        <p:nvSpPr>
          <p:cNvPr id="3" name="შიგთავსის ჩანაცვლების ველი 2">
            <a:extLst>
              <a:ext uri="{FF2B5EF4-FFF2-40B4-BE49-F238E27FC236}">
                <a16:creationId xmlns:a16="http://schemas.microsoft.com/office/drawing/2014/main" id="{355BA207-05EF-1719-4DAE-D8687D283D5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ტექსტის ჩანაცვლების ველი 3">
            <a:extLst>
              <a:ext uri="{FF2B5EF4-FFF2-40B4-BE49-F238E27FC236}">
                <a16:creationId xmlns:a16="http://schemas.microsoft.com/office/drawing/2014/main" id="{14D56434-8D7E-4D07-69C1-429E468955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a:t>დააწკაპუნეთ მთავარი ტექსტის რედაქტირებისთვის სტილები</a:t>
            </a:r>
          </a:p>
        </p:txBody>
      </p:sp>
      <p:sp>
        <p:nvSpPr>
          <p:cNvPr id="5" name="თარიღის ჩანაცვლების ველი 4">
            <a:extLst>
              <a:ext uri="{FF2B5EF4-FFF2-40B4-BE49-F238E27FC236}">
                <a16:creationId xmlns:a16="http://schemas.microsoft.com/office/drawing/2014/main" id="{1A80EFD8-35B1-FC4B-018F-614379597F5C}"/>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6" name="ქვედა კოლონტიტულის ჩანაცვლების ველი 5">
            <a:extLst>
              <a:ext uri="{FF2B5EF4-FFF2-40B4-BE49-F238E27FC236}">
                <a16:creationId xmlns:a16="http://schemas.microsoft.com/office/drawing/2014/main" id="{1266346D-FAE8-EE52-7FCF-4633ED488076}"/>
              </a:ext>
            </a:extLst>
          </p:cNvPr>
          <p:cNvSpPr>
            <a:spLocks noGrp="1"/>
          </p:cNvSpPr>
          <p:nvPr>
            <p:ph type="ftr" sz="quarter" idx="11"/>
          </p:nvPr>
        </p:nvSpPr>
        <p:spPr/>
        <p:txBody>
          <a:bodyPr/>
          <a:lstStyle/>
          <a:p>
            <a:endParaRPr lang="en-US"/>
          </a:p>
        </p:txBody>
      </p:sp>
      <p:sp>
        <p:nvSpPr>
          <p:cNvPr id="7" name="სლაიდის რიცხვის ჩანაცვლების ველი 6">
            <a:extLst>
              <a:ext uri="{FF2B5EF4-FFF2-40B4-BE49-F238E27FC236}">
                <a16:creationId xmlns:a16="http://schemas.microsoft.com/office/drawing/2014/main" id="{B81447DE-F7D3-50BF-FA40-CDC8A48A9F2E}"/>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2963399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სურათი წარწერასთან">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7B442921-A6AA-6960-A833-47D9D6531276}"/>
              </a:ext>
            </a:extLst>
          </p:cNvPr>
          <p:cNvSpPr>
            <a:spLocks noGrp="1"/>
          </p:cNvSpPr>
          <p:nvPr>
            <p:ph type="title"/>
          </p:nvPr>
        </p:nvSpPr>
        <p:spPr>
          <a:xfrm>
            <a:off x="839788" y="457200"/>
            <a:ext cx="3932237" cy="1600200"/>
          </a:xfrm>
        </p:spPr>
        <p:txBody>
          <a:bodyPr anchor="b"/>
          <a:lstStyle>
            <a:lvl1pPr>
              <a:defRPr sz="3200"/>
            </a:lvl1pPr>
          </a:lstStyle>
          <a:p>
            <a:r>
              <a:rPr lang="ka-GE"/>
              <a:t>დააწკაპუნეთ მთავარი სათაურის სტილის შესაცვლელად</a:t>
            </a:r>
            <a:endParaRPr lang="en-US"/>
          </a:p>
        </p:txBody>
      </p:sp>
      <p:sp>
        <p:nvSpPr>
          <p:cNvPr id="3" name="სურათის ჩანაცვლების ველი 2">
            <a:extLst>
              <a:ext uri="{FF2B5EF4-FFF2-40B4-BE49-F238E27FC236}">
                <a16:creationId xmlns:a16="http://schemas.microsoft.com/office/drawing/2014/main" id="{EE1274DE-A926-0DFF-21DE-A747740789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ტექსტის ჩანაცვლების ველი 3">
            <a:extLst>
              <a:ext uri="{FF2B5EF4-FFF2-40B4-BE49-F238E27FC236}">
                <a16:creationId xmlns:a16="http://schemas.microsoft.com/office/drawing/2014/main" id="{C5D67B4F-3A22-E3F4-D21A-EB3AFD8A78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a-GE"/>
              <a:t>დააწკაპუნეთ მთავარი ტექსტის რედაქტირებისთვის სტილები</a:t>
            </a:r>
          </a:p>
        </p:txBody>
      </p:sp>
      <p:sp>
        <p:nvSpPr>
          <p:cNvPr id="5" name="თარიღის ჩანაცვლების ველი 4">
            <a:extLst>
              <a:ext uri="{FF2B5EF4-FFF2-40B4-BE49-F238E27FC236}">
                <a16:creationId xmlns:a16="http://schemas.microsoft.com/office/drawing/2014/main" id="{FB96F8D7-D2C2-133B-906D-DCA5E9F6B346}"/>
              </a:ext>
            </a:extLst>
          </p:cNvPr>
          <p:cNvSpPr>
            <a:spLocks noGrp="1"/>
          </p:cNvSpPr>
          <p:nvPr>
            <p:ph type="dt" sz="half" idx="10"/>
          </p:nvPr>
        </p:nvSpPr>
        <p:spPr/>
        <p:txBody>
          <a:bodyPr/>
          <a:lstStyle/>
          <a:p>
            <a:fld id="{BAA879D4-9E29-46A8-BF20-A0CF1144DFF6}" type="datetimeFigureOut">
              <a:rPr lang="en-US" smtClean="0"/>
              <a:t>5/20/2024</a:t>
            </a:fld>
            <a:endParaRPr lang="en-US"/>
          </a:p>
        </p:txBody>
      </p:sp>
      <p:sp>
        <p:nvSpPr>
          <p:cNvPr id="6" name="ქვედა კოლონტიტულის ჩანაცვლების ველი 5">
            <a:extLst>
              <a:ext uri="{FF2B5EF4-FFF2-40B4-BE49-F238E27FC236}">
                <a16:creationId xmlns:a16="http://schemas.microsoft.com/office/drawing/2014/main" id="{99AA7163-5590-2437-7949-19C74D5195D9}"/>
              </a:ext>
            </a:extLst>
          </p:cNvPr>
          <p:cNvSpPr>
            <a:spLocks noGrp="1"/>
          </p:cNvSpPr>
          <p:nvPr>
            <p:ph type="ftr" sz="quarter" idx="11"/>
          </p:nvPr>
        </p:nvSpPr>
        <p:spPr/>
        <p:txBody>
          <a:bodyPr/>
          <a:lstStyle/>
          <a:p>
            <a:endParaRPr lang="en-US"/>
          </a:p>
        </p:txBody>
      </p:sp>
      <p:sp>
        <p:nvSpPr>
          <p:cNvPr id="7" name="სლაიდის რიცხვის ჩანაცვლების ველი 6">
            <a:extLst>
              <a:ext uri="{FF2B5EF4-FFF2-40B4-BE49-F238E27FC236}">
                <a16:creationId xmlns:a16="http://schemas.microsoft.com/office/drawing/2014/main" id="{F788B548-8B4C-7D4A-FAFD-432EB3674194}"/>
              </a:ext>
            </a:extLst>
          </p:cNvPr>
          <p:cNvSpPr>
            <a:spLocks noGrp="1"/>
          </p:cNvSpPr>
          <p:nvPr>
            <p:ph type="sldNum" sz="quarter" idx="12"/>
          </p:nvPr>
        </p:nvSpPr>
        <p:spPr/>
        <p:txBody>
          <a:bodyPr/>
          <a:lstStyle/>
          <a:p>
            <a:fld id="{1962BD86-E33B-41C7-8241-F24033C0DAED}" type="slidenum">
              <a:rPr lang="en-US" smtClean="0"/>
              <a:t>‹#›</a:t>
            </a:fld>
            <a:endParaRPr lang="en-US"/>
          </a:p>
        </p:txBody>
      </p:sp>
    </p:spTree>
    <p:extLst>
      <p:ext uri="{BB962C8B-B14F-4D97-AF65-F5344CB8AC3E}">
        <p14:creationId xmlns:p14="http://schemas.microsoft.com/office/powerpoint/2010/main" val="1855321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სათაურის ჩანაცვლების ველი 1">
            <a:extLst>
              <a:ext uri="{FF2B5EF4-FFF2-40B4-BE49-F238E27FC236}">
                <a16:creationId xmlns:a16="http://schemas.microsoft.com/office/drawing/2014/main" id="{0426E4AF-525B-8F9B-8A56-D94141B273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a-GE"/>
              <a:t>დააწკაპუნეთ მთავარი სათაურის სტილის შესაცვლელად</a:t>
            </a:r>
            <a:endParaRPr lang="en-US"/>
          </a:p>
        </p:txBody>
      </p:sp>
      <p:sp>
        <p:nvSpPr>
          <p:cNvPr id="3" name="ტექსტის ჩანაცვლების ველი 2">
            <a:extLst>
              <a:ext uri="{FF2B5EF4-FFF2-40B4-BE49-F238E27FC236}">
                <a16:creationId xmlns:a16="http://schemas.microsoft.com/office/drawing/2014/main" id="{8070F842-BE33-4640-F097-9D62EA79D6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a-GE"/>
              <a:t>დააწკაპუნეთ მთავარი ტექსტის რედაქტირებისთვის სტილები</a:t>
            </a:r>
          </a:p>
          <a:p>
            <a:pPr lvl="1"/>
            <a:r>
              <a:rPr lang="ka-GE"/>
              <a:t>მეორე დონე</a:t>
            </a:r>
          </a:p>
          <a:p>
            <a:pPr lvl="2"/>
            <a:r>
              <a:rPr lang="ka-GE"/>
              <a:t>მესამე დონე</a:t>
            </a:r>
          </a:p>
          <a:p>
            <a:pPr lvl="3"/>
            <a:r>
              <a:rPr lang="ka-GE"/>
              <a:t>მეოთხე დონე</a:t>
            </a:r>
          </a:p>
          <a:p>
            <a:pPr lvl="4"/>
            <a:r>
              <a:rPr lang="ka-GE"/>
              <a:t>მეხუთე დონე</a:t>
            </a:r>
            <a:endParaRPr lang="en-US"/>
          </a:p>
        </p:txBody>
      </p:sp>
      <p:sp>
        <p:nvSpPr>
          <p:cNvPr id="4" name="თარიღის ჩანაცვლების ველი 3">
            <a:extLst>
              <a:ext uri="{FF2B5EF4-FFF2-40B4-BE49-F238E27FC236}">
                <a16:creationId xmlns:a16="http://schemas.microsoft.com/office/drawing/2014/main" id="{A0299EBB-64C3-6146-94B5-AF125A3F17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879D4-9E29-46A8-BF20-A0CF1144DFF6}" type="datetimeFigureOut">
              <a:rPr lang="en-US" smtClean="0"/>
              <a:t>5/20/2024</a:t>
            </a:fld>
            <a:endParaRPr lang="en-US"/>
          </a:p>
        </p:txBody>
      </p:sp>
      <p:sp>
        <p:nvSpPr>
          <p:cNvPr id="5" name="ქვედა კოლონტიტულის ჩანაცვლების ველი 4">
            <a:extLst>
              <a:ext uri="{FF2B5EF4-FFF2-40B4-BE49-F238E27FC236}">
                <a16:creationId xmlns:a16="http://schemas.microsoft.com/office/drawing/2014/main" id="{157C1A98-35E2-17DF-2884-7638B59760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სლაიდის რიცხვის ჩანაცვლების ველი 5">
            <a:extLst>
              <a:ext uri="{FF2B5EF4-FFF2-40B4-BE49-F238E27FC236}">
                <a16:creationId xmlns:a16="http://schemas.microsoft.com/office/drawing/2014/main" id="{C9EEC5F7-06E7-2865-8A2F-6CF28B9708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62BD86-E33B-41C7-8241-F24033C0DAED}" type="slidenum">
              <a:rPr lang="en-US" smtClean="0"/>
              <a:t>‹#›</a:t>
            </a:fld>
            <a:endParaRPr lang="en-US"/>
          </a:p>
        </p:txBody>
      </p:sp>
    </p:spTree>
    <p:extLst>
      <p:ext uri="{BB962C8B-B14F-4D97-AF65-F5344CB8AC3E}">
        <p14:creationId xmlns:p14="http://schemas.microsoft.com/office/powerpoint/2010/main" val="42065796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a:extLst>
              <a:ext uri="{FF2B5EF4-FFF2-40B4-BE49-F238E27FC236}">
                <a16:creationId xmlns:a16="http://schemas.microsoft.com/office/drawing/2014/main" id="{A0557A89-0AB0-7052-1ECD-CEBF456B05AB}"/>
              </a:ext>
            </a:extLst>
          </p:cNvPr>
          <p:cNvSpPr>
            <a:spLocks noGrp="1"/>
          </p:cNvSpPr>
          <p:nvPr>
            <p:ph type="ctrTitle"/>
          </p:nvPr>
        </p:nvSpPr>
        <p:spPr>
          <a:xfrm>
            <a:off x="1579123" y="1112635"/>
            <a:ext cx="9144000" cy="2387600"/>
          </a:xfrm>
        </p:spPr>
        <p:txBody>
          <a:bodyPr>
            <a:normAutofit fontScale="90000"/>
          </a:bodyPr>
          <a:lstStyle/>
          <a:p>
            <a:pPr>
              <a:lnSpc>
                <a:spcPct val="150000"/>
              </a:lnSpc>
            </a:pPr>
            <a:br>
              <a:rPr lang="ka-GE" sz="1800" b="1" dirty="0">
                <a:effectLst/>
                <a:latin typeface="Sylfaen" panose="010A0502050306030303" pitchFamily="18" charset="0"/>
                <a:ea typeface="Times New Roman" panose="02020603050405020304" pitchFamily="18" charset="0"/>
              </a:rPr>
            </a:br>
            <a:br>
              <a:rPr lang="ka-GE" sz="1800" b="1" dirty="0">
                <a:effectLst/>
                <a:latin typeface="Sylfaen" panose="010A0502050306030303" pitchFamily="18" charset="0"/>
                <a:ea typeface="Times New Roman" panose="02020603050405020304" pitchFamily="18" charset="0"/>
              </a:rPr>
            </a:br>
            <a:br>
              <a:rPr lang="ka-GE" sz="1800" b="1" dirty="0">
                <a:effectLst/>
                <a:latin typeface="Sylfaen" panose="010A0502050306030303" pitchFamily="18" charset="0"/>
                <a:ea typeface="Times New Roman" panose="02020603050405020304" pitchFamily="18" charset="0"/>
              </a:rPr>
            </a:br>
            <a:r>
              <a:rPr lang="ka-GE" sz="3100" b="1" dirty="0">
                <a:effectLst/>
                <a:latin typeface="Sylfaen" panose="010A0502050306030303" pitchFamily="18" charset="0"/>
                <a:ea typeface="Times New Roman" panose="02020603050405020304" pitchFamily="18" charset="0"/>
              </a:rPr>
              <a:t>უჩა ოქროპირიძე</a:t>
            </a:r>
            <a:br>
              <a:rPr lang="ka-GE" sz="3100" b="1" dirty="0">
                <a:effectLst/>
                <a:latin typeface="Sylfaen" panose="010A0502050306030303" pitchFamily="18" charset="0"/>
                <a:ea typeface="Times New Roman" panose="02020603050405020304" pitchFamily="18" charset="0"/>
              </a:rPr>
            </a:br>
            <a:endParaRPr lang="en-US" sz="3100" dirty="0"/>
          </a:p>
        </p:txBody>
      </p:sp>
      <p:sp>
        <p:nvSpPr>
          <p:cNvPr id="3" name="სუბტიტრი 2">
            <a:extLst>
              <a:ext uri="{FF2B5EF4-FFF2-40B4-BE49-F238E27FC236}">
                <a16:creationId xmlns:a16="http://schemas.microsoft.com/office/drawing/2014/main" id="{32BED174-A1A9-3648-505C-D6F49918984D}"/>
              </a:ext>
            </a:extLst>
          </p:cNvPr>
          <p:cNvSpPr>
            <a:spLocks noGrp="1"/>
          </p:cNvSpPr>
          <p:nvPr>
            <p:ph type="subTitle" idx="1"/>
          </p:nvPr>
        </p:nvSpPr>
        <p:spPr/>
        <p:txBody>
          <a:bodyPr/>
          <a:lstStyle/>
          <a:p>
            <a:r>
              <a:rPr lang="ka-GE" b="1" dirty="0">
                <a:ea typeface="Times New Roman" panose="02020603050405020304" pitchFamily="18" charset="0"/>
              </a:rPr>
              <a:t>საქართველოს დამოუკიდებელ სახელმწიფოთა თანამეგობრობაში შეყვანა და აჭარა</a:t>
            </a:r>
            <a:br>
              <a:rPr lang="en-US" sz="3200" dirty="0">
                <a:effectLst/>
                <a:latin typeface="Times New Roman" panose="02020603050405020304" pitchFamily="18" charset="0"/>
                <a:ea typeface="Times New Roman" panose="02020603050405020304" pitchFamily="18" charset="0"/>
              </a:rPr>
            </a:br>
            <a:endParaRPr lang="en-US" dirty="0"/>
          </a:p>
        </p:txBody>
      </p:sp>
    </p:spTree>
    <p:extLst>
      <p:ext uri="{BB962C8B-B14F-4D97-AF65-F5344CB8AC3E}">
        <p14:creationId xmlns:p14="http://schemas.microsoft.com/office/powerpoint/2010/main" val="3780411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a:extLst>
              <a:ext uri="{FF2B5EF4-FFF2-40B4-BE49-F238E27FC236}">
                <a16:creationId xmlns:a16="http://schemas.microsoft.com/office/drawing/2014/main" id="{23A8E32F-78FA-81CE-0399-8350B742B059}"/>
              </a:ext>
            </a:extLst>
          </p:cNvPr>
          <p:cNvSpPr>
            <a:spLocks noGrp="1"/>
          </p:cNvSpPr>
          <p:nvPr>
            <p:ph idx="1"/>
          </p:nvPr>
        </p:nvSpPr>
        <p:spPr/>
        <p:txBody>
          <a:bodyPr>
            <a:normAutofit/>
          </a:bodyPr>
          <a:lstStyle/>
          <a:p>
            <a:pPr algn="just"/>
            <a:r>
              <a:rPr lang="ka-GE" sz="2000" dirty="0">
                <a:effectLst/>
                <a:latin typeface="Sylfaen" panose="010A0502050306030303" pitchFamily="18" charset="0"/>
                <a:ea typeface="Times New Roman" panose="02020603050405020304" pitchFamily="18" charset="0"/>
                <a:cs typeface="Times New Roman" panose="02020603050405020304" pitchFamily="18" charset="0"/>
              </a:rPr>
              <a:t>1994 წლის 1 მარტს საქართველოს ეროვნულ-გამათავისუფლებელი ბრძოლის ერთ-ერთი მნიშვნელოვანი ეტაპი დასრულდა იმით, რომ </a:t>
            </a:r>
            <a:r>
              <a:rPr lang="ka-GE" sz="2000" dirty="0">
                <a:solidFill>
                  <a:srgbClr val="FF0000"/>
                </a:solidFill>
                <a:effectLst/>
                <a:latin typeface="Sylfaen" panose="010A0502050306030303" pitchFamily="18" charset="0"/>
                <a:ea typeface="Times New Roman" panose="02020603050405020304" pitchFamily="18" charset="0"/>
                <a:cs typeface="Times New Roman" panose="02020603050405020304" pitchFamily="18" charset="0"/>
              </a:rPr>
              <a:t>სამშობლოზე შეორგუ­ლე­ბულ </a:t>
            </a:r>
            <a:r>
              <a:rPr lang="ka-GE" sz="2000" dirty="0" err="1">
                <a:solidFill>
                  <a:srgbClr val="FF0000"/>
                </a:solidFill>
                <a:effectLst/>
                <a:latin typeface="Sylfaen" panose="010A0502050306030303" pitchFamily="18" charset="0"/>
                <a:ea typeface="Times New Roman" panose="02020603050405020304" pitchFamily="18" charset="0"/>
                <a:cs typeface="Times New Roman" panose="02020603050405020304" pitchFamily="18" charset="0"/>
              </a:rPr>
              <a:t>კონდოტიერთა</a:t>
            </a:r>
            <a:r>
              <a:rPr lang="ka-GE" sz="2000" dirty="0">
                <a:solidFill>
                  <a:srgbClr val="FF0000"/>
                </a:solidFill>
                <a:effectLst/>
                <a:latin typeface="Sylfaen" panose="010A0502050306030303" pitchFamily="18" charset="0"/>
                <a:ea typeface="Times New Roman" panose="02020603050405020304" pitchFamily="18" charset="0"/>
                <a:cs typeface="Times New Roman" panose="02020603050405020304" pitchFamily="18" charset="0"/>
              </a:rPr>
              <a:t> კასტამ,</a:t>
            </a:r>
            <a:r>
              <a:rPr lang="ka-GE" sz="2000" dirty="0">
                <a:effectLst/>
                <a:latin typeface="Sylfaen" panose="010A0502050306030303" pitchFamily="18" charset="0"/>
                <a:ea typeface="Times New Roman" panose="02020603050405020304" pitchFamily="18" charset="0"/>
                <a:cs typeface="Times New Roman" panose="02020603050405020304" pitchFamily="18" charset="0"/>
              </a:rPr>
              <a:t> რომელსაც მითვისებული ჰქონდა საქართველოს პარლა­მენტის დეპუტატთა უფლებამოსილება - 125 ხმით, 69-ს წინააღმდეგ რატიფიცირება გაუკეთა საკუთარ სამშობლოზე მონობის უღლის  ხელახლა დადგმას. მათ შორის ამ აქტს აჭარიდან დადებითი ხმა მისცეს დეპუტატებმა - დავით ცივაძემ, თამაზ ცინცაძემ, როსტომ დოლიძემ, ვიქტორ ლორთქიფანიძემ, ბადრი ნაკაშიძემ, ხოლო ამავე კუთხიდან  მისდამი ურყოფითი დამოკიდებულება გამოავლინეს ასლან ფაღავამ, დავით ბერძენიშვილმა და თამაზ დიასამიძემ [გაზ. ქართველი ერი, # 5, (59), 22 მარტი, 1994, გვ1, 2]</a:t>
            </a:r>
          </a:p>
          <a:p>
            <a:r>
              <a:rPr lang="ka-GE" sz="1800" dirty="0">
                <a:effectLst/>
                <a:latin typeface="Sylfaen" panose="010A0502050306030303"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88775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7474C63B-FACE-61B9-E114-06AB6D9B276F}"/>
              </a:ext>
            </a:extLst>
          </p:cNvPr>
          <p:cNvSpPr txBox="1"/>
          <p:nvPr/>
        </p:nvSpPr>
        <p:spPr>
          <a:xfrm>
            <a:off x="311285" y="379379"/>
            <a:ext cx="10680970" cy="5951886"/>
          </a:xfrm>
          <a:prstGeom prst="rect">
            <a:avLst/>
          </a:prstGeom>
          <a:noFill/>
        </p:spPr>
        <p:txBody>
          <a:bodyPr wrap="square">
            <a:spAutoFit/>
          </a:bodyPr>
          <a:lstStyle/>
          <a:p>
            <a:pPr indent="450215" algn="just">
              <a:lnSpc>
                <a:spcPct val="150000"/>
              </a:lnSpc>
            </a:pPr>
            <a:r>
              <a:rPr lang="ka-GE" sz="1400" dirty="0">
                <a:effectLst/>
                <a:latin typeface="Sylfaen" panose="010A0502050306030303" pitchFamily="18" charset="0"/>
                <a:ea typeface="Times New Roman" panose="02020603050405020304" pitchFamily="18" charset="0"/>
              </a:rPr>
              <a:t>1.</a:t>
            </a:r>
            <a:r>
              <a:rPr lang="ka-GE" sz="1400" dirty="0">
                <a:effectLst/>
                <a:latin typeface="Sylfaen" panose="010A0502050306030303" pitchFamily="18" charset="0"/>
                <a:ea typeface="Times New Roman" panose="02020603050405020304" pitchFamily="18" charset="0"/>
                <a:cs typeface="Sylfaen" panose="010A0502050306030303" pitchFamily="18" charset="0"/>
              </a:rPr>
              <a:t>ვინაიდა</a:t>
            </a:r>
            <a:r>
              <a:rPr lang="ka-GE" sz="1400" dirty="0">
                <a:effectLst/>
                <a:latin typeface="Sylfaen" panose="010A0502050306030303" pitchFamily="18" charset="0"/>
                <a:ea typeface="Times New Roman" panose="02020603050405020304" pitchFamily="18" charset="0"/>
              </a:rPr>
              <a:t>ნ, საკითხი არ ეხებოდა მხოლოდ რიგითი ხელშეკრულების რატიფიკაციას, არამედ საქართველოს სახელმწიფო სტრუქტურისა და მდგომარეობის შეცვლას, არსებული კანონის თანახმად გადაწყვეტილების მიღება შესაძლებელი იყო მხოლოდ ხმების 2/3-ით და არა უბრალო უმრავლესობით, როგორც ეს მოხდა;</a:t>
            </a:r>
            <a:endParaRPr lang="en-US" sz="14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400" dirty="0">
                <a:effectLst/>
                <a:latin typeface="Sylfaen" panose="010A0502050306030303" pitchFamily="18" charset="0"/>
                <a:ea typeface="Times New Roman" panose="02020603050405020304" pitchFamily="18" charset="0"/>
              </a:rPr>
              <a:t>2.</a:t>
            </a:r>
            <a:r>
              <a:rPr lang="ka-GE" sz="1400" dirty="0">
                <a:effectLst/>
                <a:latin typeface="Sylfaen" panose="010A0502050306030303" pitchFamily="18" charset="0"/>
                <a:ea typeface="Times New Roman" panose="02020603050405020304" pitchFamily="18" charset="0"/>
                <a:cs typeface="Sylfaen" panose="010A0502050306030303" pitchFamily="18" charset="0"/>
              </a:rPr>
              <a:t>გადაწყვეტილების</a:t>
            </a:r>
            <a:r>
              <a:rPr lang="ka-GE" sz="1400" dirty="0">
                <a:effectLst/>
                <a:latin typeface="Sylfaen" panose="010A0502050306030303" pitchFamily="18" charset="0"/>
                <a:ea typeface="Times New Roman" panose="02020603050405020304" pitchFamily="18" charset="0"/>
              </a:rPr>
              <a:t> </a:t>
            </a:r>
            <a:r>
              <a:rPr lang="ka-GE" sz="1400" dirty="0">
                <a:effectLst/>
                <a:latin typeface="Sylfaen" panose="010A0502050306030303" pitchFamily="18" charset="0"/>
                <a:ea typeface="Times New Roman" panose="02020603050405020304" pitchFamily="18" charset="0"/>
                <a:cs typeface="Sylfaen" panose="010A0502050306030303" pitchFamily="18" charset="0"/>
              </a:rPr>
              <a:t>მი</a:t>
            </a:r>
            <a:r>
              <a:rPr lang="ka-GE" sz="1400" dirty="0">
                <a:effectLst/>
                <a:latin typeface="Sylfaen" panose="010A0502050306030303" pitchFamily="18" charset="0"/>
                <a:ea typeface="Times New Roman" panose="02020603050405020304" pitchFamily="18" charset="0"/>
              </a:rPr>
              <a:t>ღებისას კენჭისყრაში მონაწილეობდნენ ის პირები, რომელნიც, არსებული კანონის თანახმად აღარ ითვლებიან პარლამენტის წევრებად და უფლება არ აქვთ მონაწილეობა მიიღონ საპარლამენტო კენჭისყრაში;</a:t>
            </a:r>
            <a:endParaRPr lang="en-US" sz="14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400" dirty="0">
                <a:effectLst/>
                <a:latin typeface="Sylfaen" panose="010A0502050306030303" pitchFamily="18" charset="0"/>
                <a:ea typeface="Times New Roman" panose="02020603050405020304" pitchFamily="18" charset="0"/>
              </a:rPr>
              <a:t>3.საპარლამენტო უმრავლესობის უკანონო გადაწყვეტილება წინააღმდეგობაში იმყოფება 1991 წლის 31 მარტის რეფერენდუმის შედეგებთან, აგრეთვე, 1991 წლის 9 აპრილის აქტთან საქართველოს დამოუკიდებლობის თაობაზე (რომელსაც კონგრესმენებმა ბათუმში ბოიკოტი გამოუცხადეს -უ. ო.).</a:t>
            </a:r>
            <a:endParaRPr lang="en-US" sz="14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400" dirty="0">
                <a:effectLst/>
                <a:latin typeface="Sylfaen" panose="010A0502050306030303" pitchFamily="18" charset="0"/>
                <a:ea typeface="Times New Roman" panose="02020603050405020304" pitchFamily="18" charset="0"/>
              </a:rPr>
              <a:t>4.ამას გარდა, უკანონო გადაწყვეტილების მიღება მიმდინარეობდა ქვეყანაში გამეფებული პოლიტიკური ტერორის ფონზე და პარლამენტის წინ შეგროვილ ოპოზიციურად განწყობილ მოქალაქეთა ჯგუფების სასტიკი დარბევით პოლიციის, ომონისა და მოქალაქეთა კავშირის მიერ.</a:t>
            </a:r>
          </a:p>
          <a:p>
            <a:pPr indent="450215" algn="just">
              <a:lnSpc>
                <a:spcPct val="150000"/>
              </a:lnSpc>
            </a:pPr>
            <a:r>
              <a:rPr lang="ka-GE" sz="1600" dirty="0">
                <a:effectLst/>
                <a:latin typeface="Sylfaen" panose="010A0502050306030303" pitchFamily="18" charset="0"/>
                <a:ea typeface="Times New Roman" panose="02020603050405020304" pitchFamily="18" charset="0"/>
              </a:rPr>
              <a:t>ქართველი ხალხი მხარს უჭერდა და მიუხედავად რუსეთის დაწოლისა, თუ საქართველოს ხელისუფლების პოზიციისა, დღესაც მხარს უჭერს ეროვნული დამოუკიდებლობის იდეას, ხოლო სნგ ჩვენს მიერ განიხილება, როგორც პირველი ეტაპი რუსეთის იმპერიის მოდერნიზაციისაკენ. ამიტომაც ჩვენ საპარლამენტო უმრავლესობის გადაწყვეტილებას ვთვლით უკანონოდ და იურიდიული ძალის არმქონედ.</a:t>
            </a:r>
            <a:endParaRPr lang="en-US" sz="16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600" dirty="0">
                <a:effectLst/>
                <a:latin typeface="Sylfaen" panose="010A0502050306030303" pitchFamily="18" charset="0"/>
                <a:ea typeface="Times New Roman" panose="02020603050405020304" pitchFamily="18" charset="0"/>
              </a:rPr>
              <a:t>პარტიისა და ფრაქციის სახელით - ეროვნულ-დემოკრატიული პარტიის თავმჯდომარე გ. ჭანტურია.</a:t>
            </a:r>
            <a:endParaRPr lang="en-US" sz="1600" dirty="0">
              <a:effectLst/>
              <a:latin typeface="Times New Roman" panose="02020603050405020304" pitchFamily="18" charset="0"/>
              <a:ea typeface="Times New Roman" panose="02020603050405020304" pitchFamily="18" charset="0"/>
            </a:endParaRPr>
          </a:p>
          <a:p>
            <a:pPr indent="450215" algn="just">
              <a:lnSpc>
                <a:spcPct val="150000"/>
              </a:lnSpc>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8204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62EFC62C-B154-55F5-2B1D-E03D7F4BC156}"/>
              </a:ext>
            </a:extLst>
          </p:cNvPr>
          <p:cNvSpPr txBox="1"/>
          <p:nvPr/>
        </p:nvSpPr>
        <p:spPr>
          <a:xfrm>
            <a:off x="622570" y="150315"/>
            <a:ext cx="10546403" cy="9137373"/>
          </a:xfrm>
          <a:prstGeom prst="rect">
            <a:avLst/>
          </a:prstGeom>
          <a:noFill/>
        </p:spPr>
        <p:txBody>
          <a:bodyPr wrap="square">
            <a:spAutoFit/>
          </a:bodyPr>
          <a:lstStyle/>
          <a:p>
            <a:pPr marL="342900" lvl="0" indent="-342900" algn="just">
              <a:lnSpc>
                <a:spcPct val="150000"/>
              </a:lnSpc>
              <a:buFont typeface="+mj-lt"/>
              <a:buAutoNum type="arabicPeriod"/>
            </a:pPr>
            <a:r>
              <a:rPr lang="ka-GE" sz="1400" dirty="0">
                <a:effectLst/>
                <a:latin typeface="Sylfaen" panose="010A0502050306030303" pitchFamily="18" charset="0"/>
                <a:ea typeface="Times New Roman" panose="02020603050405020304" pitchFamily="18" charset="0"/>
              </a:rPr>
              <a:t>საქართველოს მმართველი ელიტის მიერ მომხდარი 1994 წლის 1 მარტის სახელმწიფო გადატრიალება შეფასდეს, როგორც რესპუბლიკაში პროკომუნისტურ-ტოტალიტარული რეჟიმის რეანიმაცია და მისი საბოლოო დაბრუნება რუსეთის იმპერიის ხელში. მის ორგანიზატორებს დაეკისროთ მთელი პასუხისმგებლობა ამ უკანონო, ანტისახალხო და ანტიეროვნული აქტისათვის;</a:t>
            </a:r>
            <a:endParaRPr lang="en-US" sz="1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pPr>
            <a:r>
              <a:rPr lang="ka-GE" sz="1400" dirty="0">
                <a:effectLst/>
                <a:latin typeface="Sylfaen" panose="010A0502050306030303" pitchFamily="18" charset="0"/>
                <a:ea typeface="Times New Roman" panose="02020603050405020304" pitchFamily="18" charset="0"/>
              </a:rPr>
              <a:t>1991 წლის 31 მარტს ქართველმა ხალხმა საყოველთაო რეფერენდუმზე გამოხატა თავისი ურყევი ნება - ჰქონოდა თავისი ადგილი მსოფლიო თავისუფალ ერთა შორის. შეწყდეს მისი ამ ნების იგნორირება და ბოლო მოეღოს მის სუვერენულ უფლებებზე შეტევას;</a:t>
            </a:r>
            <a:endParaRPr lang="en-US" sz="1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pPr>
            <a:r>
              <a:rPr lang="ka-GE" sz="1400" dirty="0">
                <a:effectLst/>
                <a:latin typeface="Sylfaen" panose="010A0502050306030303" pitchFamily="18" charset="0"/>
                <a:ea typeface="Times New Roman" panose="02020603050405020304" pitchFamily="18" charset="0"/>
              </a:rPr>
              <a:t>ქართველ ხალხს მიეცეს თავისი ნების თავისუფლად გამოხატვის საშუალება, შეწყდეს მშვიდობიანი   მანიფესტაციებისა და მიტინგების დარბევა, დევნა-შევიწროებისა და რეპრესიების გზით საზოგადოებრივი აზრის დატერორება და საქართველოს მოსახლეობის შეგნებული გენოციდი;</a:t>
            </a:r>
            <a:endParaRPr lang="en-US" sz="1400" dirty="0">
              <a:effectLst/>
              <a:latin typeface="Times New Roman" panose="02020603050405020304" pitchFamily="18" charset="0"/>
              <a:ea typeface="Times New Roman" panose="02020603050405020304" pitchFamily="18" charset="0"/>
            </a:endParaRPr>
          </a:p>
          <a:p>
            <a:pPr marL="342900" lvl="0" indent="-342900" algn="just">
              <a:lnSpc>
                <a:spcPct val="150000"/>
              </a:lnSpc>
              <a:buFont typeface="+mj-lt"/>
              <a:buAutoNum type="arabicPeriod"/>
            </a:pPr>
            <a:r>
              <a:rPr lang="ka-GE" sz="1400" dirty="0">
                <a:effectLst/>
                <a:latin typeface="Sylfaen" panose="010A0502050306030303" pitchFamily="18" charset="0"/>
                <a:ea typeface="Times New Roman" panose="02020603050405020304" pitchFamily="18" charset="0"/>
              </a:rPr>
              <a:t>შეწყდეს პოლიტიკურ ნიადაგზე რეპრესიები და გათავისუფლდეს ყველა პოლიტპატიმარი;</a:t>
            </a:r>
            <a:endParaRPr lang="en-US" sz="1400" dirty="0">
              <a:effectLst/>
              <a:latin typeface="Times New Roman" panose="02020603050405020304" pitchFamily="18" charset="0"/>
              <a:ea typeface="Times New Roman" panose="02020603050405020304" pitchFamily="18" charset="0"/>
            </a:endParaRPr>
          </a:p>
          <a:p>
            <a:pPr lvl="0" algn="just">
              <a:lnSpc>
                <a:spcPct val="150000"/>
              </a:lnSpc>
            </a:pPr>
            <a:r>
              <a:rPr lang="ka-GE" sz="1400" dirty="0">
                <a:effectLst/>
                <a:latin typeface="Sylfaen" panose="010A0502050306030303" pitchFamily="18" charset="0"/>
                <a:ea typeface="Times New Roman" panose="02020603050405020304" pitchFamily="18" charset="0"/>
              </a:rPr>
              <a:t>5. საერთაშორისო ორგანიზაციებმა, მსოფლიოს დემოკრატიულმა სახელმწიფოებმა, ყველა კეთილი ნების ადამიანმა, ვისთვისაც ძვირფასია საყოველთაოდ აღიარებული ადამიანის უფლებები და თავისუფლებები, დროულად აღიმაღლოს ხმა საქართველოში ამ უფლებებისა და სხვა საერთაშორისი დეკლარაციებით განცხადებული პრინციპების დასაცავად და თავისი წვლილი შეიტანონ ქართველი ხალხის ნებისა და უფლებების დაცვის წმიდათაწმიდა საქმეში;</a:t>
            </a:r>
            <a:endParaRPr lang="ka-GE" sz="1400" dirty="0">
              <a:latin typeface="Sylfaen" panose="010A0502050306030303" pitchFamily="18" charset="0"/>
              <a:ea typeface="Times New Roman" panose="02020603050405020304" pitchFamily="18" charset="0"/>
            </a:endParaRPr>
          </a:p>
          <a:p>
            <a:pPr lvl="0" algn="just">
              <a:lnSpc>
                <a:spcPct val="150000"/>
              </a:lnSpc>
            </a:pPr>
            <a:r>
              <a:rPr lang="ka-GE" sz="1400" dirty="0">
                <a:effectLst/>
                <a:latin typeface="Sylfaen" panose="010A0502050306030303" pitchFamily="18" charset="0"/>
                <a:ea typeface="Times New Roman" panose="02020603050405020304" pitchFamily="18" charset="0"/>
              </a:rPr>
              <a:t>6. შეწყდეს ქართველი ხალხის ნების იგნორირება და მისი დრტვინვისადმი საერთაშორისო წაყრუების პოლიტიკა. საერთაშორისი  სამართლიდან გამომდინარე მართებული შეფასებანი მიეცეს ფაქტობრივი ხელისუფლების ანტისახალხო, ანტიეროვნულ მოღვაწეობას და გამოცხადდეს იგი კანონგარეშე...“ [გაზ. „აღდგომა“, #6, (103), თებერვალი, 1996, გვ. 5-6</a:t>
            </a:r>
            <a:r>
              <a:rPr lang="ka-GE" sz="1600" dirty="0">
                <a:effectLst/>
                <a:latin typeface="Sylfaen" panose="010A0502050306030303" pitchFamily="18" charset="0"/>
                <a:ea typeface="Times New Roman" panose="02020603050405020304" pitchFamily="18" charset="0"/>
              </a:rPr>
              <a:t>]...</a:t>
            </a:r>
            <a:endParaRPr lang="en-US" sz="1600" dirty="0">
              <a:effectLst/>
              <a:latin typeface="Times New Roman" panose="02020603050405020304" pitchFamily="18" charset="0"/>
              <a:ea typeface="Times New Roman" panose="02020603050405020304" pitchFamily="18" charset="0"/>
            </a:endParaRPr>
          </a:p>
          <a:p>
            <a:pPr lvl="0" algn="just">
              <a:lnSpc>
                <a:spcPct val="150000"/>
              </a:lnSpc>
            </a:pPr>
            <a:endParaRPr lang="ka-GE" sz="1400" dirty="0">
              <a:effectLst/>
              <a:latin typeface="Sylfaen" panose="010A0502050306030303" pitchFamily="18" charset="0"/>
              <a:ea typeface="Times New Roman" panose="02020603050405020304" pitchFamily="18" charset="0"/>
            </a:endParaRPr>
          </a:p>
          <a:p>
            <a:pPr lvl="0" algn="just">
              <a:lnSpc>
                <a:spcPct val="150000"/>
              </a:lnSpc>
            </a:pPr>
            <a:endParaRPr lang="ka-GE" dirty="0">
              <a:latin typeface="Sylfaen" panose="010A0502050306030303" pitchFamily="18" charset="0"/>
              <a:ea typeface="Times New Roman" panose="02020603050405020304" pitchFamily="18" charset="0"/>
            </a:endParaRPr>
          </a:p>
          <a:p>
            <a:pPr lvl="0" algn="just">
              <a:lnSpc>
                <a:spcPct val="150000"/>
              </a:lnSpc>
            </a:pPr>
            <a:endParaRPr lang="ka-GE" sz="1800" dirty="0">
              <a:effectLst/>
              <a:latin typeface="Sylfaen" panose="010A0502050306030303" pitchFamily="18" charset="0"/>
              <a:ea typeface="Times New Roman" panose="02020603050405020304" pitchFamily="18" charset="0"/>
            </a:endParaRPr>
          </a:p>
          <a:p>
            <a:pPr lvl="0" algn="just">
              <a:lnSpc>
                <a:spcPct val="150000"/>
              </a:lnSpc>
            </a:pPr>
            <a:endParaRPr lang="ka-GE" dirty="0">
              <a:latin typeface="Sylfaen" panose="010A0502050306030303" pitchFamily="18" charset="0"/>
              <a:ea typeface="Times New Roman" panose="02020603050405020304" pitchFamily="18" charset="0"/>
            </a:endParaRPr>
          </a:p>
          <a:p>
            <a:pPr lvl="0" algn="just">
              <a:lnSpc>
                <a:spcPct val="150000"/>
              </a:lnSpc>
            </a:pPr>
            <a:endParaRPr lang="ka-GE" sz="1800" dirty="0">
              <a:effectLst/>
              <a:latin typeface="Sylfaen" panose="010A0502050306030303" pitchFamily="18" charset="0"/>
              <a:ea typeface="Times New Roman" panose="02020603050405020304" pitchFamily="18" charset="0"/>
            </a:endParaRPr>
          </a:p>
          <a:p>
            <a:pPr lvl="0" algn="just">
              <a:lnSpc>
                <a:spcPct val="150000"/>
              </a:lnSpc>
            </a:pPr>
            <a:endParaRPr lang="ka-GE" dirty="0">
              <a:latin typeface="Sylfaen" panose="010A0502050306030303" pitchFamily="18" charset="0"/>
              <a:ea typeface="Times New Roman" panose="02020603050405020304" pitchFamily="18" charset="0"/>
            </a:endParaRPr>
          </a:p>
          <a:p>
            <a:pPr lvl="0" algn="just">
              <a:lnSpc>
                <a:spcPct val="150000"/>
              </a:lnSpc>
            </a:pPr>
            <a:endParaRPr lang="ka-GE" sz="1800" dirty="0">
              <a:effectLst/>
              <a:latin typeface="Sylfaen" panose="010A0502050306030303" pitchFamily="18" charset="0"/>
              <a:ea typeface="Times New Roman" panose="02020603050405020304" pitchFamily="18" charset="0"/>
            </a:endParaRPr>
          </a:p>
          <a:p>
            <a:pPr lvl="0" algn="just">
              <a:lnSpc>
                <a:spcPct val="150000"/>
              </a:lnSpc>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0765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BF9B42B7-E8F7-0891-49D6-54B84A188511}"/>
              </a:ext>
            </a:extLst>
          </p:cNvPr>
          <p:cNvSpPr txBox="1"/>
          <p:nvPr/>
        </p:nvSpPr>
        <p:spPr>
          <a:xfrm>
            <a:off x="593386" y="826850"/>
            <a:ext cx="10826885" cy="5444054"/>
          </a:xfrm>
          <a:prstGeom prst="rect">
            <a:avLst/>
          </a:prstGeom>
          <a:noFill/>
        </p:spPr>
        <p:txBody>
          <a:bodyPr wrap="square">
            <a:spAutoFit/>
          </a:bodyPr>
          <a:lstStyle/>
          <a:p>
            <a:pPr algn="just">
              <a:lnSpc>
                <a:spcPct val="150000"/>
              </a:lnSpc>
            </a:pPr>
            <a:r>
              <a:rPr lang="ka-GE" sz="1800" dirty="0">
                <a:effectLst/>
                <a:latin typeface="Sylfaen" panose="010A0502050306030303" pitchFamily="18" charset="0"/>
                <a:ea typeface="Times New Roman" panose="02020603050405020304" pitchFamily="18" charset="0"/>
              </a:rPr>
              <a:t>ქალბატონ ნუნუ ქაჯაიას მიერ 1994 წლის 9 აპრილს მიტინგზე წარმოთქმული სიტყვა, რომელშიც ნათქვამია: „ჩემო შვილებო! ალბათ ზოგიერთებს კიდეც გიკვირთ, ამ მოხუცებულ ქალბატონს რა </a:t>
            </a:r>
            <a:r>
              <a:rPr lang="ka-GE" sz="1800" dirty="0" err="1">
                <a:effectLst/>
                <a:latin typeface="Sylfaen" panose="010A0502050306030303" pitchFamily="18" charset="0"/>
                <a:ea typeface="Times New Roman" panose="02020603050405020304" pitchFamily="18" charset="0"/>
              </a:rPr>
              <a:t>ემიტინგება</a:t>
            </a:r>
            <a:r>
              <a:rPr lang="ka-GE" sz="1800" dirty="0">
                <a:effectLst/>
                <a:latin typeface="Sylfaen" panose="010A0502050306030303" pitchFamily="18" charset="0"/>
                <a:ea typeface="Times New Roman" panose="02020603050405020304" pitchFamily="18" charset="0"/>
              </a:rPr>
              <a:t>... სახლში ვერ დაჯდებაო, - ... ვინც მიცნობს კარგად იცის, რომ ნუნუ დეიდას ბევრი ქარტეხილი გამოუვლია, ბევრი დაუმსახურებელი შეურაცხყოფა აუტანია. ... მინდა ვიბრძოლო თქვენთან ერთად და გავინაწილო ის ყველა ტკივილი , რასაც საქართველოს გარეშე და შინაური მტრები გვაყენებენ.</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cs typeface="Sylfaen" panose="010A0502050306030303" pitchFamily="18" charset="0"/>
              </a:rPr>
              <a:t>დღეს</a:t>
            </a:r>
            <a:r>
              <a:rPr lang="ka-GE" sz="1800" dirty="0">
                <a:effectLst/>
                <a:latin typeface="Sylfaen" panose="010A0502050306030303" pitchFamily="18" charset="0"/>
                <a:ea typeface="Times New Roman" panose="02020603050405020304" pitchFamily="18" charset="0"/>
              </a:rPr>
              <a:t> </a:t>
            </a:r>
            <a:r>
              <a:rPr lang="ka-GE" sz="1800" dirty="0">
                <a:effectLst/>
                <a:latin typeface="Sylfaen" panose="010A0502050306030303" pitchFamily="18" charset="0"/>
                <a:ea typeface="Times New Roman" panose="02020603050405020304" pitchFamily="18" charset="0"/>
                <a:cs typeface="Sylfaen" panose="010A0502050306030303" pitchFamily="18" charset="0"/>
              </a:rPr>
              <a:t>მითუმეტეს, სახლში რა გამაჩერებს. დიახ, დღეს </a:t>
            </a:r>
            <a:r>
              <a:rPr lang="ka-GE" sz="1800" dirty="0">
                <a:effectLst/>
                <a:latin typeface="Sylfaen" panose="010A0502050306030303" pitchFamily="18" charset="0"/>
                <a:ea typeface="Times New Roman" panose="02020603050405020304" pitchFamily="18" charset="0"/>
              </a:rPr>
              <a:t> 9 აპრილს, როდესაც დაიღვარა საქართველოს თავისუფლებისათვის მებრძოლი გოგო-ბიჭების უმანკო სისხლი,</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სისხლი, საქართველოს ჭეშმარიტი შვილების...</a:t>
            </a:r>
          </a:p>
          <a:p>
            <a:pPr indent="450215" algn="just">
              <a:lnSpc>
                <a:spcPct val="150000"/>
              </a:lnSpc>
            </a:pPr>
            <a:r>
              <a:rPr lang="ka-GE" sz="1800" dirty="0">
                <a:effectLst/>
                <a:latin typeface="Sylfaen" panose="010A0502050306030303" pitchFamily="18" charset="0"/>
                <a:ea typeface="Times New Roman" panose="02020603050405020304" pitchFamily="18" charset="0"/>
              </a:rPr>
              <a:t>სისხლი, რომელსაც ვერ ჩამორეცხავს საუკუნეები...</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სისხლი, რომელმაც შავი ჩააცვა ჩემისთანა დედებს...</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სისხლი, რომელმაც შავი ჩააცვა მთელ საქართველოს...</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35881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DF3A5672-7553-CE29-F04F-40926F1EF559}"/>
              </a:ext>
            </a:extLst>
          </p:cNvPr>
          <p:cNvSpPr txBox="1"/>
          <p:nvPr/>
        </p:nvSpPr>
        <p:spPr>
          <a:xfrm>
            <a:off x="710119" y="476656"/>
            <a:ext cx="10758792" cy="4621650"/>
          </a:xfrm>
          <a:prstGeom prst="rect">
            <a:avLst/>
          </a:prstGeom>
          <a:noFill/>
        </p:spPr>
        <p:txBody>
          <a:bodyPr wrap="square">
            <a:spAutoFit/>
          </a:bodyPr>
          <a:lstStyle/>
          <a:p>
            <a:pPr indent="450215" algn="just">
              <a:lnSpc>
                <a:spcPct val="150000"/>
              </a:lnSpc>
            </a:pPr>
            <a:r>
              <a:rPr lang="ka-GE" sz="1800" dirty="0">
                <a:effectLst/>
                <a:latin typeface="Sylfaen" panose="010A0502050306030303" pitchFamily="18" charset="0"/>
                <a:ea typeface="Times New Roman" panose="02020603050405020304" pitchFamily="18" charset="0"/>
              </a:rPr>
              <a:t>აი, შვილებო, როგორ გადაუხადა და უხდის დღევანდელი მთავრობა 9 აპრილს დაღუპულ პატრიოტებს მათი თავდადების საფასურს... და მთლიანად სრულიად საქართველოს ხალხს და ამთ ნებას , რომელიც 31 მარტის რეფერენდუმით გამოხატეს.</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არა!!! შვილებო, ფარ-ხმალის დაყრა არ გამოგვადგება. საქართველოს თავისუფლებისათვის ბრძოლაა საჭირო. მე ღრმად მწამს თქვენი. თქვე, საქართველოს ჭეშმარიტი შვილები მუდამ იბრძოდით და იბრძოლებთ საქართველოს თავისუფლებისათვის.</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მეც თქვენთან ვარ და სანამ შემიძლია მანდილის ტარება, თქვენთან ვიქნები!</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დაგიფარავთ ამ შავი მანდილით და თეთრი თმებით!</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 შვილებო, იბრძოლეთ, რომ </a:t>
            </a:r>
            <a:r>
              <a:rPr lang="ka-GE" sz="1800" dirty="0" err="1">
                <a:effectLst/>
                <a:latin typeface="Sylfaen" panose="010A0502050306030303" pitchFamily="18" charset="0"/>
                <a:ea typeface="Times New Roman" panose="02020603050405020304" pitchFamily="18" charset="0"/>
              </a:rPr>
              <a:t>უკვდავვყოთ</a:t>
            </a:r>
            <a:r>
              <a:rPr lang="ka-GE" sz="1800" dirty="0">
                <a:effectLst/>
                <a:latin typeface="Sylfaen" panose="010A0502050306030303" pitchFamily="18" charset="0"/>
                <a:ea typeface="Times New Roman" panose="02020603050405020304" pitchFamily="18" charset="0"/>
              </a:rPr>
              <a:t>  9 აპრილს დაღუპულები. პატივი ეცით მათ სულებს... პატივი ეცით მერაბ კოსტავასა და ზვიად გამსახურდიას სულებს!</a:t>
            </a:r>
            <a:endParaRPr lang="en-US" sz="18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800" dirty="0">
                <a:effectLst/>
                <a:latin typeface="Sylfaen" panose="010A0502050306030303" pitchFamily="18" charset="0"/>
                <a:ea typeface="Times New Roman" panose="02020603050405020304" pitchFamily="18" charset="0"/>
              </a:rPr>
              <a:t>გლოცავთ ქართველი დედის სახელით, გფარავდეთ ღმერთი, ამინ!“ [ნ. ქაჯაიას პირადი არქივი].</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9270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147B87FA-43D8-0853-58ED-3460F1062D6D}"/>
              </a:ext>
            </a:extLst>
          </p:cNvPr>
          <p:cNvSpPr txBox="1"/>
          <p:nvPr/>
        </p:nvSpPr>
        <p:spPr>
          <a:xfrm>
            <a:off x="573932" y="282103"/>
            <a:ext cx="10924162" cy="5870646"/>
          </a:xfrm>
          <a:prstGeom prst="rect">
            <a:avLst/>
          </a:prstGeom>
          <a:noFill/>
        </p:spPr>
        <p:txBody>
          <a:bodyPr wrap="square">
            <a:spAutoFit/>
          </a:bodyPr>
          <a:lstStyle/>
          <a:p>
            <a:pPr indent="450215" algn="just">
              <a:lnSpc>
                <a:spcPct val="150000"/>
              </a:lnSpc>
            </a:pPr>
            <a:r>
              <a:rPr lang="ka-GE" sz="1400" dirty="0">
                <a:effectLst/>
                <a:latin typeface="Sylfaen" panose="010A0502050306030303" pitchFamily="18" charset="0"/>
                <a:ea typeface="Times New Roman" panose="02020603050405020304" pitchFamily="18" charset="0"/>
              </a:rPr>
              <a:t>გაგაცნობთ 1990 წლის ოქტომბერში „</a:t>
            </a:r>
            <a:r>
              <a:rPr lang="ka-GE" sz="1400" dirty="0" err="1">
                <a:effectLst/>
                <a:latin typeface="Sylfaen" panose="010A0502050306030303" pitchFamily="18" charset="0"/>
                <a:ea typeface="Times New Roman" panose="02020603050405020304" pitchFamily="18" charset="0"/>
              </a:rPr>
              <a:t>დემოკრატიჩესკაია</a:t>
            </a:r>
            <a:r>
              <a:rPr lang="ka-GE" sz="1400" dirty="0">
                <a:effectLst/>
                <a:latin typeface="Sylfaen" panose="010A0502050306030303" pitchFamily="18" charset="0"/>
                <a:ea typeface="Times New Roman" panose="02020603050405020304" pitchFamily="18" charset="0"/>
              </a:rPr>
              <a:t> </a:t>
            </a:r>
            <a:r>
              <a:rPr lang="ka-GE" sz="1400" dirty="0" err="1">
                <a:effectLst/>
                <a:latin typeface="Sylfaen" panose="010A0502050306030303" pitchFamily="18" charset="0"/>
                <a:ea typeface="Times New Roman" panose="02020603050405020304" pitchFamily="18" charset="0"/>
              </a:rPr>
              <a:t>რასიას</a:t>
            </a:r>
            <a:r>
              <a:rPr lang="ka-GE" sz="1400" dirty="0">
                <a:effectLst/>
                <a:latin typeface="Sylfaen" panose="010A0502050306030303" pitchFamily="18" charset="0"/>
                <a:ea typeface="Times New Roman" panose="02020603050405020304" pitchFamily="18" charset="0"/>
              </a:rPr>
              <a:t>“ მეოთხე ნომერში დაბეჭდილი საბჭოთა კავშირის სპეცსამსახურების ინსტრუქცია, რომლის მიხედვითაც უნდა ემოქმედა სოციალისტური ქვეყნების ხელისუფლებას და რომელიც  გამოყენებული აქვს ცოტნე ქართველიშვილს მის მიერ გაზეთში „საქართველოს სამრეკლო“ დაბეჭდილ სტატიაში,-„პასუხი „მოწინავე ინტელიგენციას“ [გაზ. „საქართველოს სამრეკლო“, #23(25), 24. 06. 1993, გვ. 10]. ავტორი მიგვითითებს, რომ აღნიშნული ინსტრუქციის მე-8 მუხლში წერია: „მხედველობიდან არ უნდა გავუშვათ უნარიანი, ორგანიზატორული  ნიჭისა და ხალხში ავტორიტეტის მქონე ადამიანები, საჭიროა ზრუნვა მათ გადმობირებაზე, მაგრამ თუ უარს აცხადებენ, მაშინ უნდა აღიკვეთოს მათი მაღალ პოსტებზე მოხვედრა...“</a:t>
            </a:r>
          </a:p>
          <a:p>
            <a:pPr indent="450215" algn="just">
              <a:lnSpc>
                <a:spcPct val="150000"/>
              </a:lnSpc>
            </a:pPr>
            <a:r>
              <a:rPr lang="ka-GE" sz="1400" dirty="0">
                <a:effectLst/>
                <a:latin typeface="Sylfaen" panose="010A0502050306030303" pitchFamily="18" charset="0"/>
                <a:ea typeface="Times New Roman" panose="02020603050405020304" pitchFamily="18" charset="0"/>
              </a:rPr>
              <a:t>მე-10 მუხლში მითითებულია, რომ „მართვის ორგანოებში და უმეტეს წარმოებაში ყველა პოსტზე (ადგილობრივ ორგანოებთან შეთანხმების გარეშე) აუცილებელია დაინიშნონ ადამიანები, რომლებიც ჩვენს სპეცსამსახურებთან თანამშრომლობენ...“</a:t>
            </a:r>
            <a:endParaRPr lang="en-US" sz="1400" dirty="0">
              <a:effectLst/>
              <a:latin typeface="Times New Roman" panose="02020603050405020304" pitchFamily="18" charset="0"/>
              <a:ea typeface="Times New Roman" panose="02020603050405020304" pitchFamily="18" charset="0"/>
            </a:endParaRPr>
          </a:p>
          <a:p>
            <a:pPr indent="450215" algn="just">
              <a:lnSpc>
                <a:spcPct val="150000"/>
              </a:lnSpc>
            </a:pPr>
            <a:r>
              <a:rPr lang="ka-GE" sz="1400" dirty="0">
                <a:effectLst/>
                <a:latin typeface="Sylfaen" panose="010A0502050306030303" pitchFamily="18" charset="0"/>
                <a:ea typeface="Times New Roman" panose="02020603050405020304" pitchFamily="18" charset="0"/>
              </a:rPr>
              <a:t>მუხლი 22. აუცილებელია მუდმივი მეთვალყურეობა დაუწესდეს სამეცნიერო-კვლევით ინსტიტუტებსა და ლაბორატორიებს...“</a:t>
            </a:r>
            <a:endParaRPr lang="en-US" sz="1400" dirty="0">
              <a:effectLst/>
              <a:latin typeface="Times New Roman" panose="02020603050405020304" pitchFamily="18" charset="0"/>
              <a:ea typeface="Times New Roman" panose="02020603050405020304" pitchFamily="18" charset="0"/>
            </a:endParaRPr>
          </a:p>
          <a:p>
            <a:pPr algn="just"/>
            <a:r>
              <a:rPr lang="ka-GE" sz="1400" dirty="0">
                <a:effectLst/>
                <a:latin typeface="Sylfaen" panose="010A0502050306030303" pitchFamily="18" charset="0"/>
                <a:ea typeface="Times New Roman" panose="02020603050405020304" pitchFamily="18" charset="0"/>
                <a:cs typeface="Times New Roman" panose="02020603050405020304" pitchFamily="18" charset="0"/>
              </a:rPr>
              <a:t>მუხლი 27. „ადგილობრივი წარმოშობის ხელმძღვანელთა გამოსვლებს, დასაშვებია, ჰქონდეს ნაციონალური შეფერილობა (ფორმა), მაგრამ ისინი ხელს არ უნდა უწყობდეს ნაციონალური ერთსულოვნების ზრდას“. ე. ი. კომუნისტური ხელისუფლების მიერ დაწინაურებულ ინტელიგენციას შეეძლო მხოლოდ ფორმით ყოფილიყო ეროვნული და არა შინაარსით, მხოლოდ სიტყვით ყოფილიყო პატრიოტი და არა საქმით...“ [იქვე] და ა. შ. შ. აი, </a:t>
            </a:r>
            <a:r>
              <a:rPr lang="ka-GE" sz="1400" dirty="0" err="1">
                <a:effectLst/>
                <a:latin typeface="Sylfaen" panose="010A0502050306030303" pitchFamily="18" charset="0"/>
                <a:ea typeface="Times New Roman" panose="02020603050405020304" pitchFamily="18" charset="0"/>
                <a:cs typeface="Times New Roman" panose="02020603050405020304" pitchFamily="18" charset="0"/>
              </a:rPr>
              <a:t>ჰომოსოვეტიკუსის</a:t>
            </a:r>
            <a:r>
              <a:rPr lang="ka-GE" sz="1400" dirty="0">
                <a:effectLst/>
                <a:latin typeface="Sylfaen" panose="010A0502050306030303" pitchFamily="18" charset="0"/>
                <a:ea typeface="Times New Roman" panose="02020603050405020304" pitchFamily="18" charset="0"/>
                <a:cs typeface="Times New Roman" panose="02020603050405020304" pitchFamily="18" charset="0"/>
              </a:rPr>
              <a:t>  „მესამე მდგომარეობის“ განმსაზღვრელი იმიჯი, ანუ როგორ უნდა ემოქმედათ მათ ინსტრუქციის მიხედვით, - ანუ მთელი საბჭოური მმართველი ელიტის ყველა რგოლი წარმოადგენდა საბჭოთა სპეცსამსა­ხურის უშუალო გაგრძელებას და მის ჩვეულებრივ, ანტიეროვნული სულისკვეთებით გაჯერებულ უჯრედს, რომლისთვისაც აღნიშნული ინსტრუქციიდან გადახვევა წარმოუდგენელი იყო. აქედან გამომდინარე, რა ანტიეროვნული მუხტის მატარებელ ორგანიზებულ ძალას წარმოადგენდა აღნიშნული კასტა და რას ემსახურებოდა თავისი ნომენკლატურული დანიშნულებითა და ხასიათით, საეჭვო არ უნდა იყოს. </a:t>
            </a:r>
            <a:endParaRPr lang="en-US" sz="1400" dirty="0"/>
          </a:p>
          <a:p>
            <a:pPr indent="450215" algn="just">
              <a:lnSpc>
                <a:spcPct val="150000"/>
              </a:lnSpc>
            </a:pPr>
            <a:endParaRPr lang="en-US"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02126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E8A4CE03-6965-EA6B-A365-B110285D27A5}"/>
              </a:ext>
            </a:extLst>
          </p:cNvPr>
          <p:cNvSpPr txBox="1"/>
          <p:nvPr/>
        </p:nvSpPr>
        <p:spPr>
          <a:xfrm>
            <a:off x="350196" y="651753"/>
            <a:ext cx="11322995" cy="5868145"/>
          </a:xfrm>
          <a:prstGeom prst="rect">
            <a:avLst/>
          </a:prstGeom>
          <a:noFill/>
        </p:spPr>
        <p:txBody>
          <a:bodyPr wrap="square">
            <a:spAutoFit/>
          </a:bodyPr>
          <a:lstStyle/>
          <a:p>
            <a:pPr indent="450215" algn="just">
              <a:lnSpc>
                <a:spcPct val="150000"/>
              </a:lnSpc>
            </a:pPr>
            <a:r>
              <a:rPr lang="ka-GE" sz="1800" dirty="0">
                <a:effectLst/>
                <a:latin typeface="Sylfaen" panose="010A0502050306030303" pitchFamily="18" charset="0"/>
                <a:ea typeface="Times New Roman" panose="02020603050405020304" pitchFamily="18" charset="0"/>
              </a:rPr>
              <a:t>ქართველმა ერმა, და უპირველეს ყოვლისა ქართველმა პოლიტიკოსებმა სათანა­დო დასკვნები უნდა გააკეთონ საქართველოს გარშემო აღნიშნულ პერიოდში დატრია­ლებული ტრაგედიიდან. თუ გადავხედავთ ამ ტრაგედიის უშუალო ქრონიკას და ჯან­საღი, ემოციისაგან თავისუფალი თვალთახედვით გავაანალიზებთ მომხდარს, დავინ­ა­ხავთ, რომ დიდი ხნის განმავლობაში რა მიზანმიმართულად მზადდებოდა ყველა­ფერი. ამასთან, შეუმჩნეველი არ დაგვრჩება საკუთარი უპასუხისმგებლობა და სიბრიყ­ვე, ისევ ქართული ელემენტის მიერ შესრულებული როლი და განსაკუთრებული აქ­ტი­ვობა ყველაფერი მომხდარის შემზადებასა და განხორციელებაში. აქედან გამომდი­ნარე სწორი ანალიზი უნდა გავუკეთოთ ყველაფერს და დავსახოთ გზა მომავალში მსგავსი მოვლენების დროულად აღსაკვეთად. </a:t>
            </a:r>
          </a:p>
          <a:p>
            <a:pPr indent="450215" algn="just">
              <a:lnSpc>
                <a:spcPct val="150000"/>
              </a:lnSpc>
            </a:pPr>
            <a:r>
              <a:rPr lang="ka-GE" sz="1800" dirty="0">
                <a:effectLst/>
                <a:latin typeface="Sylfaen" panose="010A0502050306030303" pitchFamily="18" charset="0"/>
                <a:ea typeface="Times New Roman" panose="02020603050405020304" pitchFamily="18" charset="0"/>
              </a:rPr>
              <a:t>იმჟამად, როგორც ჩანს, მსოფლიო პოლიტიკის წარმმართველმა ძალებმა საერთაშორისო გლობალური პოლიტიკის მოთხოვნებთან შეუსაბამოდ მიიჩნიეს და საჭიროდ არ ჩათვალეს ქართველი ხალხის ნებისა და მისი სამართლიანი ბრძოლისათვის მხარდაჭერა. ამიტომაც ქვეყანა ისევ აღმოჩნდა იმ სივრცეში, საიდანაც თავის დაღწევას თავგანწირვით ცდილობდა. მსოფლიო პოლიტიკურმა ელიტამ ედუარდ შევარდნაძესა და კომპანიას შეასრულებინა საკუთარი დაკვეთა და კავკასიის „სტაბილიზაციას შეეწირა საქართველოს დამოუკიდებლობა“[გაზ. „ბათუმის ხმა“, #1(21), აპრილი, 1994 წ.].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37726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ტექსტური ველი 2">
            <a:extLst>
              <a:ext uri="{FF2B5EF4-FFF2-40B4-BE49-F238E27FC236}">
                <a16:creationId xmlns:a16="http://schemas.microsoft.com/office/drawing/2014/main" id="{509F3F77-4AB4-E045-0807-7EA46EB393FD}"/>
              </a:ext>
            </a:extLst>
          </p:cNvPr>
          <p:cNvSpPr txBox="1"/>
          <p:nvPr/>
        </p:nvSpPr>
        <p:spPr>
          <a:xfrm>
            <a:off x="2937754" y="1731524"/>
            <a:ext cx="7137669" cy="646331"/>
          </a:xfrm>
          <a:prstGeom prst="rect">
            <a:avLst/>
          </a:prstGeom>
          <a:noFill/>
        </p:spPr>
        <p:txBody>
          <a:bodyPr wrap="square">
            <a:spAutoFit/>
          </a:bodyPr>
          <a:lstStyle/>
          <a:p>
            <a:r>
              <a:rPr lang="ka-GE" sz="3600" dirty="0">
                <a:effectLst/>
                <a:latin typeface="Sylfaen" panose="010A0502050306030303" pitchFamily="18" charset="0"/>
                <a:ea typeface="Times New Roman" panose="02020603050405020304" pitchFamily="18" charset="0"/>
              </a:rPr>
              <a:t>გმადლობთ ყურადღებისათვის!</a:t>
            </a:r>
            <a:endParaRPr lang="en-US" sz="3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9590789"/>
      </p:ext>
    </p:extLst>
  </p:cSld>
  <p:clrMapOvr>
    <a:masterClrMapping/>
  </p:clrMapOvr>
</p:sld>
</file>

<file path=ppt/theme/theme1.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ის თემა">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1243</Words>
  <Application>Microsoft Office PowerPoint</Application>
  <PresentationFormat>ფართოეკრანიანი</PresentationFormat>
  <Paragraphs>42</Paragraphs>
  <Slides>9</Slides>
  <Notes>1</Notes>
  <HiddenSlides>0</HiddenSlides>
  <MMClips>0</MMClips>
  <ScaleCrop>false</ScaleCrop>
  <HeadingPairs>
    <vt:vector size="6" baseType="variant">
      <vt:variant>
        <vt:lpstr>გამოყენებული შრიფტები</vt:lpstr>
      </vt:variant>
      <vt:variant>
        <vt:i4>5</vt:i4>
      </vt:variant>
      <vt:variant>
        <vt:lpstr>თემა</vt:lpstr>
      </vt:variant>
      <vt:variant>
        <vt:i4>1</vt:i4>
      </vt:variant>
      <vt:variant>
        <vt:lpstr>სლაიდების სათაურები</vt:lpstr>
      </vt:variant>
      <vt:variant>
        <vt:i4>9</vt:i4>
      </vt:variant>
    </vt:vector>
  </HeadingPairs>
  <TitlesOfParts>
    <vt:vector size="15" baseType="lpstr">
      <vt:lpstr>Arial</vt:lpstr>
      <vt:lpstr>Calibri</vt:lpstr>
      <vt:lpstr>Calibri Light</vt:lpstr>
      <vt:lpstr>Sylfaen</vt:lpstr>
      <vt:lpstr>Times New Roman</vt:lpstr>
      <vt:lpstr>Office-ის თემა</vt:lpstr>
      <vt:lpstr>   უჩა ოქროპირიძე </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საქართველოს დამოუკიდებელ სახელმწიფოთა თანამეგობრობაში შეყვანა და აჭარა </dc:title>
  <dc:creator>BSU</dc:creator>
  <cp:lastModifiedBy>BSU</cp:lastModifiedBy>
  <cp:revision>10</cp:revision>
  <dcterms:created xsi:type="dcterms:W3CDTF">2024-05-20T08:45:07Z</dcterms:created>
  <dcterms:modified xsi:type="dcterms:W3CDTF">2024-05-20T10:34:54Z</dcterms:modified>
</cp:coreProperties>
</file>