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5"/>
  </p:notesMasterIdLst>
  <p:sldIdLst>
    <p:sldId id="256" r:id="rId2"/>
    <p:sldId id="315" r:id="rId3"/>
    <p:sldId id="314" r:id="rId4"/>
    <p:sldId id="303" r:id="rId5"/>
    <p:sldId id="308" r:id="rId6"/>
    <p:sldId id="320" r:id="rId7"/>
    <p:sldId id="304" r:id="rId8"/>
    <p:sldId id="312" r:id="rId9"/>
    <p:sldId id="305" r:id="rId10"/>
    <p:sldId id="316" r:id="rId11"/>
    <p:sldId id="307" r:id="rId12"/>
    <p:sldId id="317" r:id="rId13"/>
    <p:sldId id="321" r:id="rId14"/>
    <p:sldId id="318"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40" r:id="rId33"/>
    <p:sldId id="341" r:id="rId34"/>
  </p:sldIdLst>
  <p:sldSz cx="9144000" cy="5143500" type="screen16x9"/>
  <p:notesSz cx="6858000" cy="9144000"/>
  <p:embeddedFontLst>
    <p:embeddedFont>
      <p:font typeface="Bebas Neue" panose="020B0604020202020204" charset="0"/>
      <p:regular r:id="rId36"/>
    </p:embeddedFont>
    <p:embeddedFont>
      <p:font typeface="BPG Banner Caps" panose="02060504020202060204" pitchFamily="18" charset="0"/>
      <p:regular r:id="rId37"/>
    </p:embeddedFont>
    <p:embeddedFont>
      <p:font typeface="Cambria Math" panose="02040503050406030204" pitchFamily="18" charset="0"/>
      <p:regular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0">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C00"/>
    <a:srgbClr val="0018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CF3BC2-B16F-481C-A617-8F56DC51FBAC}">
  <a:tblStyle styleId="{A3CF3BC2-B16F-481C-A617-8F56DC51FB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28" autoAdjust="0"/>
  </p:normalViewPr>
  <p:slideViewPr>
    <p:cSldViewPr snapToGrid="0">
      <p:cViewPr varScale="1">
        <p:scale>
          <a:sx n="112" d="100"/>
          <a:sy n="112" d="100"/>
        </p:scale>
        <p:origin x="774" y="270"/>
      </p:cViewPr>
      <p:guideLst>
        <p:guide orient="horz" pos="3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ownloads\DIAGRAM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ownloads\&#4307;&#4312;&#4304;&#4306;&#4320;&#4304;&#4315;&#4308;&#4305;&#431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Downloads\&#4307;&#4312;&#4304;&#4306;&#4320;&#4304;&#4315;&#4308;&#4305;&#431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min\Downloads\&#4307;&#4312;&#4304;&#4306;&#4320;&#4304;&#4315;&#4308;&#4305;&#431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min\Desktop\beso\2023\cxr.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3EE259"/>
              </a:solidFill>
              <a:ln w="19050">
                <a:solidFill>
                  <a:schemeClr val="lt1"/>
                </a:solidFill>
              </a:ln>
              <a:effectLst/>
            </c:spPr>
            <c:extLst>
              <c:ext xmlns:c16="http://schemas.microsoft.com/office/drawing/2014/chart" uri="{C3380CC4-5D6E-409C-BE32-E72D297353CC}">
                <c16:uniqueId val="{00000001-B5BA-43EC-948A-8C9FD9B8C2AB}"/>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2-B5BA-43EC-948A-8C9FD9B8C2AB}"/>
              </c:ext>
            </c:extLst>
          </c:dPt>
          <c:dLbls>
            <c:dLbl>
              <c:idx val="0"/>
              <c:layout>
                <c:manualLayout>
                  <c:x val="-0.17270428696412954"/>
                  <c:y val="-0.25271945173519977"/>
                </c:manualLayout>
              </c:layout>
              <c:tx>
                <c:rich>
                  <a:bodyPr/>
                  <a:lstStyle/>
                  <a:p>
                    <a:fld id="{89C0B118-0208-44FF-AF57-22A84386C205}" type="VALUE">
                      <a:rPr lang="en-US"/>
                      <a:pPr/>
                      <a:t>[VALUE]</a:t>
                    </a:fld>
                    <a:r>
                      <a:rPr lang="en-US" baseline="0"/>
                      <a:t> </a:t>
                    </a:r>
                    <a:fld id="{93A76174-C7A1-49F3-B71B-57C4F0460EC9}"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BA-43EC-948A-8C9FD9B8C2AB}"/>
                </c:ext>
              </c:extLst>
            </c:dLbl>
            <c:dLbl>
              <c:idx val="1"/>
              <c:layout>
                <c:manualLayout>
                  <c:x val="0.12926159230096237"/>
                  <c:y val="0.16708041703120444"/>
                </c:manualLayout>
              </c:layout>
              <c:tx>
                <c:rich>
                  <a:bodyPr/>
                  <a:lstStyle/>
                  <a:p>
                    <a:fld id="{C10E627C-6688-4426-8EA1-7D51D314EE1A}" type="VALUE">
                      <a:rPr lang="en-US"/>
                      <a:pPr/>
                      <a:t>[VALUE]</a:t>
                    </a:fld>
                    <a:r>
                      <a:rPr lang="en-US" baseline="0"/>
                      <a:t> </a:t>
                    </a:r>
                    <a:fld id="{F160D7DC-2E41-40C0-877E-80FBB0573B2A}" type="PERCENTAGE">
                      <a:rPr lang="en-US" baseline="0"/>
                      <a:pPr/>
                      <a:t>[PERCENTAGE]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BA-43EC-948A-8C9FD9B8C2AB}"/>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BPG Banner Caps" panose="02060504020202060204" pitchFamily="18" charset="0"/>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Sheet1!$A$17:$A$18</c:f>
              <c:strCache>
                <c:ptCount val="2"/>
                <c:pt idx="0">
                  <c:v>ნორმალური ტრაფიკი</c:v>
                </c:pt>
                <c:pt idx="1">
                  <c:v>თავდასხმა</c:v>
                </c:pt>
              </c:strCache>
            </c:strRef>
          </c:cat>
          <c:val>
            <c:numRef>
              <c:f>Sheet1!$B$17:$B$18</c:f>
              <c:numCache>
                <c:formatCode>0</c:formatCode>
                <c:ptCount val="2"/>
                <c:pt idx="0">
                  <c:v>2359289</c:v>
                </c:pt>
                <c:pt idx="1">
                  <c:v>471454</c:v>
                </c:pt>
              </c:numCache>
            </c:numRef>
          </c:val>
          <c:extLst>
            <c:ext xmlns:c16="http://schemas.microsoft.com/office/drawing/2014/chart" uri="{C3380CC4-5D6E-409C-BE32-E72D297353CC}">
              <c16:uniqueId val="{00000000-B5BA-43EC-948A-8C9FD9B8C2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PG Banner Caps" panose="0206050402020206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PG Banner Caps" panose="0206050402020206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BPG Banner Caps" panose="02060504020202060204" pitchFamily="18" charset="0"/>
                <a:ea typeface="+mn-ea"/>
                <a:cs typeface="+mn-cs"/>
              </a:defRPr>
            </a:pPr>
            <a:r>
              <a:rPr lang="ka-GE"/>
              <a:t>შეტევის სიხშირე</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BPG Banner Caps" panose="02060504020202060204" pitchFamily="18"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რაოდენობა</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BPG Banner Caps" panose="0206050402020206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DoS Hulk</c:v>
                </c:pt>
                <c:pt idx="1">
                  <c:v>PortScan</c:v>
                </c:pt>
                <c:pt idx="2">
                  <c:v>DDoS</c:v>
                </c:pt>
                <c:pt idx="3">
                  <c:v>DoS GoldenEye</c:v>
                </c:pt>
                <c:pt idx="4">
                  <c:v>FTP-Patator</c:v>
                </c:pt>
                <c:pt idx="5">
                  <c:v>SSH-Patator</c:v>
                </c:pt>
                <c:pt idx="6">
                  <c:v>DoS slowloris</c:v>
                </c:pt>
                <c:pt idx="7">
                  <c:v>DoS Slowhttptest</c:v>
                </c:pt>
                <c:pt idx="8">
                  <c:v>Bot</c:v>
                </c:pt>
                <c:pt idx="9">
                  <c:v>Web Attack - Brute Force</c:v>
                </c:pt>
                <c:pt idx="10">
                  <c:v>Web Attack - XSS</c:v>
                </c:pt>
                <c:pt idx="11">
                  <c:v>Infiltration</c:v>
                </c:pt>
                <c:pt idx="12">
                  <c:v>Web Attack - Sql Injection</c:v>
                </c:pt>
                <c:pt idx="13">
                  <c:v>Heartbleed</c:v>
                </c:pt>
              </c:strCache>
            </c:strRef>
          </c:cat>
          <c:val>
            <c:numRef>
              <c:f>Sheet1!$B$2:$B$16</c:f>
              <c:numCache>
                <c:formatCode>0</c:formatCode>
                <c:ptCount val="14"/>
                <c:pt idx="0">
                  <c:v>231073</c:v>
                </c:pt>
                <c:pt idx="1">
                  <c:v>158930</c:v>
                </c:pt>
                <c:pt idx="2">
                  <c:v>41835</c:v>
                </c:pt>
                <c:pt idx="3">
                  <c:v>10293</c:v>
                </c:pt>
                <c:pt idx="4">
                  <c:v>7938</c:v>
                </c:pt>
                <c:pt idx="5">
                  <c:v>5897</c:v>
                </c:pt>
                <c:pt idx="6">
                  <c:v>5796</c:v>
                </c:pt>
                <c:pt idx="7">
                  <c:v>5499</c:v>
                </c:pt>
                <c:pt idx="8">
                  <c:v>1966</c:v>
                </c:pt>
                <c:pt idx="9">
                  <c:v>1507</c:v>
                </c:pt>
                <c:pt idx="10">
                  <c:v>652</c:v>
                </c:pt>
                <c:pt idx="11">
                  <c:v>36</c:v>
                </c:pt>
                <c:pt idx="12">
                  <c:v>21</c:v>
                </c:pt>
                <c:pt idx="13">
                  <c:v>11</c:v>
                </c:pt>
              </c:numCache>
            </c:numRef>
          </c:val>
          <c:extLst>
            <c:ext xmlns:c16="http://schemas.microsoft.com/office/drawing/2014/chart" uri="{C3380CC4-5D6E-409C-BE32-E72D297353CC}">
              <c16:uniqueId val="{00000000-3EBD-45C4-A9E9-8EDDD291BD17}"/>
            </c:ext>
          </c:extLst>
        </c:ser>
        <c:dLbls>
          <c:showLegendKey val="0"/>
          <c:showVal val="0"/>
          <c:showCatName val="0"/>
          <c:showSerName val="0"/>
          <c:showPercent val="0"/>
          <c:showBubbleSize val="0"/>
        </c:dLbls>
        <c:gapWidth val="219"/>
        <c:axId val="357898896"/>
        <c:axId val="357899288"/>
      </c:barChart>
      <c:catAx>
        <c:axId val="357898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PG Banner Caps" panose="02060504020202060204" pitchFamily="18" charset="0"/>
                <a:ea typeface="+mn-ea"/>
                <a:cs typeface="+mn-cs"/>
              </a:defRPr>
            </a:pPr>
            <a:endParaRPr lang="en-US"/>
          </a:p>
        </c:txPr>
        <c:crossAx val="357899288"/>
        <c:crosses val="autoZero"/>
        <c:auto val="1"/>
        <c:lblAlgn val="ctr"/>
        <c:lblOffset val="100"/>
        <c:noMultiLvlLbl val="0"/>
      </c:catAx>
      <c:valAx>
        <c:axId val="3578992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PG Banner Caps" panose="02060504020202060204" pitchFamily="18" charset="0"/>
                <a:ea typeface="+mn-ea"/>
                <a:cs typeface="+mn-cs"/>
              </a:defRPr>
            </a:pPr>
            <a:endParaRPr lang="en-US"/>
          </a:p>
        </c:txPr>
        <c:crossAx val="35789889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BPG Banner Caps" panose="0206050402020206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დიაგრამები!$C$1</c:f>
              <c:strCache>
                <c:ptCount val="1"/>
                <c:pt idx="0">
                  <c:v>QDA               </c:v>
                </c:pt>
              </c:strCache>
            </c:strRef>
          </c:tx>
          <c:spPr>
            <a:ln w="28575" cap="rnd">
              <a:solidFill>
                <a:srgbClr val="FF0000"/>
              </a:solidFill>
              <a:round/>
            </a:ln>
            <a:effectLst/>
          </c:spPr>
          <c:marker>
            <c:symbol val="circle"/>
            <c:size val="5"/>
            <c:spPr>
              <a:solidFill>
                <a:schemeClr val="accent1"/>
              </a:solidFill>
              <a:ln w="9525">
                <a:solidFill>
                  <a:srgbClr val="FF0000"/>
                </a:solidFill>
              </a:ln>
              <a:effectLst/>
            </c:spPr>
          </c:marker>
          <c:cat>
            <c:strRef>
              <c:f>დიაგრამები!$A$2:$A$21</c:f>
              <c:strCache>
                <c:ptCount val="20"/>
                <c:pt idx="0">
                  <c:v>Bwd Packet Length Std</c:v>
                </c:pt>
                <c:pt idx="1">
                  <c:v>Flow Bytes/s</c:v>
                </c:pt>
                <c:pt idx="2">
                  <c:v>Total Length of Fwd Packets</c:v>
                </c:pt>
                <c:pt idx="3">
                  <c:v>Fwd Packet Length Std</c:v>
                </c:pt>
                <c:pt idx="4">
                  <c:v>Flow IAT Std</c:v>
                </c:pt>
                <c:pt idx="5">
                  <c:v>Flow IAT Min</c:v>
                </c:pt>
                <c:pt idx="6">
                  <c:v>Fwd IAT Total</c:v>
                </c:pt>
                <c:pt idx="7">
                  <c:v>Flow Duration</c:v>
                </c:pt>
                <c:pt idx="8">
                  <c:v>Bwd Packet Length Max</c:v>
                </c:pt>
                <c:pt idx="9">
                  <c:v>Flow IAT Max</c:v>
                </c:pt>
                <c:pt idx="10">
                  <c:v>Flow IAT Mean</c:v>
                </c:pt>
                <c:pt idx="11">
                  <c:v>Total Length of Bwd Packets</c:v>
                </c:pt>
                <c:pt idx="12">
                  <c:v>Fwd Packet Length Min</c:v>
                </c:pt>
                <c:pt idx="13">
                  <c:v>Bwd Packet Length Mean</c:v>
                </c:pt>
                <c:pt idx="14">
                  <c:v>Flow Packets/s</c:v>
                </c:pt>
                <c:pt idx="15">
                  <c:v>Fwd Packet Length Mean</c:v>
                </c:pt>
                <c:pt idx="16">
                  <c:v>Total Backward Packets</c:v>
                </c:pt>
                <c:pt idx="17">
                  <c:v>Total Fwd Packets</c:v>
                </c:pt>
                <c:pt idx="18">
                  <c:v>Fwd Packet Length Max</c:v>
                </c:pt>
                <c:pt idx="19">
                  <c:v>Bwd Packet Length Min</c:v>
                </c:pt>
              </c:strCache>
            </c:strRef>
          </c:cat>
          <c:val>
            <c:numRef>
              <c:f>დიაგრამები!$C$2:$C$21</c:f>
              <c:numCache>
                <c:formatCode>General</c:formatCode>
                <c:ptCount val="20"/>
                <c:pt idx="0">
                  <c:v>0.86</c:v>
                </c:pt>
                <c:pt idx="1">
                  <c:v>0.86</c:v>
                </c:pt>
                <c:pt idx="2">
                  <c:v>0.86</c:v>
                </c:pt>
                <c:pt idx="3">
                  <c:v>0.3</c:v>
                </c:pt>
                <c:pt idx="4">
                  <c:v>0.84</c:v>
                </c:pt>
                <c:pt idx="5">
                  <c:v>0.86</c:v>
                </c:pt>
                <c:pt idx="6">
                  <c:v>0.84</c:v>
                </c:pt>
                <c:pt idx="7">
                  <c:v>0.84</c:v>
                </c:pt>
                <c:pt idx="8">
                  <c:v>0.84</c:v>
                </c:pt>
                <c:pt idx="9">
                  <c:v>0.84</c:v>
                </c:pt>
                <c:pt idx="10">
                  <c:v>0.85</c:v>
                </c:pt>
                <c:pt idx="11">
                  <c:v>0.08</c:v>
                </c:pt>
                <c:pt idx="12">
                  <c:v>0.85</c:v>
                </c:pt>
                <c:pt idx="13">
                  <c:v>0.84</c:v>
                </c:pt>
                <c:pt idx="14">
                  <c:v>0.85</c:v>
                </c:pt>
                <c:pt idx="15">
                  <c:v>0.84</c:v>
                </c:pt>
                <c:pt idx="16">
                  <c:v>0.11</c:v>
                </c:pt>
                <c:pt idx="17">
                  <c:v>0.1</c:v>
                </c:pt>
                <c:pt idx="18">
                  <c:v>0.85</c:v>
                </c:pt>
                <c:pt idx="19">
                  <c:v>0.61</c:v>
                </c:pt>
              </c:numCache>
            </c:numRef>
          </c:val>
          <c:smooth val="0"/>
          <c:extLst>
            <c:ext xmlns:c16="http://schemas.microsoft.com/office/drawing/2014/chart" uri="{C3380CC4-5D6E-409C-BE32-E72D297353CC}">
              <c16:uniqueId val="{00000000-2259-4257-9DC2-1CFEDE85655F}"/>
            </c:ext>
          </c:extLst>
        </c:ser>
        <c:dLbls>
          <c:showLegendKey val="0"/>
          <c:showVal val="0"/>
          <c:showCatName val="0"/>
          <c:showSerName val="0"/>
          <c:showPercent val="0"/>
          <c:showBubbleSize val="0"/>
        </c:dLbls>
        <c:marker val="1"/>
        <c:smooth val="0"/>
        <c:axId val="467637312"/>
        <c:axId val="467638488"/>
      </c:lineChart>
      <c:catAx>
        <c:axId val="46763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638488"/>
        <c:crosses val="autoZero"/>
        <c:auto val="1"/>
        <c:lblAlgn val="ctr"/>
        <c:lblOffset val="100"/>
        <c:noMultiLvlLbl val="0"/>
      </c:catAx>
      <c:valAx>
        <c:axId val="467638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6373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დიაგრამები!$B$1</c:f>
              <c:strCache>
                <c:ptCount val="1"/>
                <c:pt idx="0">
                  <c:v>Naive Bayes</c:v>
                </c:pt>
              </c:strCache>
            </c:strRef>
          </c:tx>
          <c:spPr>
            <a:ln w="28575" cap="rnd">
              <a:solidFill>
                <a:srgbClr val="FF0000"/>
              </a:solidFill>
              <a:round/>
            </a:ln>
            <a:effectLst/>
          </c:spPr>
          <c:marker>
            <c:symbol val="circle"/>
            <c:size val="5"/>
            <c:spPr>
              <a:solidFill>
                <a:schemeClr val="accent1"/>
              </a:solidFill>
              <a:ln w="9525">
                <a:solidFill>
                  <a:srgbClr val="FF0000"/>
                </a:solidFill>
              </a:ln>
              <a:effectLst/>
            </c:spPr>
          </c:marker>
          <c:cat>
            <c:strRef>
              <c:f>დიაგრამები!$A$2:$A$21</c:f>
              <c:strCache>
                <c:ptCount val="20"/>
                <c:pt idx="0">
                  <c:v>Bwd Packet Length Std</c:v>
                </c:pt>
                <c:pt idx="1">
                  <c:v>Flow Bytes/s</c:v>
                </c:pt>
                <c:pt idx="2">
                  <c:v>Total Length of Fwd Packets</c:v>
                </c:pt>
                <c:pt idx="3">
                  <c:v>Fwd Packet Length Std</c:v>
                </c:pt>
                <c:pt idx="4">
                  <c:v>Flow IAT Std</c:v>
                </c:pt>
                <c:pt idx="5">
                  <c:v>Flow IAT Min</c:v>
                </c:pt>
                <c:pt idx="6">
                  <c:v>Fwd IAT Total</c:v>
                </c:pt>
                <c:pt idx="7">
                  <c:v>Flow Duration</c:v>
                </c:pt>
                <c:pt idx="8">
                  <c:v>Bwd Packet Length Max</c:v>
                </c:pt>
                <c:pt idx="9">
                  <c:v>Flow IAT Max</c:v>
                </c:pt>
                <c:pt idx="10">
                  <c:v>Flow IAT Mean</c:v>
                </c:pt>
                <c:pt idx="11">
                  <c:v>Total Length of Bwd Packets</c:v>
                </c:pt>
                <c:pt idx="12">
                  <c:v>Fwd Packet Length Min</c:v>
                </c:pt>
                <c:pt idx="13">
                  <c:v>Bwd Packet Length Mean</c:v>
                </c:pt>
                <c:pt idx="14">
                  <c:v>Flow Packets/s</c:v>
                </c:pt>
                <c:pt idx="15">
                  <c:v>Fwd Packet Length Mean</c:v>
                </c:pt>
                <c:pt idx="16">
                  <c:v>Total Backward Packets</c:v>
                </c:pt>
                <c:pt idx="17">
                  <c:v>Total Fwd Packets</c:v>
                </c:pt>
                <c:pt idx="18">
                  <c:v>Fwd Packet Length Max</c:v>
                </c:pt>
                <c:pt idx="19">
                  <c:v>Bwd Packet Length Min</c:v>
                </c:pt>
              </c:strCache>
            </c:strRef>
          </c:cat>
          <c:val>
            <c:numRef>
              <c:f>დიაგრამები!$B$2:$B$21</c:f>
              <c:numCache>
                <c:formatCode>General</c:formatCode>
                <c:ptCount val="20"/>
                <c:pt idx="0">
                  <c:v>0.86</c:v>
                </c:pt>
                <c:pt idx="1">
                  <c:v>0.84</c:v>
                </c:pt>
                <c:pt idx="2">
                  <c:v>0.86</c:v>
                </c:pt>
                <c:pt idx="3">
                  <c:v>0.85</c:v>
                </c:pt>
                <c:pt idx="4">
                  <c:v>0.85</c:v>
                </c:pt>
                <c:pt idx="5">
                  <c:v>0.86</c:v>
                </c:pt>
                <c:pt idx="6">
                  <c:v>0.82</c:v>
                </c:pt>
                <c:pt idx="7">
                  <c:v>0.82</c:v>
                </c:pt>
                <c:pt idx="8">
                  <c:v>0.85</c:v>
                </c:pt>
                <c:pt idx="9">
                  <c:v>0.83</c:v>
                </c:pt>
                <c:pt idx="10">
                  <c:v>0.85</c:v>
                </c:pt>
                <c:pt idx="11">
                  <c:v>7.0000000000000007E-2</c:v>
                </c:pt>
                <c:pt idx="12">
                  <c:v>0.86</c:v>
                </c:pt>
                <c:pt idx="13">
                  <c:v>0.85</c:v>
                </c:pt>
                <c:pt idx="14">
                  <c:v>0.86</c:v>
                </c:pt>
                <c:pt idx="15">
                  <c:v>0.86</c:v>
                </c:pt>
                <c:pt idx="16">
                  <c:v>0.13</c:v>
                </c:pt>
                <c:pt idx="17">
                  <c:v>0.52</c:v>
                </c:pt>
                <c:pt idx="18">
                  <c:v>0.84</c:v>
                </c:pt>
                <c:pt idx="19">
                  <c:v>0.85</c:v>
                </c:pt>
              </c:numCache>
            </c:numRef>
          </c:val>
          <c:smooth val="0"/>
          <c:extLst>
            <c:ext xmlns:c16="http://schemas.microsoft.com/office/drawing/2014/chart" uri="{C3380CC4-5D6E-409C-BE32-E72D297353CC}">
              <c16:uniqueId val="{00000000-8F50-45B0-9BCD-F5E70C1E1A3F}"/>
            </c:ext>
          </c:extLst>
        </c:ser>
        <c:dLbls>
          <c:showLegendKey val="0"/>
          <c:showVal val="0"/>
          <c:showCatName val="0"/>
          <c:showSerName val="0"/>
          <c:showPercent val="0"/>
          <c:showBubbleSize val="0"/>
        </c:dLbls>
        <c:marker val="1"/>
        <c:smooth val="0"/>
        <c:axId val="467631040"/>
        <c:axId val="467637704"/>
      </c:lineChart>
      <c:catAx>
        <c:axId val="46763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637704"/>
        <c:crosses val="autoZero"/>
        <c:auto val="1"/>
        <c:lblAlgn val="ctr"/>
        <c:lblOffset val="100"/>
        <c:noMultiLvlLbl val="0"/>
      </c:catAx>
      <c:valAx>
        <c:axId val="467637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763104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დიაგრამები!$D$1</c:f>
              <c:strCache>
                <c:ptCount val="1"/>
                <c:pt idx="0">
                  <c:v>MLP               </c:v>
                </c:pt>
              </c:strCache>
            </c:strRef>
          </c:tx>
          <c:spPr>
            <a:ln w="28575" cap="rnd">
              <a:solidFill>
                <a:srgbClr val="FF0000"/>
              </a:solidFill>
              <a:round/>
            </a:ln>
            <a:effectLst/>
          </c:spPr>
          <c:marker>
            <c:symbol val="circle"/>
            <c:size val="5"/>
            <c:spPr>
              <a:solidFill>
                <a:schemeClr val="accent1"/>
              </a:solidFill>
              <a:ln w="9525">
                <a:solidFill>
                  <a:srgbClr val="FF0000"/>
                </a:solidFill>
              </a:ln>
              <a:effectLst/>
            </c:spPr>
          </c:marker>
          <c:cat>
            <c:strRef>
              <c:f>დიაგრამები!$A$2:$A$21</c:f>
              <c:strCache>
                <c:ptCount val="20"/>
                <c:pt idx="0">
                  <c:v>Bwd Packet Length Std</c:v>
                </c:pt>
                <c:pt idx="1">
                  <c:v>Flow Bytes/s</c:v>
                </c:pt>
                <c:pt idx="2">
                  <c:v>Total Length of Fwd Packets</c:v>
                </c:pt>
                <c:pt idx="3">
                  <c:v>Fwd Packet Length Std</c:v>
                </c:pt>
                <c:pt idx="4">
                  <c:v>Flow IAT Std</c:v>
                </c:pt>
                <c:pt idx="5">
                  <c:v>Flow IAT Min</c:v>
                </c:pt>
                <c:pt idx="6">
                  <c:v>Fwd IAT Total</c:v>
                </c:pt>
                <c:pt idx="7">
                  <c:v>Flow Duration</c:v>
                </c:pt>
                <c:pt idx="8">
                  <c:v>Bwd Packet Length Max</c:v>
                </c:pt>
                <c:pt idx="9">
                  <c:v>Flow IAT Max</c:v>
                </c:pt>
                <c:pt idx="10">
                  <c:v>Flow IAT Mean</c:v>
                </c:pt>
                <c:pt idx="11">
                  <c:v>Total Length of Bwd Packets</c:v>
                </c:pt>
                <c:pt idx="12">
                  <c:v>Fwd Packet Length Min</c:v>
                </c:pt>
                <c:pt idx="13">
                  <c:v>Bwd Packet Length Mean</c:v>
                </c:pt>
                <c:pt idx="14">
                  <c:v>Flow Packets/s</c:v>
                </c:pt>
                <c:pt idx="15">
                  <c:v>Fwd Packet Length Mean</c:v>
                </c:pt>
                <c:pt idx="16">
                  <c:v>Total Backward Packets</c:v>
                </c:pt>
                <c:pt idx="17">
                  <c:v>Total Fwd Packets</c:v>
                </c:pt>
                <c:pt idx="18">
                  <c:v>Fwd Packet Length Max</c:v>
                </c:pt>
                <c:pt idx="19">
                  <c:v>Bwd Packet Length Min</c:v>
                </c:pt>
              </c:strCache>
            </c:strRef>
          </c:cat>
          <c:val>
            <c:numRef>
              <c:f>დიაგრამები!$D$2:$D$21</c:f>
              <c:numCache>
                <c:formatCode>General</c:formatCode>
                <c:ptCount val="20"/>
                <c:pt idx="0">
                  <c:v>0.86</c:v>
                </c:pt>
                <c:pt idx="1">
                  <c:v>0.84</c:v>
                </c:pt>
                <c:pt idx="2">
                  <c:v>0.86</c:v>
                </c:pt>
                <c:pt idx="3">
                  <c:v>0.85</c:v>
                </c:pt>
                <c:pt idx="4">
                  <c:v>0.85</c:v>
                </c:pt>
                <c:pt idx="5">
                  <c:v>0.86</c:v>
                </c:pt>
                <c:pt idx="6">
                  <c:v>0.82</c:v>
                </c:pt>
                <c:pt idx="7">
                  <c:v>0.82</c:v>
                </c:pt>
                <c:pt idx="8">
                  <c:v>0.85</c:v>
                </c:pt>
                <c:pt idx="9">
                  <c:v>0.83</c:v>
                </c:pt>
                <c:pt idx="10">
                  <c:v>0.85</c:v>
                </c:pt>
                <c:pt idx="11">
                  <c:v>7.0000000000000007E-2</c:v>
                </c:pt>
                <c:pt idx="12">
                  <c:v>0.86</c:v>
                </c:pt>
                <c:pt idx="13">
                  <c:v>0.85</c:v>
                </c:pt>
                <c:pt idx="14">
                  <c:v>0.86</c:v>
                </c:pt>
                <c:pt idx="15">
                  <c:v>0.86</c:v>
                </c:pt>
                <c:pt idx="16">
                  <c:v>0.13</c:v>
                </c:pt>
                <c:pt idx="17">
                  <c:v>0.52</c:v>
                </c:pt>
                <c:pt idx="18">
                  <c:v>0.84</c:v>
                </c:pt>
                <c:pt idx="19">
                  <c:v>0.85</c:v>
                </c:pt>
              </c:numCache>
            </c:numRef>
          </c:val>
          <c:smooth val="0"/>
          <c:extLst>
            <c:ext xmlns:c16="http://schemas.microsoft.com/office/drawing/2014/chart" uri="{C3380CC4-5D6E-409C-BE32-E72D297353CC}">
              <c16:uniqueId val="{00000000-35F7-4E7E-AC9E-5865DD4AB516}"/>
            </c:ext>
          </c:extLst>
        </c:ser>
        <c:dLbls>
          <c:showLegendKey val="0"/>
          <c:showVal val="0"/>
          <c:showCatName val="0"/>
          <c:showSerName val="0"/>
          <c:showPercent val="0"/>
          <c:showBubbleSize val="0"/>
        </c:dLbls>
        <c:marker val="1"/>
        <c:smooth val="0"/>
        <c:axId val="562664824"/>
        <c:axId val="562665216"/>
      </c:lineChart>
      <c:catAx>
        <c:axId val="562664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665216"/>
        <c:crosses val="autoZero"/>
        <c:auto val="1"/>
        <c:lblAlgn val="ctr"/>
        <c:lblOffset val="100"/>
        <c:noMultiLvlLbl val="0"/>
      </c:catAx>
      <c:valAx>
        <c:axId val="562665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2664824"/>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BPG Banner Caps" panose="02060504020202060204" pitchFamily="18" charset="0"/>
                <a:ea typeface="+mn-ea"/>
                <a:cs typeface="+mn-cs"/>
              </a:defRPr>
            </a:pPr>
            <a:r>
              <a:rPr lang="ka-GE"/>
              <a:t>ორი კვლევის წარმადობის შედარება </a:t>
            </a:r>
          </a:p>
          <a:p>
            <a:pPr>
              <a:defRPr/>
            </a:pPr>
            <a:r>
              <a:rPr lang="ka-GE"/>
              <a:t>F- measure მეთოდის შედეგებით</a:t>
            </a:r>
            <a:endParaRPr lang="en-US"/>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BPG Banner Caps" panose="02060504020202060204" pitchFamily="18" charset="0"/>
              <a:ea typeface="+mn-ea"/>
              <a:cs typeface="+mn-cs"/>
            </a:defRPr>
          </a:pPr>
          <a:endParaRPr lang="en-US"/>
        </a:p>
      </c:txPr>
    </c:title>
    <c:autoTitleDeleted val="0"/>
    <c:plotArea>
      <c:layout/>
      <c:barChart>
        <c:barDir val="col"/>
        <c:grouping val="clustered"/>
        <c:varyColors val="0"/>
        <c:ser>
          <c:idx val="0"/>
          <c:order val="0"/>
          <c:tx>
            <c:v>ჩვენი კვლევა</c:v>
          </c:tx>
          <c:spPr>
            <a:solidFill>
              <a:schemeClr val="bg2">
                <a:lumMod val="60000"/>
                <a:lumOff val="40000"/>
              </a:schemeClr>
            </a:solidFill>
            <a:ln>
              <a:noFill/>
            </a:ln>
            <a:effectLst/>
          </c:spPr>
          <c:invertIfNegative val="0"/>
          <c:cat>
            <c:strRef>
              <c:f>Sheet4!$A$2:$A$8</c:f>
              <c:strCache>
                <c:ptCount val="7"/>
                <c:pt idx="0">
                  <c:v>Naïve Bayes</c:v>
                </c:pt>
                <c:pt idx="1">
                  <c:v>QDA</c:v>
                </c:pt>
                <c:pt idx="2">
                  <c:v>Random Forest</c:v>
                </c:pt>
                <c:pt idx="3">
                  <c:v>ID3</c:v>
                </c:pt>
                <c:pt idx="4">
                  <c:v>Ada Boost</c:v>
                </c:pt>
                <c:pt idx="5">
                  <c:v>MLP</c:v>
                </c:pt>
                <c:pt idx="6">
                  <c:v>K Nearest Neighbors</c:v>
                </c:pt>
              </c:strCache>
            </c:strRef>
          </c:cat>
          <c:val>
            <c:numRef>
              <c:f>Sheet4!$B$2:$B$8</c:f>
              <c:numCache>
                <c:formatCode>General</c:formatCode>
                <c:ptCount val="7"/>
                <c:pt idx="0">
                  <c:v>0.86</c:v>
                </c:pt>
                <c:pt idx="1">
                  <c:v>0.86</c:v>
                </c:pt>
                <c:pt idx="2">
                  <c:v>0.94</c:v>
                </c:pt>
                <c:pt idx="3">
                  <c:v>0.95</c:v>
                </c:pt>
                <c:pt idx="4">
                  <c:v>0.94</c:v>
                </c:pt>
                <c:pt idx="5">
                  <c:v>0.83</c:v>
                </c:pt>
                <c:pt idx="6">
                  <c:v>0.97</c:v>
                </c:pt>
              </c:numCache>
            </c:numRef>
          </c:val>
          <c:extLst>
            <c:ext xmlns:c16="http://schemas.microsoft.com/office/drawing/2014/chart" uri="{C3380CC4-5D6E-409C-BE32-E72D297353CC}">
              <c16:uniqueId val="{00000000-54AD-4E23-B8A5-7BF71B58D180}"/>
            </c:ext>
          </c:extLst>
        </c:ser>
        <c:ser>
          <c:idx val="1"/>
          <c:order val="1"/>
          <c:tx>
            <c:v>ი. შარაფალდინი და სხვები [7]</c:v>
          </c:tx>
          <c:spPr>
            <a:solidFill>
              <a:srgbClr val="CC0000"/>
            </a:solidFill>
            <a:ln>
              <a:noFill/>
            </a:ln>
            <a:effectLst/>
          </c:spPr>
          <c:invertIfNegative val="0"/>
          <c:dPt>
            <c:idx val="0"/>
            <c:invertIfNegative val="0"/>
            <c:bubble3D val="0"/>
            <c:spPr>
              <a:solidFill>
                <a:srgbClr val="CC0000"/>
              </a:solidFill>
              <a:ln>
                <a:noFill/>
              </a:ln>
              <a:effectLst/>
            </c:spPr>
            <c:extLst>
              <c:ext xmlns:c16="http://schemas.microsoft.com/office/drawing/2014/chart" uri="{C3380CC4-5D6E-409C-BE32-E72D297353CC}">
                <c16:uniqueId val="{00000002-54AD-4E23-B8A5-7BF71B58D180}"/>
              </c:ext>
            </c:extLst>
          </c:dPt>
          <c:dPt>
            <c:idx val="1"/>
            <c:invertIfNegative val="0"/>
            <c:bubble3D val="0"/>
            <c:spPr>
              <a:solidFill>
                <a:srgbClr val="CC0000"/>
              </a:solidFill>
              <a:ln>
                <a:noFill/>
              </a:ln>
              <a:effectLst/>
            </c:spPr>
            <c:extLst>
              <c:ext xmlns:c16="http://schemas.microsoft.com/office/drawing/2014/chart" uri="{C3380CC4-5D6E-409C-BE32-E72D297353CC}">
                <c16:uniqueId val="{00000004-54AD-4E23-B8A5-7BF71B58D180}"/>
              </c:ext>
            </c:extLst>
          </c:dPt>
          <c:dPt>
            <c:idx val="2"/>
            <c:invertIfNegative val="0"/>
            <c:bubble3D val="0"/>
            <c:spPr>
              <a:solidFill>
                <a:srgbClr val="CC0000"/>
              </a:solidFill>
              <a:ln>
                <a:noFill/>
              </a:ln>
              <a:effectLst/>
            </c:spPr>
            <c:extLst>
              <c:ext xmlns:c16="http://schemas.microsoft.com/office/drawing/2014/chart" uri="{C3380CC4-5D6E-409C-BE32-E72D297353CC}">
                <c16:uniqueId val="{00000006-54AD-4E23-B8A5-7BF71B58D180}"/>
              </c:ext>
            </c:extLst>
          </c:dPt>
          <c:dPt>
            <c:idx val="3"/>
            <c:invertIfNegative val="0"/>
            <c:bubble3D val="0"/>
            <c:spPr>
              <a:solidFill>
                <a:srgbClr val="CC0000"/>
              </a:solidFill>
              <a:ln>
                <a:noFill/>
              </a:ln>
              <a:effectLst/>
            </c:spPr>
            <c:extLst>
              <c:ext xmlns:c16="http://schemas.microsoft.com/office/drawing/2014/chart" uri="{C3380CC4-5D6E-409C-BE32-E72D297353CC}">
                <c16:uniqueId val="{00000008-54AD-4E23-B8A5-7BF71B58D180}"/>
              </c:ext>
            </c:extLst>
          </c:dPt>
          <c:dPt>
            <c:idx val="4"/>
            <c:invertIfNegative val="0"/>
            <c:bubble3D val="0"/>
            <c:spPr>
              <a:solidFill>
                <a:srgbClr val="CC0000"/>
              </a:solidFill>
              <a:ln>
                <a:noFill/>
              </a:ln>
              <a:effectLst/>
            </c:spPr>
            <c:extLst>
              <c:ext xmlns:c16="http://schemas.microsoft.com/office/drawing/2014/chart" uri="{C3380CC4-5D6E-409C-BE32-E72D297353CC}">
                <c16:uniqueId val="{0000000A-54AD-4E23-B8A5-7BF71B58D180}"/>
              </c:ext>
            </c:extLst>
          </c:dPt>
          <c:dPt>
            <c:idx val="5"/>
            <c:invertIfNegative val="0"/>
            <c:bubble3D val="0"/>
            <c:spPr>
              <a:solidFill>
                <a:srgbClr val="CC0000"/>
              </a:solidFill>
              <a:ln>
                <a:noFill/>
              </a:ln>
              <a:effectLst/>
            </c:spPr>
            <c:extLst>
              <c:ext xmlns:c16="http://schemas.microsoft.com/office/drawing/2014/chart" uri="{C3380CC4-5D6E-409C-BE32-E72D297353CC}">
                <c16:uniqueId val="{0000000C-54AD-4E23-B8A5-7BF71B58D180}"/>
              </c:ext>
            </c:extLst>
          </c:dPt>
          <c:dPt>
            <c:idx val="6"/>
            <c:invertIfNegative val="0"/>
            <c:bubble3D val="0"/>
            <c:spPr>
              <a:solidFill>
                <a:srgbClr val="CC0000"/>
              </a:solidFill>
              <a:ln>
                <a:noFill/>
              </a:ln>
              <a:effectLst/>
            </c:spPr>
            <c:extLst>
              <c:ext xmlns:c16="http://schemas.microsoft.com/office/drawing/2014/chart" uri="{C3380CC4-5D6E-409C-BE32-E72D297353CC}">
                <c16:uniqueId val="{0000000E-54AD-4E23-B8A5-7BF71B58D180}"/>
              </c:ext>
            </c:extLst>
          </c:dPt>
          <c:cat>
            <c:strRef>
              <c:f>Sheet4!$A$2:$A$8</c:f>
              <c:strCache>
                <c:ptCount val="7"/>
                <c:pt idx="0">
                  <c:v>Naïve Bayes</c:v>
                </c:pt>
                <c:pt idx="1">
                  <c:v>QDA</c:v>
                </c:pt>
                <c:pt idx="2">
                  <c:v>Random Forest</c:v>
                </c:pt>
                <c:pt idx="3">
                  <c:v>ID3</c:v>
                </c:pt>
                <c:pt idx="4">
                  <c:v>Ada Boost</c:v>
                </c:pt>
                <c:pt idx="5">
                  <c:v>MLP</c:v>
                </c:pt>
                <c:pt idx="6">
                  <c:v>K Nearest Neighbors</c:v>
                </c:pt>
              </c:strCache>
            </c:strRef>
          </c:cat>
          <c:val>
            <c:numRef>
              <c:f>Sheet4!$E$2:$E$8</c:f>
              <c:numCache>
                <c:formatCode>General</c:formatCode>
                <c:ptCount val="7"/>
                <c:pt idx="0">
                  <c:v>0.84</c:v>
                </c:pt>
                <c:pt idx="1">
                  <c:v>0.92</c:v>
                </c:pt>
                <c:pt idx="2">
                  <c:v>0.97</c:v>
                </c:pt>
                <c:pt idx="3">
                  <c:v>0.98</c:v>
                </c:pt>
                <c:pt idx="4">
                  <c:v>0.77</c:v>
                </c:pt>
                <c:pt idx="5">
                  <c:v>0.76</c:v>
                </c:pt>
                <c:pt idx="6">
                  <c:v>0.96</c:v>
                </c:pt>
              </c:numCache>
            </c:numRef>
          </c:val>
          <c:extLst>
            <c:ext xmlns:c16="http://schemas.microsoft.com/office/drawing/2014/chart" uri="{C3380CC4-5D6E-409C-BE32-E72D297353CC}">
              <c16:uniqueId val="{0000000F-54AD-4E23-B8A5-7BF71B58D180}"/>
            </c:ext>
          </c:extLst>
        </c:ser>
        <c:dLbls>
          <c:showLegendKey val="0"/>
          <c:showVal val="0"/>
          <c:showCatName val="0"/>
          <c:showSerName val="0"/>
          <c:showPercent val="0"/>
          <c:showBubbleSize val="0"/>
        </c:dLbls>
        <c:gapWidth val="219"/>
        <c:overlap val="-27"/>
        <c:axId val="562657768"/>
        <c:axId val="562658160"/>
      </c:barChart>
      <c:catAx>
        <c:axId val="56265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PG Banner Caps" panose="02060504020202060204" pitchFamily="18" charset="0"/>
                <a:ea typeface="+mn-ea"/>
                <a:cs typeface="+mn-cs"/>
              </a:defRPr>
            </a:pPr>
            <a:endParaRPr lang="en-US"/>
          </a:p>
        </c:txPr>
        <c:crossAx val="562658160"/>
        <c:crosses val="autoZero"/>
        <c:auto val="1"/>
        <c:lblAlgn val="ctr"/>
        <c:lblOffset val="100"/>
        <c:noMultiLvlLbl val="0"/>
      </c:catAx>
      <c:valAx>
        <c:axId val="562658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PG Banner Caps" panose="02060504020202060204" pitchFamily="18" charset="0"/>
                <a:ea typeface="+mn-ea"/>
                <a:cs typeface="+mn-cs"/>
              </a:defRPr>
            </a:pPr>
            <a:endParaRPr lang="en-US"/>
          </a:p>
        </c:txPr>
        <c:crossAx val="562657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PG Banner Caps" panose="02060504020202060204" pitchFamily="18" charset="0"/>
              <a:ea typeface="+mn-ea"/>
              <a:cs typeface="+mn-cs"/>
            </a:defRPr>
          </a:pPr>
          <a:endParaRPr lang="en-US"/>
        </a:p>
      </c:txPr>
    </c:legend>
    <c:plotVisOnly val="1"/>
    <c:dispBlanksAs val="gap"/>
    <c:showDLblsOverMax val="0"/>
  </c:chart>
  <c:spPr>
    <a:noFill/>
    <a:ln>
      <a:noFill/>
    </a:ln>
    <a:effectLst/>
  </c:spPr>
  <c:txPr>
    <a:bodyPr/>
    <a:lstStyle/>
    <a:p>
      <a:pPr>
        <a:defRPr sz="1100">
          <a:latin typeface="BPG Banner Caps" panose="0206050402020206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537050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3" name="Google Shape;18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65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86ca632b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5" name="Google Shape;1875;g86ca632b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639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86ca632b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5" name="Google Shape;1875;g86ca632b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67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86ca632b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5" name="Google Shape;1875;g86ca632b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522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76525" y="-1521150"/>
            <a:ext cx="7767703" cy="3383025"/>
            <a:chOff x="24125" y="294775"/>
            <a:chExt cx="7767703" cy="3383025"/>
          </a:xfrm>
        </p:grpSpPr>
        <p:sp>
          <p:nvSpPr>
            <p:cNvPr id="10" name="Google Shape;10;p2"/>
            <p:cNvSpPr/>
            <p:nvPr/>
          </p:nvSpPr>
          <p:spPr>
            <a:xfrm>
              <a:off x="1686375" y="607200"/>
              <a:ext cx="142125" cy="129550"/>
            </a:xfrm>
            <a:custGeom>
              <a:avLst/>
              <a:gdLst/>
              <a:ahLst/>
              <a:cxnLst/>
              <a:rect l="l" t="t" r="r" b="b"/>
              <a:pathLst>
                <a:path w="5685" h="5182" extrusionOk="0">
                  <a:moveTo>
                    <a:pt x="2834" y="1"/>
                  </a:moveTo>
                  <a:cubicBezTo>
                    <a:pt x="2169" y="1"/>
                    <a:pt x="1507" y="252"/>
                    <a:pt x="1005" y="754"/>
                  </a:cubicBezTo>
                  <a:cubicBezTo>
                    <a:pt x="1" y="1781"/>
                    <a:pt x="1" y="3402"/>
                    <a:pt x="1005" y="4429"/>
                  </a:cubicBezTo>
                  <a:cubicBezTo>
                    <a:pt x="1507" y="4931"/>
                    <a:pt x="2169" y="5182"/>
                    <a:pt x="2834" y="5182"/>
                  </a:cubicBezTo>
                  <a:cubicBezTo>
                    <a:pt x="3499" y="5182"/>
                    <a:pt x="4166" y="4931"/>
                    <a:pt x="4680" y="4429"/>
                  </a:cubicBezTo>
                  <a:cubicBezTo>
                    <a:pt x="5684" y="3402"/>
                    <a:pt x="5684" y="1781"/>
                    <a:pt x="4680" y="754"/>
                  </a:cubicBezTo>
                  <a:cubicBezTo>
                    <a:pt x="4166" y="252"/>
                    <a:pt x="3499" y="1"/>
                    <a:pt x="2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609800" y="3191600"/>
              <a:ext cx="148950" cy="93025"/>
            </a:xfrm>
            <a:custGeom>
              <a:avLst/>
              <a:gdLst/>
              <a:ahLst/>
              <a:cxnLst/>
              <a:rect l="l" t="t" r="r" b="b"/>
              <a:pathLst>
                <a:path w="5958" h="3721" extrusionOk="0">
                  <a:moveTo>
                    <a:pt x="0" y="0"/>
                  </a:moveTo>
                  <a:lnTo>
                    <a:pt x="3584" y="3721"/>
                  </a:lnTo>
                  <a:lnTo>
                    <a:pt x="5958"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721650" y="3191600"/>
              <a:ext cx="149525" cy="93025"/>
            </a:xfrm>
            <a:custGeom>
              <a:avLst/>
              <a:gdLst/>
              <a:ahLst/>
              <a:cxnLst/>
              <a:rect l="l" t="t" r="r" b="b"/>
              <a:pathLst>
                <a:path w="5981" h="3721" extrusionOk="0">
                  <a:moveTo>
                    <a:pt x="0" y="0"/>
                  </a:moveTo>
                  <a:lnTo>
                    <a:pt x="3584" y="3721"/>
                  </a:lnTo>
                  <a:lnTo>
                    <a:pt x="5980"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34050" y="3191600"/>
              <a:ext cx="148975" cy="93025"/>
            </a:xfrm>
            <a:custGeom>
              <a:avLst/>
              <a:gdLst/>
              <a:ahLst/>
              <a:cxnLst/>
              <a:rect l="l" t="t" r="r" b="b"/>
              <a:pathLst>
                <a:path w="5959" h="3721" extrusionOk="0">
                  <a:moveTo>
                    <a:pt x="1" y="0"/>
                  </a:moveTo>
                  <a:lnTo>
                    <a:pt x="3584" y="3721"/>
                  </a:lnTo>
                  <a:lnTo>
                    <a:pt x="5958" y="3721"/>
                  </a:lnTo>
                  <a:lnTo>
                    <a:pt x="2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945900" y="3191600"/>
              <a:ext cx="148950" cy="93025"/>
            </a:xfrm>
            <a:custGeom>
              <a:avLst/>
              <a:gdLst/>
              <a:ahLst/>
              <a:cxnLst/>
              <a:rect l="l" t="t" r="r" b="b"/>
              <a:pathLst>
                <a:path w="5958" h="3721" extrusionOk="0">
                  <a:moveTo>
                    <a:pt x="0" y="0"/>
                  </a:moveTo>
                  <a:lnTo>
                    <a:pt x="3584" y="3721"/>
                  </a:lnTo>
                  <a:lnTo>
                    <a:pt x="5958"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57750" y="3191600"/>
              <a:ext cx="149525" cy="93025"/>
            </a:xfrm>
            <a:custGeom>
              <a:avLst/>
              <a:gdLst/>
              <a:ahLst/>
              <a:cxnLst/>
              <a:rect l="l" t="t" r="r" b="b"/>
              <a:pathLst>
                <a:path w="5981" h="3721" extrusionOk="0">
                  <a:moveTo>
                    <a:pt x="0" y="0"/>
                  </a:moveTo>
                  <a:lnTo>
                    <a:pt x="3607" y="3721"/>
                  </a:lnTo>
                  <a:lnTo>
                    <a:pt x="5980" y="3721"/>
                  </a:lnTo>
                  <a:lnTo>
                    <a:pt x="2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170150" y="3191600"/>
              <a:ext cx="148975" cy="93025"/>
            </a:xfrm>
            <a:custGeom>
              <a:avLst/>
              <a:gdLst/>
              <a:ahLst/>
              <a:cxnLst/>
              <a:rect l="l" t="t" r="r" b="b"/>
              <a:pathLst>
                <a:path w="5959" h="3721" extrusionOk="0">
                  <a:moveTo>
                    <a:pt x="1" y="0"/>
                  </a:moveTo>
                  <a:lnTo>
                    <a:pt x="3584" y="3721"/>
                  </a:lnTo>
                  <a:lnTo>
                    <a:pt x="5958" y="3721"/>
                  </a:lnTo>
                  <a:lnTo>
                    <a:pt x="2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282000" y="3191600"/>
              <a:ext cx="149525" cy="93025"/>
            </a:xfrm>
            <a:custGeom>
              <a:avLst/>
              <a:gdLst/>
              <a:ahLst/>
              <a:cxnLst/>
              <a:rect l="l" t="t" r="r" b="b"/>
              <a:pathLst>
                <a:path w="5981" h="3721" extrusionOk="0">
                  <a:moveTo>
                    <a:pt x="1" y="0"/>
                  </a:moveTo>
                  <a:lnTo>
                    <a:pt x="3584" y="3721"/>
                  </a:lnTo>
                  <a:lnTo>
                    <a:pt x="5981"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6525" y="1218350"/>
              <a:ext cx="5385303" cy="1110475"/>
            </a:xfrm>
            <a:custGeom>
              <a:avLst/>
              <a:gdLst/>
              <a:ahLst/>
              <a:cxnLst/>
              <a:rect l="l" t="t" r="r" b="b"/>
              <a:pathLst>
                <a:path w="206136" h="44419" extrusionOk="0">
                  <a:moveTo>
                    <a:pt x="183" y="0"/>
                  </a:moveTo>
                  <a:cubicBezTo>
                    <a:pt x="91" y="0"/>
                    <a:pt x="0" y="92"/>
                    <a:pt x="0" y="206"/>
                  </a:cubicBezTo>
                  <a:cubicBezTo>
                    <a:pt x="0" y="297"/>
                    <a:pt x="91" y="388"/>
                    <a:pt x="183" y="388"/>
                  </a:cubicBezTo>
                  <a:lnTo>
                    <a:pt x="31887" y="388"/>
                  </a:lnTo>
                  <a:lnTo>
                    <a:pt x="54507" y="23031"/>
                  </a:lnTo>
                  <a:lnTo>
                    <a:pt x="101870" y="23031"/>
                  </a:lnTo>
                  <a:lnTo>
                    <a:pt x="123257" y="44418"/>
                  </a:lnTo>
                  <a:lnTo>
                    <a:pt x="205930" y="44418"/>
                  </a:lnTo>
                  <a:cubicBezTo>
                    <a:pt x="206044" y="44418"/>
                    <a:pt x="206136" y="44327"/>
                    <a:pt x="206136" y="44213"/>
                  </a:cubicBezTo>
                  <a:cubicBezTo>
                    <a:pt x="206136" y="44122"/>
                    <a:pt x="206044" y="44030"/>
                    <a:pt x="205930" y="44030"/>
                  </a:cubicBezTo>
                  <a:lnTo>
                    <a:pt x="123417" y="44030"/>
                  </a:lnTo>
                  <a:lnTo>
                    <a:pt x="102029" y="22643"/>
                  </a:lnTo>
                  <a:lnTo>
                    <a:pt x="54667" y="22643"/>
                  </a:lnTo>
                  <a:lnTo>
                    <a:pt x="320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87925" y="355975"/>
              <a:ext cx="6210225" cy="1468400"/>
            </a:xfrm>
            <a:custGeom>
              <a:avLst/>
              <a:gdLst/>
              <a:ahLst/>
              <a:cxnLst/>
              <a:rect l="l" t="t" r="r" b="b"/>
              <a:pathLst>
                <a:path w="248409" h="58736" extrusionOk="0">
                  <a:moveTo>
                    <a:pt x="248203" y="1"/>
                  </a:moveTo>
                  <a:cubicBezTo>
                    <a:pt x="248151" y="1"/>
                    <a:pt x="248100" y="18"/>
                    <a:pt x="248066" y="52"/>
                  </a:cubicBezTo>
                  <a:lnTo>
                    <a:pt x="196663" y="51455"/>
                  </a:lnTo>
                  <a:lnTo>
                    <a:pt x="175778" y="51455"/>
                  </a:lnTo>
                  <a:lnTo>
                    <a:pt x="155760" y="31460"/>
                  </a:lnTo>
                  <a:lnTo>
                    <a:pt x="121112" y="31460"/>
                  </a:lnTo>
                  <a:lnTo>
                    <a:pt x="94200" y="58371"/>
                  </a:lnTo>
                  <a:lnTo>
                    <a:pt x="183" y="58371"/>
                  </a:lnTo>
                  <a:cubicBezTo>
                    <a:pt x="92" y="58371"/>
                    <a:pt x="0" y="58439"/>
                    <a:pt x="0" y="58553"/>
                  </a:cubicBezTo>
                  <a:cubicBezTo>
                    <a:pt x="0" y="58645"/>
                    <a:pt x="92" y="58736"/>
                    <a:pt x="183" y="58736"/>
                  </a:cubicBezTo>
                  <a:lnTo>
                    <a:pt x="94360" y="58736"/>
                  </a:lnTo>
                  <a:lnTo>
                    <a:pt x="121248" y="31848"/>
                  </a:lnTo>
                  <a:lnTo>
                    <a:pt x="155623" y="31848"/>
                  </a:lnTo>
                  <a:lnTo>
                    <a:pt x="175618" y="51843"/>
                  </a:lnTo>
                  <a:lnTo>
                    <a:pt x="196823" y="51843"/>
                  </a:lnTo>
                  <a:lnTo>
                    <a:pt x="248340" y="326"/>
                  </a:lnTo>
                  <a:cubicBezTo>
                    <a:pt x="248408" y="235"/>
                    <a:pt x="248408" y="121"/>
                    <a:pt x="248340" y="52"/>
                  </a:cubicBezTo>
                  <a:cubicBezTo>
                    <a:pt x="248306" y="18"/>
                    <a:pt x="248254" y="1"/>
                    <a:pt x="248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265250" y="1389550"/>
              <a:ext cx="6299250" cy="1955000"/>
            </a:xfrm>
            <a:custGeom>
              <a:avLst/>
              <a:gdLst/>
              <a:ahLst/>
              <a:cxnLst/>
              <a:rect l="l" t="t" r="r" b="b"/>
              <a:pathLst>
                <a:path w="251970" h="78200" extrusionOk="0">
                  <a:moveTo>
                    <a:pt x="389" y="0"/>
                  </a:moveTo>
                  <a:cubicBezTo>
                    <a:pt x="160" y="0"/>
                    <a:pt x="1" y="183"/>
                    <a:pt x="1" y="388"/>
                  </a:cubicBezTo>
                  <a:cubicBezTo>
                    <a:pt x="1" y="593"/>
                    <a:pt x="160" y="776"/>
                    <a:pt x="389" y="776"/>
                  </a:cubicBezTo>
                  <a:lnTo>
                    <a:pt x="66217" y="776"/>
                  </a:lnTo>
                  <a:lnTo>
                    <a:pt x="89179" y="23738"/>
                  </a:lnTo>
                  <a:lnTo>
                    <a:pt x="125197" y="23738"/>
                  </a:lnTo>
                  <a:lnTo>
                    <a:pt x="179659" y="78199"/>
                  </a:lnTo>
                  <a:lnTo>
                    <a:pt x="251581" y="78199"/>
                  </a:lnTo>
                  <a:cubicBezTo>
                    <a:pt x="251787" y="78199"/>
                    <a:pt x="251969" y="78040"/>
                    <a:pt x="251969" y="77834"/>
                  </a:cubicBezTo>
                  <a:cubicBezTo>
                    <a:pt x="251969" y="77606"/>
                    <a:pt x="251787" y="77446"/>
                    <a:pt x="251581" y="77446"/>
                  </a:cubicBezTo>
                  <a:lnTo>
                    <a:pt x="179978" y="77446"/>
                  </a:lnTo>
                  <a:lnTo>
                    <a:pt x="125517" y="22962"/>
                  </a:lnTo>
                  <a:lnTo>
                    <a:pt x="89499" y="22962"/>
                  </a:lnTo>
                  <a:lnTo>
                    <a:pt x="665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31600" y="1974425"/>
              <a:ext cx="6160000" cy="1095650"/>
            </a:xfrm>
            <a:custGeom>
              <a:avLst/>
              <a:gdLst/>
              <a:ahLst/>
              <a:cxnLst/>
              <a:rect l="l" t="t" r="r" b="b"/>
              <a:pathLst>
                <a:path w="246400" h="43826" extrusionOk="0">
                  <a:moveTo>
                    <a:pt x="183" y="1"/>
                  </a:moveTo>
                  <a:cubicBezTo>
                    <a:pt x="69" y="1"/>
                    <a:pt x="0" y="92"/>
                    <a:pt x="0" y="206"/>
                  </a:cubicBezTo>
                  <a:cubicBezTo>
                    <a:pt x="0" y="298"/>
                    <a:pt x="69" y="389"/>
                    <a:pt x="183" y="389"/>
                  </a:cubicBezTo>
                  <a:lnTo>
                    <a:pt x="61286" y="389"/>
                  </a:lnTo>
                  <a:lnTo>
                    <a:pt x="104723" y="43825"/>
                  </a:lnTo>
                  <a:lnTo>
                    <a:pt x="165210" y="43825"/>
                  </a:lnTo>
                  <a:lnTo>
                    <a:pt x="207414" y="1599"/>
                  </a:lnTo>
                  <a:lnTo>
                    <a:pt x="246217" y="1599"/>
                  </a:lnTo>
                  <a:cubicBezTo>
                    <a:pt x="246308" y="1599"/>
                    <a:pt x="246400" y="1507"/>
                    <a:pt x="246400" y="1416"/>
                  </a:cubicBezTo>
                  <a:cubicBezTo>
                    <a:pt x="246400" y="1302"/>
                    <a:pt x="246308" y="1233"/>
                    <a:pt x="246217" y="1233"/>
                  </a:cubicBezTo>
                  <a:lnTo>
                    <a:pt x="207254" y="1233"/>
                  </a:lnTo>
                  <a:lnTo>
                    <a:pt x="165050" y="43437"/>
                  </a:lnTo>
                  <a:lnTo>
                    <a:pt x="104883" y="43437"/>
                  </a:lnTo>
                  <a:lnTo>
                    <a:pt x="61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978550" y="331575"/>
              <a:ext cx="4691750" cy="1289675"/>
            </a:xfrm>
            <a:custGeom>
              <a:avLst/>
              <a:gdLst/>
              <a:ahLst/>
              <a:cxnLst/>
              <a:rect l="l" t="t" r="r" b="b"/>
              <a:pathLst>
                <a:path w="187670" h="51587" extrusionOk="0">
                  <a:moveTo>
                    <a:pt x="187453" y="1"/>
                  </a:moveTo>
                  <a:cubicBezTo>
                    <a:pt x="187407" y="1"/>
                    <a:pt x="187362" y="24"/>
                    <a:pt x="187327" y="69"/>
                  </a:cubicBezTo>
                  <a:lnTo>
                    <a:pt x="143594" y="43780"/>
                  </a:lnTo>
                  <a:lnTo>
                    <a:pt x="103992" y="43780"/>
                  </a:lnTo>
                  <a:lnTo>
                    <a:pt x="87444" y="27232"/>
                  </a:lnTo>
                  <a:lnTo>
                    <a:pt x="46838" y="27232"/>
                  </a:lnTo>
                  <a:lnTo>
                    <a:pt x="22871" y="51198"/>
                  </a:lnTo>
                  <a:lnTo>
                    <a:pt x="183" y="51198"/>
                  </a:lnTo>
                  <a:cubicBezTo>
                    <a:pt x="91" y="51198"/>
                    <a:pt x="0" y="51289"/>
                    <a:pt x="0" y="51403"/>
                  </a:cubicBezTo>
                  <a:cubicBezTo>
                    <a:pt x="0" y="51495"/>
                    <a:pt x="91" y="51586"/>
                    <a:pt x="183" y="51586"/>
                  </a:cubicBezTo>
                  <a:lnTo>
                    <a:pt x="23031" y="51586"/>
                  </a:lnTo>
                  <a:lnTo>
                    <a:pt x="46997" y="27620"/>
                  </a:lnTo>
                  <a:lnTo>
                    <a:pt x="87284" y="27620"/>
                  </a:lnTo>
                  <a:lnTo>
                    <a:pt x="103833" y="44168"/>
                  </a:lnTo>
                  <a:lnTo>
                    <a:pt x="143754" y="44168"/>
                  </a:lnTo>
                  <a:lnTo>
                    <a:pt x="187579" y="321"/>
                  </a:lnTo>
                  <a:cubicBezTo>
                    <a:pt x="187670" y="252"/>
                    <a:pt x="187670" y="138"/>
                    <a:pt x="187579" y="69"/>
                  </a:cubicBezTo>
                  <a:cubicBezTo>
                    <a:pt x="187544" y="24"/>
                    <a:pt x="187499" y="1"/>
                    <a:pt x="187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37150" y="2104550"/>
              <a:ext cx="6622775" cy="1510475"/>
            </a:xfrm>
            <a:custGeom>
              <a:avLst/>
              <a:gdLst/>
              <a:ahLst/>
              <a:cxnLst/>
              <a:rect l="l" t="t" r="r" b="b"/>
              <a:pathLst>
                <a:path w="264911" h="60419" extrusionOk="0">
                  <a:moveTo>
                    <a:pt x="183" y="0"/>
                  </a:moveTo>
                  <a:cubicBezTo>
                    <a:pt x="91" y="0"/>
                    <a:pt x="0" y="69"/>
                    <a:pt x="0" y="183"/>
                  </a:cubicBezTo>
                  <a:cubicBezTo>
                    <a:pt x="0" y="297"/>
                    <a:pt x="91" y="365"/>
                    <a:pt x="183" y="365"/>
                  </a:cubicBezTo>
                  <a:lnTo>
                    <a:pt x="57177" y="365"/>
                  </a:lnTo>
                  <a:lnTo>
                    <a:pt x="70941" y="14129"/>
                  </a:lnTo>
                  <a:lnTo>
                    <a:pt x="129214" y="14129"/>
                  </a:lnTo>
                  <a:lnTo>
                    <a:pt x="175504" y="60419"/>
                  </a:lnTo>
                  <a:lnTo>
                    <a:pt x="203419" y="60419"/>
                  </a:lnTo>
                  <a:lnTo>
                    <a:pt x="232316" y="31499"/>
                  </a:lnTo>
                  <a:lnTo>
                    <a:pt x="264705" y="31499"/>
                  </a:lnTo>
                  <a:cubicBezTo>
                    <a:pt x="264819" y="31499"/>
                    <a:pt x="264911" y="31430"/>
                    <a:pt x="264911" y="31316"/>
                  </a:cubicBezTo>
                  <a:cubicBezTo>
                    <a:pt x="264911" y="31225"/>
                    <a:pt x="264819" y="31134"/>
                    <a:pt x="264705" y="31134"/>
                  </a:cubicBezTo>
                  <a:lnTo>
                    <a:pt x="232156" y="31134"/>
                  </a:lnTo>
                  <a:lnTo>
                    <a:pt x="203259" y="60031"/>
                  </a:lnTo>
                  <a:lnTo>
                    <a:pt x="175664" y="60031"/>
                  </a:lnTo>
                  <a:lnTo>
                    <a:pt x="129374" y="13764"/>
                  </a:lnTo>
                  <a:lnTo>
                    <a:pt x="71101" y="13764"/>
                  </a:lnTo>
                  <a:lnTo>
                    <a:pt x="57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64700" y="294775"/>
              <a:ext cx="3135650" cy="766675"/>
            </a:xfrm>
            <a:custGeom>
              <a:avLst/>
              <a:gdLst/>
              <a:ahLst/>
              <a:cxnLst/>
              <a:rect l="l" t="t" r="r" b="b"/>
              <a:pathLst>
                <a:path w="125426" h="30667" extrusionOk="0">
                  <a:moveTo>
                    <a:pt x="125014" y="1"/>
                  </a:moveTo>
                  <a:cubicBezTo>
                    <a:pt x="124917" y="1"/>
                    <a:pt x="124820" y="35"/>
                    <a:pt x="124741" y="103"/>
                  </a:cubicBezTo>
                  <a:lnTo>
                    <a:pt x="111936" y="12931"/>
                  </a:lnTo>
                  <a:lnTo>
                    <a:pt x="47020" y="12931"/>
                  </a:lnTo>
                  <a:lnTo>
                    <a:pt x="30016" y="29913"/>
                  </a:lnTo>
                  <a:lnTo>
                    <a:pt x="388" y="29913"/>
                  </a:lnTo>
                  <a:cubicBezTo>
                    <a:pt x="160" y="29913"/>
                    <a:pt x="0" y="30073"/>
                    <a:pt x="0" y="30301"/>
                  </a:cubicBezTo>
                  <a:cubicBezTo>
                    <a:pt x="0" y="30507"/>
                    <a:pt x="160" y="30666"/>
                    <a:pt x="388" y="30666"/>
                  </a:cubicBezTo>
                  <a:lnTo>
                    <a:pt x="30335" y="30666"/>
                  </a:lnTo>
                  <a:lnTo>
                    <a:pt x="47340" y="13685"/>
                  </a:lnTo>
                  <a:lnTo>
                    <a:pt x="112255" y="13685"/>
                  </a:lnTo>
                  <a:lnTo>
                    <a:pt x="125288" y="651"/>
                  </a:lnTo>
                  <a:cubicBezTo>
                    <a:pt x="125425" y="514"/>
                    <a:pt x="125425" y="263"/>
                    <a:pt x="125288" y="103"/>
                  </a:cubicBezTo>
                  <a:cubicBezTo>
                    <a:pt x="125208" y="35"/>
                    <a:pt x="125111" y="1"/>
                    <a:pt x="125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0600" y="2193550"/>
              <a:ext cx="3410675" cy="530725"/>
            </a:xfrm>
            <a:custGeom>
              <a:avLst/>
              <a:gdLst/>
              <a:ahLst/>
              <a:cxnLst/>
              <a:rect l="l" t="t" r="r" b="b"/>
              <a:pathLst>
                <a:path w="136427" h="21229" extrusionOk="0">
                  <a:moveTo>
                    <a:pt x="20748" y="1"/>
                  </a:moveTo>
                  <a:lnTo>
                    <a:pt x="160" y="20589"/>
                  </a:lnTo>
                  <a:cubicBezTo>
                    <a:pt x="0" y="20726"/>
                    <a:pt x="0" y="20977"/>
                    <a:pt x="160" y="21114"/>
                  </a:cubicBezTo>
                  <a:cubicBezTo>
                    <a:pt x="228" y="21205"/>
                    <a:pt x="342" y="21228"/>
                    <a:pt x="434" y="21228"/>
                  </a:cubicBezTo>
                  <a:cubicBezTo>
                    <a:pt x="525" y="21228"/>
                    <a:pt x="616" y="21205"/>
                    <a:pt x="708" y="21114"/>
                  </a:cubicBezTo>
                  <a:lnTo>
                    <a:pt x="21045" y="777"/>
                  </a:lnTo>
                  <a:lnTo>
                    <a:pt x="85390" y="777"/>
                  </a:lnTo>
                  <a:lnTo>
                    <a:pt x="103307" y="18672"/>
                  </a:lnTo>
                  <a:lnTo>
                    <a:pt x="136039" y="18672"/>
                  </a:lnTo>
                  <a:cubicBezTo>
                    <a:pt x="136267" y="18672"/>
                    <a:pt x="136427" y="18512"/>
                    <a:pt x="136427" y="18307"/>
                  </a:cubicBezTo>
                  <a:cubicBezTo>
                    <a:pt x="136427" y="18078"/>
                    <a:pt x="136267" y="17919"/>
                    <a:pt x="136039" y="17919"/>
                  </a:cubicBezTo>
                  <a:lnTo>
                    <a:pt x="103627" y="17919"/>
                  </a:lnTo>
                  <a:lnTo>
                    <a:pt x="857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6300" y="832600"/>
              <a:ext cx="2024625" cy="395475"/>
            </a:xfrm>
            <a:custGeom>
              <a:avLst/>
              <a:gdLst/>
              <a:ahLst/>
              <a:cxnLst/>
              <a:rect l="l" t="t" r="r" b="b"/>
              <a:pathLst>
                <a:path w="80985" h="15819" extrusionOk="0">
                  <a:moveTo>
                    <a:pt x="206" y="1"/>
                  </a:moveTo>
                  <a:cubicBezTo>
                    <a:pt x="92" y="1"/>
                    <a:pt x="0" y="92"/>
                    <a:pt x="0" y="183"/>
                  </a:cubicBezTo>
                  <a:cubicBezTo>
                    <a:pt x="0" y="297"/>
                    <a:pt x="92" y="389"/>
                    <a:pt x="206" y="389"/>
                  </a:cubicBezTo>
                  <a:lnTo>
                    <a:pt x="37297" y="389"/>
                  </a:lnTo>
                  <a:lnTo>
                    <a:pt x="52750" y="15818"/>
                  </a:lnTo>
                  <a:lnTo>
                    <a:pt x="80779" y="15818"/>
                  </a:lnTo>
                  <a:cubicBezTo>
                    <a:pt x="80893" y="15818"/>
                    <a:pt x="80985" y="15727"/>
                    <a:pt x="80985" y="15636"/>
                  </a:cubicBezTo>
                  <a:cubicBezTo>
                    <a:pt x="80985" y="15522"/>
                    <a:pt x="80893" y="15430"/>
                    <a:pt x="80779" y="15430"/>
                  </a:cubicBezTo>
                  <a:lnTo>
                    <a:pt x="52909" y="15430"/>
                  </a:lnTo>
                  <a:lnTo>
                    <a:pt x="374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125" y="1108225"/>
              <a:ext cx="1654850" cy="513025"/>
            </a:xfrm>
            <a:custGeom>
              <a:avLst/>
              <a:gdLst/>
              <a:ahLst/>
              <a:cxnLst/>
              <a:rect l="l" t="t" r="r" b="b"/>
              <a:pathLst>
                <a:path w="66194" h="20521" extrusionOk="0">
                  <a:moveTo>
                    <a:pt x="183" y="0"/>
                  </a:moveTo>
                  <a:cubicBezTo>
                    <a:pt x="92" y="0"/>
                    <a:pt x="1" y="91"/>
                    <a:pt x="1" y="206"/>
                  </a:cubicBezTo>
                  <a:cubicBezTo>
                    <a:pt x="1" y="297"/>
                    <a:pt x="92" y="388"/>
                    <a:pt x="183" y="388"/>
                  </a:cubicBezTo>
                  <a:lnTo>
                    <a:pt x="25245" y="388"/>
                  </a:lnTo>
                  <a:lnTo>
                    <a:pt x="45377" y="20520"/>
                  </a:lnTo>
                  <a:lnTo>
                    <a:pt x="66011" y="20520"/>
                  </a:lnTo>
                  <a:cubicBezTo>
                    <a:pt x="66103" y="20520"/>
                    <a:pt x="66194" y="20429"/>
                    <a:pt x="66194" y="20337"/>
                  </a:cubicBezTo>
                  <a:cubicBezTo>
                    <a:pt x="66194" y="20223"/>
                    <a:pt x="66103" y="20132"/>
                    <a:pt x="66011" y="20132"/>
                  </a:cubicBezTo>
                  <a:lnTo>
                    <a:pt x="45537" y="20132"/>
                  </a:lnTo>
                  <a:lnTo>
                    <a:pt x="25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125" y="1371850"/>
              <a:ext cx="979225" cy="451975"/>
            </a:xfrm>
            <a:custGeom>
              <a:avLst/>
              <a:gdLst/>
              <a:ahLst/>
              <a:cxnLst/>
              <a:rect l="l" t="t" r="r" b="b"/>
              <a:pathLst>
                <a:path w="39169" h="18079" extrusionOk="0">
                  <a:moveTo>
                    <a:pt x="183" y="0"/>
                  </a:moveTo>
                  <a:cubicBezTo>
                    <a:pt x="92" y="0"/>
                    <a:pt x="1" y="92"/>
                    <a:pt x="1" y="206"/>
                  </a:cubicBezTo>
                  <a:cubicBezTo>
                    <a:pt x="1" y="297"/>
                    <a:pt x="92" y="388"/>
                    <a:pt x="183" y="388"/>
                  </a:cubicBezTo>
                  <a:lnTo>
                    <a:pt x="21182" y="388"/>
                  </a:lnTo>
                  <a:lnTo>
                    <a:pt x="38826" y="18010"/>
                  </a:lnTo>
                  <a:cubicBezTo>
                    <a:pt x="38849" y="18055"/>
                    <a:pt x="38895" y="18078"/>
                    <a:pt x="38940" y="18078"/>
                  </a:cubicBezTo>
                  <a:cubicBezTo>
                    <a:pt x="39009" y="18078"/>
                    <a:pt x="39055" y="18055"/>
                    <a:pt x="39077" y="18010"/>
                  </a:cubicBezTo>
                  <a:cubicBezTo>
                    <a:pt x="39169" y="17941"/>
                    <a:pt x="39169" y="17827"/>
                    <a:pt x="39077" y="17736"/>
                  </a:cubicBezTo>
                  <a:lnTo>
                    <a:pt x="21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85500" y="1408375"/>
              <a:ext cx="1529900" cy="580350"/>
            </a:xfrm>
            <a:custGeom>
              <a:avLst/>
              <a:gdLst/>
              <a:ahLst/>
              <a:cxnLst/>
              <a:rect l="l" t="t" r="r" b="b"/>
              <a:pathLst>
                <a:path w="61196" h="23214" extrusionOk="0">
                  <a:moveTo>
                    <a:pt x="49121" y="0"/>
                  </a:moveTo>
                  <a:lnTo>
                    <a:pt x="26661" y="22460"/>
                  </a:lnTo>
                  <a:lnTo>
                    <a:pt x="389" y="22460"/>
                  </a:lnTo>
                  <a:cubicBezTo>
                    <a:pt x="161" y="22460"/>
                    <a:pt x="1" y="22620"/>
                    <a:pt x="1" y="22848"/>
                  </a:cubicBezTo>
                  <a:cubicBezTo>
                    <a:pt x="1" y="23054"/>
                    <a:pt x="161" y="23214"/>
                    <a:pt x="389" y="23214"/>
                  </a:cubicBezTo>
                  <a:lnTo>
                    <a:pt x="26980" y="23214"/>
                  </a:lnTo>
                  <a:lnTo>
                    <a:pt x="49441" y="776"/>
                  </a:lnTo>
                  <a:lnTo>
                    <a:pt x="60808" y="776"/>
                  </a:lnTo>
                  <a:cubicBezTo>
                    <a:pt x="61013" y="776"/>
                    <a:pt x="61196" y="594"/>
                    <a:pt x="61196" y="388"/>
                  </a:cubicBezTo>
                  <a:cubicBezTo>
                    <a:pt x="61196" y="183"/>
                    <a:pt x="61013" y="0"/>
                    <a:pt x="60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953000" y="3543100"/>
              <a:ext cx="134700" cy="134700"/>
            </a:xfrm>
            <a:custGeom>
              <a:avLst/>
              <a:gdLst/>
              <a:ahLst/>
              <a:cxnLst/>
              <a:rect l="l" t="t" r="r" b="b"/>
              <a:pathLst>
                <a:path w="5388" h="5388" extrusionOk="0">
                  <a:moveTo>
                    <a:pt x="2694" y="366"/>
                  </a:moveTo>
                  <a:cubicBezTo>
                    <a:pt x="3972" y="366"/>
                    <a:pt x="5022" y="1416"/>
                    <a:pt x="5022" y="2694"/>
                  </a:cubicBezTo>
                  <a:cubicBezTo>
                    <a:pt x="5022" y="3949"/>
                    <a:pt x="3972" y="4999"/>
                    <a:pt x="2694" y="4999"/>
                  </a:cubicBezTo>
                  <a:cubicBezTo>
                    <a:pt x="1416" y="4999"/>
                    <a:pt x="388" y="3949"/>
                    <a:pt x="388" y="2694"/>
                  </a:cubicBezTo>
                  <a:cubicBezTo>
                    <a:pt x="388" y="1416"/>
                    <a:pt x="1416" y="366"/>
                    <a:pt x="2694" y="366"/>
                  </a:cubicBezTo>
                  <a:close/>
                  <a:moveTo>
                    <a:pt x="2694" y="1"/>
                  </a:moveTo>
                  <a:cubicBezTo>
                    <a:pt x="1210" y="1"/>
                    <a:pt x="0" y="1187"/>
                    <a:pt x="0" y="2694"/>
                  </a:cubicBezTo>
                  <a:cubicBezTo>
                    <a:pt x="0" y="4178"/>
                    <a:pt x="1210" y="5387"/>
                    <a:pt x="2694" y="5387"/>
                  </a:cubicBezTo>
                  <a:cubicBezTo>
                    <a:pt x="4177" y="5387"/>
                    <a:pt x="5387" y="4178"/>
                    <a:pt x="5387" y="2694"/>
                  </a:cubicBezTo>
                  <a:cubicBezTo>
                    <a:pt x="5387" y="1187"/>
                    <a:pt x="4177"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976400" y="3566500"/>
              <a:ext cx="87900" cy="87325"/>
            </a:xfrm>
            <a:custGeom>
              <a:avLst/>
              <a:gdLst/>
              <a:ahLst/>
              <a:cxnLst/>
              <a:rect l="l" t="t" r="r" b="b"/>
              <a:pathLst>
                <a:path w="3516" h="3493" extrusionOk="0">
                  <a:moveTo>
                    <a:pt x="1758" y="0"/>
                  </a:moveTo>
                  <a:cubicBezTo>
                    <a:pt x="799" y="0"/>
                    <a:pt x="0" y="776"/>
                    <a:pt x="0" y="1758"/>
                  </a:cubicBezTo>
                  <a:cubicBezTo>
                    <a:pt x="0" y="2717"/>
                    <a:pt x="799" y="3493"/>
                    <a:pt x="1758" y="3493"/>
                  </a:cubicBezTo>
                  <a:cubicBezTo>
                    <a:pt x="2739" y="3493"/>
                    <a:pt x="3515" y="2717"/>
                    <a:pt x="3515" y="1758"/>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21175" y="2256325"/>
              <a:ext cx="134700" cy="134700"/>
            </a:xfrm>
            <a:custGeom>
              <a:avLst/>
              <a:gdLst/>
              <a:ahLst/>
              <a:cxnLst/>
              <a:rect l="l" t="t" r="r" b="b"/>
              <a:pathLst>
                <a:path w="5388" h="5388" extrusionOk="0">
                  <a:moveTo>
                    <a:pt x="2694" y="389"/>
                  </a:moveTo>
                  <a:cubicBezTo>
                    <a:pt x="3972" y="389"/>
                    <a:pt x="4999" y="1416"/>
                    <a:pt x="4999" y="2694"/>
                  </a:cubicBezTo>
                  <a:cubicBezTo>
                    <a:pt x="4999" y="3972"/>
                    <a:pt x="3972" y="5022"/>
                    <a:pt x="2694" y="5022"/>
                  </a:cubicBezTo>
                  <a:cubicBezTo>
                    <a:pt x="1415" y="5022"/>
                    <a:pt x="365" y="3972"/>
                    <a:pt x="365" y="2694"/>
                  </a:cubicBezTo>
                  <a:cubicBezTo>
                    <a:pt x="365" y="1416"/>
                    <a:pt x="1415" y="389"/>
                    <a:pt x="2694" y="389"/>
                  </a:cubicBezTo>
                  <a:close/>
                  <a:moveTo>
                    <a:pt x="2694" y="1"/>
                  </a:moveTo>
                  <a:cubicBezTo>
                    <a:pt x="1210" y="1"/>
                    <a:pt x="0" y="1210"/>
                    <a:pt x="0" y="2694"/>
                  </a:cubicBezTo>
                  <a:cubicBezTo>
                    <a:pt x="0" y="4178"/>
                    <a:pt x="1210" y="5387"/>
                    <a:pt x="2694" y="5387"/>
                  </a:cubicBezTo>
                  <a:cubicBezTo>
                    <a:pt x="4177" y="5387"/>
                    <a:pt x="5387" y="4178"/>
                    <a:pt x="5387" y="2694"/>
                  </a:cubicBezTo>
                  <a:cubicBezTo>
                    <a:pt x="5387" y="1210"/>
                    <a:pt x="4177"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444575" y="2279725"/>
              <a:ext cx="87900" cy="87900"/>
            </a:xfrm>
            <a:custGeom>
              <a:avLst/>
              <a:gdLst/>
              <a:ahLst/>
              <a:cxnLst/>
              <a:rect l="l" t="t" r="r" b="b"/>
              <a:pathLst>
                <a:path w="3516" h="3516" extrusionOk="0">
                  <a:moveTo>
                    <a:pt x="1758" y="0"/>
                  </a:moveTo>
                  <a:cubicBezTo>
                    <a:pt x="776" y="0"/>
                    <a:pt x="0" y="799"/>
                    <a:pt x="0" y="1758"/>
                  </a:cubicBezTo>
                  <a:cubicBezTo>
                    <a:pt x="0" y="2739"/>
                    <a:pt x="776" y="3516"/>
                    <a:pt x="1758" y="3516"/>
                  </a:cubicBezTo>
                  <a:cubicBezTo>
                    <a:pt x="2716" y="3516"/>
                    <a:pt x="3515" y="2739"/>
                    <a:pt x="3515" y="1758"/>
                  </a:cubicBezTo>
                  <a:cubicBezTo>
                    <a:pt x="3515" y="799"/>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459400" y="1912225"/>
              <a:ext cx="134700" cy="134700"/>
            </a:xfrm>
            <a:custGeom>
              <a:avLst/>
              <a:gdLst/>
              <a:ahLst/>
              <a:cxnLst/>
              <a:rect l="l" t="t" r="r" b="b"/>
              <a:pathLst>
                <a:path w="5388" h="5388" extrusionOk="0">
                  <a:moveTo>
                    <a:pt x="2694" y="366"/>
                  </a:moveTo>
                  <a:cubicBezTo>
                    <a:pt x="3972" y="366"/>
                    <a:pt x="4999" y="1416"/>
                    <a:pt x="4999" y="2694"/>
                  </a:cubicBezTo>
                  <a:cubicBezTo>
                    <a:pt x="4999" y="3973"/>
                    <a:pt x="3972" y="5000"/>
                    <a:pt x="2694" y="5000"/>
                  </a:cubicBezTo>
                  <a:cubicBezTo>
                    <a:pt x="1416" y="5000"/>
                    <a:pt x="389" y="3973"/>
                    <a:pt x="389" y="2694"/>
                  </a:cubicBezTo>
                  <a:cubicBezTo>
                    <a:pt x="389" y="1416"/>
                    <a:pt x="1416" y="366"/>
                    <a:pt x="2694" y="366"/>
                  </a:cubicBezTo>
                  <a:close/>
                  <a:moveTo>
                    <a:pt x="2694" y="1"/>
                  </a:moveTo>
                  <a:cubicBezTo>
                    <a:pt x="1210" y="1"/>
                    <a:pt x="1" y="1211"/>
                    <a:pt x="1" y="2694"/>
                  </a:cubicBezTo>
                  <a:cubicBezTo>
                    <a:pt x="1" y="4178"/>
                    <a:pt x="1210" y="5388"/>
                    <a:pt x="2694" y="5388"/>
                  </a:cubicBezTo>
                  <a:cubicBezTo>
                    <a:pt x="4178" y="5388"/>
                    <a:pt x="5387" y="4178"/>
                    <a:pt x="5387" y="2694"/>
                  </a:cubicBezTo>
                  <a:cubicBezTo>
                    <a:pt x="5387" y="1211"/>
                    <a:pt x="4178"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482800" y="1935625"/>
              <a:ext cx="87900" cy="87900"/>
            </a:xfrm>
            <a:custGeom>
              <a:avLst/>
              <a:gdLst/>
              <a:ahLst/>
              <a:cxnLst/>
              <a:rect l="l" t="t" r="r" b="b"/>
              <a:pathLst>
                <a:path w="3516" h="3516" extrusionOk="0">
                  <a:moveTo>
                    <a:pt x="1758" y="1"/>
                  </a:moveTo>
                  <a:cubicBezTo>
                    <a:pt x="799" y="1"/>
                    <a:pt x="0" y="777"/>
                    <a:pt x="0" y="1758"/>
                  </a:cubicBezTo>
                  <a:cubicBezTo>
                    <a:pt x="0" y="2717"/>
                    <a:pt x="799" y="3516"/>
                    <a:pt x="1758" y="3516"/>
                  </a:cubicBezTo>
                  <a:cubicBezTo>
                    <a:pt x="2739" y="3516"/>
                    <a:pt x="3515" y="2717"/>
                    <a:pt x="3515" y="1758"/>
                  </a:cubicBezTo>
                  <a:cubicBezTo>
                    <a:pt x="3515" y="777"/>
                    <a:pt x="2739"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736975" y="1935625"/>
              <a:ext cx="87900" cy="87900"/>
            </a:xfrm>
            <a:custGeom>
              <a:avLst/>
              <a:gdLst/>
              <a:ahLst/>
              <a:cxnLst/>
              <a:rect l="l" t="t" r="r" b="b"/>
              <a:pathLst>
                <a:path w="3516" h="3516" extrusionOk="0">
                  <a:moveTo>
                    <a:pt x="1758" y="1"/>
                  </a:moveTo>
                  <a:cubicBezTo>
                    <a:pt x="777" y="1"/>
                    <a:pt x="1" y="777"/>
                    <a:pt x="1" y="1758"/>
                  </a:cubicBezTo>
                  <a:cubicBezTo>
                    <a:pt x="1" y="2717"/>
                    <a:pt x="777" y="3516"/>
                    <a:pt x="1758" y="3516"/>
                  </a:cubicBezTo>
                  <a:cubicBezTo>
                    <a:pt x="2717" y="3516"/>
                    <a:pt x="3516" y="2717"/>
                    <a:pt x="3516" y="1758"/>
                  </a:cubicBezTo>
                  <a:cubicBezTo>
                    <a:pt x="3516" y="777"/>
                    <a:pt x="2717"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044625" y="2632950"/>
              <a:ext cx="87900" cy="87325"/>
            </a:xfrm>
            <a:custGeom>
              <a:avLst/>
              <a:gdLst/>
              <a:ahLst/>
              <a:cxnLst/>
              <a:rect l="l" t="t" r="r" b="b"/>
              <a:pathLst>
                <a:path w="3516" h="3493" extrusionOk="0">
                  <a:moveTo>
                    <a:pt x="1758" y="0"/>
                  </a:moveTo>
                  <a:cubicBezTo>
                    <a:pt x="799" y="0"/>
                    <a:pt x="0" y="776"/>
                    <a:pt x="0" y="1735"/>
                  </a:cubicBezTo>
                  <a:cubicBezTo>
                    <a:pt x="0" y="2716"/>
                    <a:pt x="799" y="3493"/>
                    <a:pt x="1758" y="3493"/>
                  </a:cubicBezTo>
                  <a:cubicBezTo>
                    <a:pt x="2739" y="3493"/>
                    <a:pt x="3515" y="2716"/>
                    <a:pt x="3515" y="1735"/>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222850" y="1085400"/>
              <a:ext cx="134675" cy="134675"/>
            </a:xfrm>
            <a:custGeom>
              <a:avLst/>
              <a:gdLst/>
              <a:ahLst/>
              <a:cxnLst/>
              <a:rect l="l" t="t" r="r" b="b"/>
              <a:pathLst>
                <a:path w="5387" h="5387" extrusionOk="0">
                  <a:moveTo>
                    <a:pt x="2694" y="388"/>
                  </a:moveTo>
                  <a:cubicBezTo>
                    <a:pt x="3972" y="388"/>
                    <a:pt x="5022" y="1415"/>
                    <a:pt x="5022" y="2694"/>
                  </a:cubicBezTo>
                  <a:cubicBezTo>
                    <a:pt x="5022" y="3972"/>
                    <a:pt x="3972" y="4999"/>
                    <a:pt x="2694" y="4999"/>
                  </a:cubicBezTo>
                  <a:cubicBezTo>
                    <a:pt x="1415" y="4999"/>
                    <a:pt x="388" y="3972"/>
                    <a:pt x="388" y="2694"/>
                  </a:cubicBezTo>
                  <a:cubicBezTo>
                    <a:pt x="388" y="1415"/>
                    <a:pt x="1415" y="388"/>
                    <a:pt x="2694" y="388"/>
                  </a:cubicBezTo>
                  <a:close/>
                  <a:moveTo>
                    <a:pt x="2694" y="0"/>
                  </a:moveTo>
                  <a:cubicBezTo>
                    <a:pt x="1210" y="0"/>
                    <a:pt x="0" y="1210"/>
                    <a:pt x="0" y="2694"/>
                  </a:cubicBezTo>
                  <a:cubicBezTo>
                    <a:pt x="0" y="4177"/>
                    <a:pt x="1210" y="5387"/>
                    <a:pt x="2694" y="5387"/>
                  </a:cubicBezTo>
                  <a:cubicBezTo>
                    <a:pt x="4177" y="5387"/>
                    <a:pt x="5387" y="4177"/>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246800" y="1108775"/>
              <a:ext cx="87350" cy="87925"/>
            </a:xfrm>
            <a:custGeom>
              <a:avLst/>
              <a:gdLst/>
              <a:ahLst/>
              <a:cxnLst/>
              <a:rect l="l" t="t" r="r" b="b"/>
              <a:pathLst>
                <a:path w="3494" h="3517" extrusionOk="0">
                  <a:moveTo>
                    <a:pt x="1736" y="1"/>
                  </a:moveTo>
                  <a:cubicBezTo>
                    <a:pt x="777" y="1"/>
                    <a:pt x="1" y="800"/>
                    <a:pt x="1" y="1759"/>
                  </a:cubicBezTo>
                  <a:cubicBezTo>
                    <a:pt x="1" y="2717"/>
                    <a:pt x="777" y="3516"/>
                    <a:pt x="1736" y="3516"/>
                  </a:cubicBezTo>
                  <a:cubicBezTo>
                    <a:pt x="2717" y="3516"/>
                    <a:pt x="3493" y="2717"/>
                    <a:pt x="3493" y="1759"/>
                  </a:cubicBezTo>
                  <a:cubicBezTo>
                    <a:pt x="3493" y="800"/>
                    <a:pt x="271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02700" y="2585000"/>
              <a:ext cx="134700" cy="134700"/>
            </a:xfrm>
            <a:custGeom>
              <a:avLst/>
              <a:gdLst/>
              <a:ahLst/>
              <a:cxnLst/>
              <a:rect l="l" t="t" r="r" b="b"/>
              <a:pathLst>
                <a:path w="5388" h="5388" extrusionOk="0">
                  <a:moveTo>
                    <a:pt x="2694" y="389"/>
                  </a:moveTo>
                  <a:cubicBezTo>
                    <a:pt x="3972" y="389"/>
                    <a:pt x="4999" y="1416"/>
                    <a:pt x="4999" y="2694"/>
                  </a:cubicBezTo>
                  <a:cubicBezTo>
                    <a:pt x="4999" y="3973"/>
                    <a:pt x="3972" y="5000"/>
                    <a:pt x="2694" y="5000"/>
                  </a:cubicBezTo>
                  <a:cubicBezTo>
                    <a:pt x="1416" y="5000"/>
                    <a:pt x="389" y="3973"/>
                    <a:pt x="389" y="2694"/>
                  </a:cubicBezTo>
                  <a:cubicBezTo>
                    <a:pt x="389" y="1416"/>
                    <a:pt x="1416" y="389"/>
                    <a:pt x="2694" y="389"/>
                  </a:cubicBezTo>
                  <a:close/>
                  <a:moveTo>
                    <a:pt x="2694" y="1"/>
                  </a:moveTo>
                  <a:cubicBezTo>
                    <a:pt x="1210" y="1"/>
                    <a:pt x="1" y="1211"/>
                    <a:pt x="1" y="2694"/>
                  </a:cubicBezTo>
                  <a:cubicBezTo>
                    <a:pt x="1" y="4178"/>
                    <a:pt x="1210" y="5388"/>
                    <a:pt x="2694" y="5388"/>
                  </a:cubicBezTo>
                  <a:cubicBezTo>
                    <a:pt x="4178" y="5388"/>
                    <a:pt x="5387" y="4178"/>
                    <a:pt x="5387" y="2694"/>
                  </a:cubicBezTo>
                  <a:cubicBezTo>
                    <a:pt x="5387" y="1211"/>
                    <a:pt x="4178"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26100" y="2608400"/>
              <a:ext cx="87900" cy="87900"/>
            </a:xfrm>
            <a:custGeom>
              <a:avLst/>
              <a:gdLst/>
              <a:ahLst/>
              <a:cxnLst/>
              <a:rect l="l" t="t" r="r" b="b"/>
              <a:pathLst>
                <a:path w="3516" h="3516" extrusionOk="0">
                  <a:moveTo>
                    <a:pt x="1758" y="1"/>
                  </a:moveTo>
                  <a:cubicBezTo>
                    <a:pt x="776" y="1"/>
                    <a:pt x="0" y="777"/>
                    <a:pt x="0" y="1758"/>
                  </a:cubicBezTo>
                  <a:cubicBezTo>
                    <a:pt x="0" y="2717"/>
                    <a:pt x="776" y="3516"/>
                    <a:pt x="1758" y="3516"/>
                  </a:cubicBezTo>
                  <a:cubicBezTo>
                    <a:pt x="2717" y="3516"/>
                    <a:pt x="3516" y="2717"/>
                    <a:pt x="3516" y="1758"/>
                  </a:cubicBezTo>
                  <a:cubicBezTo>
                    <a:pt x="3516" y="777"/>
                    <a:pt x="2717"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281550" y="1156150"/>
              <a:ext cx="134700" cy="134700"/>
            </a:xfrm>
            <a:custGeom>
              <a:avLst/>
              <a:gdLst/>
              <a:ahLst/>
              <a:cxnLst/>
              <a:rect l="l" t="t" r="r" b="b"/>
              <a:pathLst>
                <a:path w="5388" h="5388" extrusionOk="0">
                  <a:moveTo>
                    <a:pt x="2694" y="366"/>
                  </a:moveTo>
                  <a:cubicBezTo>
                    <a:pt x="3972" y="366"/>
                    <a:pt x="4999" y="1416"/>
                    <a:pt x="4999" y="2694"/>
                  </a:cubicBezTo>
                  <a:cubicBezTo>
                    <a:pt x="4999" y="3972"/>
                    <a:pt x="3972" y="4999"/>
                    <a:pt x="2694" y="4999"/>
                  </a:cubicBezTo>
                  <a:cubicBezTo>
                    <a:pt x="1416" y="4999"/>
                    <a:pt x="366" y="3972"/>
                    <a:pt x="366" y="2694"/>
                  </a:cubicBezTo>
                  <a:cubicBezTo>
                    <a:pt x="366" y="1416"/>
                    <a:pt x="1416" y="366"/>
                    <a:pt x="2694" y="366"/>
                  </a:cubicBezTo>
                  <a:close/>
                  <a:moveTo>
                    <a:pt x="2694" y="0"/>
                  </a:moveTo>
                  <a:cubicBezTo>
                    <a:pt x="1210" y="0"/>
                    <a:pt x="0" y="1210"/>
                    <a:pt x="0" y="2694"/>
                  </a:cubicBezTo>
                  <a:cubicBezTo>
                    <a:pt x="0" y="4178"/>
                    <a:pt x="1210" y="5387"/>
                    <a:pt x="2694" y="5387"/>
                  </a:cubicBezTo>
                  <a:cubicBezTo>
                    <a:pt x="4177" y="5387"/>
                    <a:pt x="5387" y="4178"/>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04950" y="1179550"/>
              <a:ext cx="87325" cy="87900"/>
            </a:xfrm>
            <a:custGeom>
              <a:avLst/>
              <a:gdLst/>
              <a:ahLst/>
              <a:cxnLst/>
              <a:rect l="l" t="t" r="r" b="b"/>
              <a:pathLst>
                <a:path w="3493" h="3516" extrusionOk="0">
                  <a:moveTo>
                    <a:pt x="1758" y="0"/>
                  </a:moveTo>
                  <a:cubicBezTo>
                    <a:pt x="776" y="0"/>
                    <a:pt x="0" y="776"/>
                    <a:pt x="0" y="1758"/>
                  </a:cubicBezTo>
                  <a:cubicBezTo>
                    <a:pt x="0" y="2717"/>
                    <a:pt x="776" y="3515"/>
                    <a:pt x="1758" y="3515"/>
                  </a:cubicBezTo>
                  <a:cubicBezTo>
                    <a:pt x="2716" y="3515"/>
                    <a:pt x="3493" y="2717"/>
                    <a:pt x="3493" y="1758"/>
                  </a:cubicBezTo>
                  <a:cubicBezTo>
                    <a:pt x="3493" y="776"/>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577950" y="1004925"/>
              <a:ext cx="94750" cy="94750"/>
            </a:xfrm>
            <a:custGeom>
              <a:avLst/>
              <a:gdLst/>
              <a:ahLst/>
              <a:cxnLst/>
              <a:rect l="l" t="t" r="r" b="b"/>
              <a:pathLst>
                <a:path w="3790" h="3790" extrusionOk="0">
                  <a:moveTo>
                    <a:pt x="1895" y="366"/>
                  </a:moveTo>
                  <a:cubicBezTo>
                    <a:pt x="2717" y="366"/>
                    <a:pt x="3402" y="1051"/>
                    <a:pt x="3402" y="1895"/>
                  </a:cubicBezTo>
                  <a:cubicBezTo>
                    <a:pt x="3402" y="2717"/>
                    <a:pt x="2717" y="3402"/>
                    <a:pt x="1895" y="3402"/>
                  </a:cubicBezTo>
                  <a:cubicBezTo>
                    <a:pt x="1051" y="3402"/>
                    <a:pt x="366" y="2717"/>
                    <a:pt x="366" y="1895"/>
                  </a:cubicBezTo>
                  <a:cubicBezTo>
                    <a:pt x="366" y="1051"/>
                    <a:pt x="1051" y="366"/>
                    <a:pt x="1895" y="366"/>
                  </a:cubicBezTo>
                  <a:close/>
                  <a:moveTo>
                    <a:pt x="1895" y="1"/>
                  </a:moveTo>
                  <a:cubicBezTo>
                    <a:pt x="845" y="1"/>
                    <a:pt x="1" y="845"/>
                    <a:pt x="1" y="1895"/>
                  </a:cubicBezTo>
                  <a:cubicBezTo>
                    <a:pt x="1" y="2922"/>
                    <a:pt x="845" y="3790"/>
                    <a:pt x="1895" y="3790"/>
                  </a:cubicBezTo>
                  <a:cubicBezTo>
                    <a:pt x="2922" y="3790"/>
                    <a:pt x="3790" y="2922"/>
                    <a:pt x="3790" y="1895"/>
                  </a:cubicBezTo>
                  <a:cubicBezTo>
                    <a:pt x="3790" y="845"/>
                    <a:pt x="2922" y="1"/>
                    <a:pt x="1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595075" y="1022050"/>
              <a:ext cx="59950" cy="59950"/>
            </a:xfrm>
            <a:custGeom>
              <a:avLst/>
              <a:gdLst/>
              <a:ahLst/>
              <a:cxnLst/>
              <a:rect l="l" t="t" r="r" b="b"/>
              <a:pathLst>
                <a:path w="2398" h="2398" extrusionOk="0">
                  <a:moveTo>
                    <a:pt x="1210" y="1"/>
                  </a:moveTo>
                  <a:cubicBezTo>
                    <a:pt x="548" y="1"/>
                    <a:pt x="1" y="548"/>
                    <a:pt x="1" y="1210"/>
                  </a:cubicBezTo>
                  <a:cubicBezTo>
                    <a:pt x="1" y="1872"/>
                    <a:pt x="548" y="2397"/>
                    <a:pt x="1210" y="2397"/>
                  </a:cubicBezTo>
                  <a:cubicBezTo>
                    <a:pt x="1872" y="2397"/>
                    <a:pt x="2397" y="1872"/>
                    <a:pt x="2397" y="1210"/>
                  </a:cubicBezTo>
                  <a:cubicBezTo>
                    <a:pt x="2397" y="548"/>
                    <a:pt x="1872"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892125" y="1170425"/>
              <a:ext cx="106150" cy="106150"/>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310" y="4246"/>
                    <a:pt x="4246" y="3287"/>
                    <a:pt x="4246" y="2123"/>
                  </a:cubicBezTo>
                  <a:cubicBezTo>
                    <a:pt x="4246" y="936"/>
                    <a:pt x="3310"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04675" y="1366150"/>
              <a:ext cx="106150" cy="106150"/>
            </a:xfrm>
            <a:custGeom>
              <a:avLst/>
              <a:gdLst/>
              <a:ahLst/>
              <a:cxnLst/>
              <a:rect l="l" t="t" r="r" b="b"/>
              <a:pathLst>
                <a:path w="4246" h="4246" extrusionOk="0">
                  <a:moveTo>
                    <a:pt x="2123" y="0"/>
                  </a:moveTo>
                  <a:cubicBezTo>
                    <a:pt x="936" y="0"/>
                    <a:pt x="0" y="959"/>
                    <a:pt x="0" y="2123"/>
                  </a:cubicBezTo>
                  <a:cubicBezTo>
                    <a:pt x="0" y="3310"/>
                    <a:pt x="936" y="4246"/>
                    <a:pt x="2123" y="4246"/>
                  </a:cubicBezTo>
                  <a:cubicBezTo>
                    <a:pt x="3287" y="4246"/>
                    <a:pt x="4246" y="3310"/>
                    <a:pt x="4246" y="2123"/>
                  </a:cubicBezTo>
                  <a:cubicBezTo>
                    <a:pt x="4246" y="959"/>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446600" y="2270600"/>
              <a:ext cx="106150" cy="106150"/>
            </a:xfrm>
            <a:custGeom>
              <a:avLst/>
              <a:gdLst/>
              <a:ahLst/>
              <a:cxnLst/>
              <a:rect l="l" t="t" r="r" b="b"/>
              <a:pathLst>
                <a:path w="4246" h="4246" extrusionOk="0">
                  <a:moveTo>
                    <a:pt x="2123" y="0"/>
                  </a:moveTo>
                  <a:cubicBezTo>
                    <a:pt x="959" y="0"/>
                    <a:pt x="0" y="959"/>
                    <a:pt x="0" y="2123"/>
                  </a:cubicBezTo>
                  <a:cubicBezTo>
                    <a:pt x="0" y="3310"/>
                    <a:pt x="959" y="4246"/>
                    <a:pt x="2123" y="4246"/>
                  </a:cubicBezTo>
                  <a:cubicBezTo>
                    <a:pt x="3310" y="4246"/>
                    <a:pt x="4246" y="3310"/>
                    <a:pt x="4246" y="2123"/>
                  </a:cubicBezTo>
                  <a:cubicBezTo>
                    <a:pt x="4246" y="959"/>
                    <a:pt x="3310" y="0"/>
                    <a:pt x="2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258275" y="3300575"/>
              <a:ext cx="69650" cy="69650"/>
            </a:xfrm>
            <a:custGeom>
              <a:avLst/>
              <a:gdLst/>
              <a:ahLst/>
              <a:cxnLst/>
              <a:rect l="l" t="t" r="r" b="b"/>
              <a:pathLst>
                <a:path w="2786" h="2786" extrusionOk="0">
                  <a:moveTo>
                    <a:pt x="1393" y="1"/>
                  </a:moveTo>
                  <a:cubicBezTo>
                    <a:pt x="617" y="1"/>
                    <a:pt x="1" y="617"/>
                    <a:pt x="1" y="1393"/>
                  </a:cubicBezTo>
                  <a:cubicBezTo>
                    <a:pt x="1" y="2146"/>
                    <a:pt x="617" y="2786"/>
                    <a:pt x="1393" y="2786"/>
                  </a:cubicBezTo>
                  <a:cubicBezTo>
                    <a:pt x="2169" y="2786"/>
                    <a:pt x="2786" y="2146"/>
                    <a:pt x="2786" y="1393"/>
                  </a:cubicBezTo>
                  <a:cubicBezTo>
                    <a:pt x="2786" y="617"/>
                    <a:pt x="2169" y="1"/>
                    <a:pt x="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746100" y="3030675"/>
              <a:ext cx="69650" cy="69075"/>
            </a:xfrm>
            <a:custGeom>
              <a:avLst/>
              <a:gdLst/>
              <a:ahLst/>
              <a:cxnLst/>
              <a:rect l="l" t="t" r="r" b="b"/>
              <a:pathLst>
                <a:path w="2786" h="2763" extrusionOk="0">
                  <a:moveTo>
                    <a:pt x="1393" y="0"/>
                  </a:moveTo>
                  <a:cubicBezTo>
                    <a:pt x="617" y="0"/>
                    <a:pt x="1" y="617"/>
                    <a:pt x="1" y="1393"/>
                  </a:cubicBezTo>
                  <a:cubicBezTo>
                    <a:pt x="1" y="2146"/>
                    <a:pt x="617" y="2762"/>
                    <a:pt x="1393" y="2762"/>
                  </a:cubicBezTo>
                  <a:cubicBezTo>
                    <a:pt x="2169" y="2762"/>
                    <a:pt x="2786" y="2146"/>
                    <a:pt x="2786" y="1393"/>
                  </a:cubicBezTo>
                  <a:cubicBezTo>
                    <a:pt x="2786" y="617"/>
                    <a:pt x="2169"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111875" y="1378700"/>
              <a:ext cx="106175" cy="106150"/>
            </a:xfrm>
            <a:custGeom>
              <a:avLst/>
              <a:gdLst/>
              <a:ahLst/>
              <a:cxnLst/>
              <a:rect l="l" t="t" r="r" b="b"/>
              <a:pathLst>
                <a:path w="4247" h="4246" extrusionOk="0">
                  <a:moveTo>
                    <a:pt x="2124" y="0"/>
                  </a:moveTo>
                  <a:cubicBezTo>
                    <a:pt x="960" y="0"/>
                    <a:pt x="1" y="959"/>
                    <a:pt x="1" y="2123"/>
                  </a:cubicBezTo>
                  <a:cubicBezTo>
                    <a:pt x="1" y="3310"/>
                    <a:pt x="960" y="4246"/>
                    <a:pt x="2124" y="4246"/>
                  </a:cubicBezTo>
                  <a:cubicBezTo>
                    <a:pt x="3288" y="4246"/>
                    <a:pt x="4246" y="3310"/>
                    <a:pt x="4246" y="2123"/>
                  </a:cubicBezTo>
                  <a:cubicBezTo>
                    <a:pt x="4246" y="959"/>
                    <a:pt x="3288" y="0"/>
                    <a:pt x="2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692225" y="1404950"/>
              <a:ext cx="75350" cy="74775"/>
            </a:xfrm>
            <a:custGeom>
              <a:avLst/>
              <a:gdLst/>
              <a:ahLst/>
              <a:cxnLst/>
              <a:rect l="l" t="t" r="r" b="b"/>
              <a:pathLst>
                <a:path w="3014" h="2991" extrusionOk="0">
                  <a:moveTo>
                    <a:pt x="1507" y="0"/>
                  </a:moveTo>
                  <a:cubicBezTo>
                    <a:pt x="685" y="0"/>
                    <a:pt x="0" y="662"/>
                    <a:pt x="0" y="1507"/>
                  </a:cubicBezTo>
                  <a:cubicBezTo>
                    <a:pt x="0" y="2328"/>
                    <a:pt x="685" y="2990"/>
                    <a:pt x="1507" y="2990"/>
                  </a:cubicBezTo>
                  <a:cubicBezTo>
                    <a:pt x="2328" y="2990"/>
                    <a:pt x="3013" y="2328"/>
                    <a:pt x="3013" y="1507"/>
                  </a:cubicBezTo>
                  <a:cubicBezTo>
                    <a:pt x="3013" y="662"/>
                    <a:pt x="2328" y="0"/>
                    <a:pt x="1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821750" y="1469425"/>
              <a:ext cx="79350" cy="79350"/>
            </a:xfrm>
            <a:custGeom>
              <a:avLst/>
              <a:gdLst/>
              <a:ahLst/>
              <a:cxnLst/>
              <a:rect l="l" t="t" r="r" b="b"/>
              <a:pathLst>
                <a:path w="3174" h="3174" extrusionOk="0">
                  <a:moveTo>
                    <a:pt x="1598" y="1"/>
                  </a:moveTo>
                  <a:cubicBezTo>
                    <a:pt x="708" y="1"/>
                    <a:pt x="1" y="708"/>
                    <a:pt x="1" y="1575"/>
                  </a:cubicBezTo>
                  <a:cubicBezTo>
                    <a:pt x="1" y="2466"/>
                    <a:pt x="708" y="3173"/>
                    <a:pt x="1598" y="3173"/>
                  </a:cubicBezTo>
                  <a:cubicBezTo>
                    <a:pt x="2466" y="3173"/>
                    <a:pt x="3173" y="2466"/>
                    <a:pt x="3173" y="1575"/>
                  </a:cubicBezTo>
                  <a:cubicBezTo>
                    <a:pt x="3173" y="708"/>
                    <a:pt x="2466" y="1"/>
                    <a:pt x="1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72900" y="2384150"/>
              <a:ext cx="139825" cy="139250"/>
            </a:xfrm>
            <a:custGeom>
              <a:avLst/>
              <a:gdLst/>
              <a:ahLst/>
              <a:cxnLst/>
              <a:rect l="l" t="t" r="r" b="b"/>
              <a:pathLst>
                <a:path w="5593" h="5570" extrusionOk="0">
                  <a:moveTo>
                    <a:pt x="2808" y="0"/>
                  </a:moveTo>
                  <a:cubicBezTo>
                    <a:pt x="1255" y="0"/>
                    <a:pt x="0" y="1233"/>
                    <a:pt x="0" y="2785"/>
                  </a:cubicBezTo>
                  <a:cubicBezTo>
                    <a:pt x="0" y="4314"/>
                    <a:pt x="1255" y="5570"/>
                    <a:pt x="2808" y="5570"/>
                  </a:cubicBezTo>
                  <a:cubicBezTo>
                    <a:pt x="4337" y="5570"/>
                    <a:pt x="5592" y="4314"/>
                    <a:pt x="5592" y="2785"/>
                  </a:cubicBezTo>
                  <a:cubicBezTo>
                    <a:pt x="5592" y="1233"/>
                    <a:pt x="4337"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419450" y="2995300"/>
              <a:ext cx="139825" cy="139825"/>
            </a:xfrm>
            <a:custGeom>
              <a:avLst/>
              <a:gdLst/>
              <a:ahLst/>
              <a:cxnLst/>
              <a:rect l="l" t="t" r="r" b="b"/>
              <a:pathLst>
                <a:path w="5593" h="5593" extrusionOk="0">
                  <a:moveTo>
                    <a:pt x="2785" y="0"/>
                  </a:moveTo>
                  <a:cubicBezTo>
                    <a:pt x="1256" y="0"/>
                    <a:pt x="1" y="1256"/>
                    <a:pt x="1" y="2808"/>
                  </a:cubicBezTo>
                  <a:cubicBezTo>
                    <a:pt x="1" y="4337"/>
                    <a:pt x="1256" y="5592"/>
                    <a:pt x="2785" y="5592"/>
                  </a:cubicBezTo>
                  <a:cubicBezTo>
                    <a:pt x="4338" y="5592"/>
                    <a:pt x="5593" y="4337"/>
                    <a:pt x="5593" y="2808"/>
                  </a:cubicBezTo>
                  <a:cubicBezTo>
                    <a:pt x="5593" y="1256"/>
                    <a:pt x="4338" y="0"/>
                    <a:pt x="2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311550" y="1787275"/>
              <a:ext cx="65075" cy="65075"/>
            </a:xfrm>
            <a:custGeom>
              <a:avLst/>
              <a:gdLst/>
              <a:ahLst/>
              <a:cxnLst/>
              <a:rect l="l" t="t" r="r" b="b"/>
              <a:pathLst>
                <a:path w="2603" h="2603" extrusionOk="0">
                  <a:moveTo>
                    <a:pt x="1301" y="0"/>
                  </a:moveTo>
                  <a:cubicBezTo>
                    <a:pt x="594" y="0"/>
                    <a:pt x="0" y="571"/>
                    <a:pt x="0" y="1301"/>
                  </a:cubicBezTo>
                  <a:cubicBezTo>
                    <a:pt x="0" y="2009"/>
                    <a:pt x="594" y="2602"/>
                    <a:pt x="1301" y="2602"/>
                  </a:cubicBezTo>
                  <a:cubicBezTo>
                    <a:pt x="2009" y="2602"/>
                    <a:pt x="2602" y="2009"/>
                    <a:pt x="2602" y="1301"/>
                  </a:cubicBezTo>
                  <a:cubicBezTo>
                    <a:pt x="2602" y="571"/>
                    <a:pt x="2009"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01550" y="1519075"/>
              <a:ext cx="143825" cy="144400"/>
            </a:xfrm>
            <a:custGeom>
              <a:avLst/>
              <a:gdLst/>
              <a:ahLst/>
              <a:cxnLst/>
              <a:rect l="l" t="t" r="r" b="b"/>
              <a:pathLst>
                <a:path w="5753" h="5776" extrusionOk="0">
                  <a:moveTo>
                    <a:pt x="2877" y="388"/>
                  </a:moveTo>
                  <a:cubicBezTo>
                    <a:pt x="4246" y="388"/>
                    <a:pt x="5388" y="1507"/>
                    <a:pt x="5388" y="2899"/>
                  </a:cubicBezTo>
                  <a:cubicBezTo>
                    <a:pt x="5388" y="4269"/>
                    <a:pt x="4246" y="5410"/>
                    <a:pt x="2877" y="5410"/>
                  </a:cubicBezTo>
                  <a:cubicBezTo>
                    <a:pt x="1485" y="5410"/>
                    <a:pt x="366" y="4269"/>
                    <a:pt x="366" y="2899"/>
                  </a:cubicBezTo>
                  <a:cubicBezTo>
                    <a:pt x="366" y="1507"/>
                    <a:pt x="1485" y="388"/>
                    <a:pt x="2877" y="388"/>
                  </a:cubicBezTo>
                  <a:close/>
                  <a:moveTo>
                    <a:pt x="2877" y="0"/>
                  </a:moveTo>
                  <a:cubicBezTo>
                    <a:pt x="1279" y="0"/>
                    <a:pt x="1" y="1301"/>
                    <a:pt x="1" y="2899"/>
                  </a:cubicBezTo>
                  <a:cubicBezTo>
                    <a:pt x="1" y="4497"/>
                    <a:pt x="1279" y="5775"/>
                    <a:pt x="2877" y="5775"/>
                  </a:cubicBezTo>
                  <a:cubicBezTo>
                    <a:pt x="4475" y="5775"/>
                    <a:pt x="5753" y="4497"/>
                    <a:pt x="5753" y="2899"/>
                  </a:cubicBezTo>
                  <a:cubicBezTo>
                    <a:pt x="5753" y="1301"/>
                    <a:pt x="4475" y="0"/>
                    <a:pt x="2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26675" y="1544750"/>
              <a:ext cx="93600" cy="93050"/>
            </a:xfrm>
            <a:custGeom>
              <a:avLst/>
              <a:gdLst/>
              <a:ahLst/>
              <a:cxnLst/>
              <a:rect l="l" t="t" r="r" b="b"/>
              <a:pathLst>
                <a:path w="3744" h="3722" extrusionOk="0">
                  <a:moveTo>
                    <a:pt x="1872" y="0"/>
                  </a:moveTo>
                  <a:cubicBezTo>
                    <a:pt x="845" y="0"/>
                    <a:pt x="0" y="845"/>
                    <a:pt x="0" y="1872"/>
                  </a:cubicBezTo>
                  <a:cubicBezTo>
                    <a:pt x="0" y="2899"/>
                    <a:pt x="845" y="3721"/>
                    <a:pt x="1872" y="3721"/>
                  </a:cubicBezTo>
                  <a:cubicBezTo>
                    <a:pt x="2899" y="3721"/>
                    <a:pt x="3744" y="2899"/>
                    <a:pt x="3744" y="1872"/>
                  </a:cubicBezTo>
                  <a:cubicBezTo>
                    <a:pt x="3744" y="845"/>
                    <a:pt x="2899" y="0"/>
                    <a:pt x="1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930050" y="1563575"/>
              <a:ext cx="106150" cy="106175"/>
            </a:xfrm>
            <a:custGeom>
              <a:avLst/>
              <a:gdLst/>
              <a:ahLst/>
              <a:cxnLst/>
              <a:rect l="l" t="t" r="r" b="b"/>
              <a:pathLst>
                <a:path w="4246" h="4247" extrusionOk="0">
                  <a:moveTo>
                    <a:pt x="2123" y="1"/>
                  </a:moveTo>
                  <a:cubicBezTo>
                    <a:pt x="959" y="1"/>
                    <a:pt x="0" y="937"/>
                    <a:pt x="0" y="2123"/>
                  </a:cubicBezTo>
                  <a:cubicBezTo>
                    <a:pt x="0" y="3288"/>
                    <a:pt x="959" y="4246"/>
                    <a:pt x="2123" y="4246"/>
                  </a:cubicBezTo>
                  <a:cubicBezTo>
                    <a:pt x="3310" y="4246"/>
                    <a:pt x="4246" y="3288"/>
                    <a:pt x="4246" y="2123"/>
                  </a:cubicBezTo>
                  <a:cubicBezTo>
                    <a:pt x="4246" y="937"/>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621325" y="1563575"/>
              <a:ext cx="106175" cy="106175"/>
            </a:xfrm>
            <a:custGeom>
              <a:avLst/>
              <a:gdLst/>
              <a:ahLst/>
              <a:cxnLst/>
              <a:rect l="l" t="t" r="r" b="b"/>
              <a:pathLst>
                <a:path w="4247" h="4247" extrusionOk="0">
                  <a:moveTo>
                    <a:pt x="2123" y="1"/>
                  </a:moveTo>
                  <a:cubicBezTo>
                    <a:pt x="936" y="1"/>
                    <a:pt x="1" y="937"/>
                    <a:pt x="1" y="2123"/>
                  </a:cubicBezTo>
                  <a:cubicBezTo>
                    <a:pt x="1" y="3288"/>
                    <a:pt x="936" y="4246"/>
                    <a:pt x="2123" y="4246"/>
                  </a:cubicBezTo>
                  <a:cubicBezTo>
                    <a:pt x="3287" y="4246"/>
                    <a:pt x="4246" y="3288"/>
                    <a:pt x="4246" y="2123"/>
                  </a:cubicBezTo>
                  <a:cubicBezTo>
                    <a:pt x="4246" y="937"/>
                    <a:pt x="3287"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44550" y="1765575"/>
              <a:ext cx="106175" cy="106175"/>
            </a:xfrm>
            <a:custGeom>
              <a:avLst/>
              <a:gdLst/>
              <a:ahLst/>
              <a:cxnLst/>
              <a:rect l="l" t="t" r="r" b="b"/>
              <a:pathLst>
                <a:path w="4247" h="4247" extrusionOk="0">
                  <a:moveTo>
                    <a:pt x="2123" y="1"/>
                  </a:moveTo>
                  <a:cubicBezTo>
                    <a:pt x="959" y="1"/>
                    <a:pt x="1" y="960"/>
                    <a:pt x="1" y="2124"/>
                  </a:cubicBezTo>
                  <a:cubicBezTo>
                    <a:pt x="1" y="3311"/>
                    <a:pt x="959" y="4246"/>
                    <a:pt x="2123" y="4246"/>
                  </a:cubicBezTo>
                  <a:cubicBezTo>
                    <a:pt x="3310" y="4246"/>
                    <a:pt x="4246" y="3311"/>
                    <a:pt x="4246" y="2124"/>
                  </a:cubicBezTo>
                  <a:cubicBezTo>
                    <a:pt x="4246" y="960"/>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96050" y="1323925"/>
              <a:ext cx="106150" cy="106150"/>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287" y="4246"/>
                    <a:pt x="4246" y="3287"/>
                    <a:pt x="4246" y="2123"/>
                  </a:cubicBezTo>
                  <a:cubicBezTo>
                    <a:pt x="4246" y="936"/>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168300" y="1186975"/>
              <a:ext cx="72500" cy="73050"/>
            </a:xfrm>
            <a:custGeom>
              <a:avLst/>
              <a:gdLst/>
              <a:ahLst/>
              <a:cxnLst/>
              <a:rect l="l" t="t" r="r" b="b"/>
              <a:pathLst>
                <a:path w="2900" h="2922" extrusionOk="0">
                  <a:moveTo>
                    <a:pt x="1462" y="0"/>
                  </a:moveTo>
                  <a:cubicBezTo>
                    <a:pt x="640" y="0"/>
                    <a:pt x="1" y="639"/>
                    <a:pt x="1" y="1461"/>
                  </a:cubicBezTo>
                  <a:cubicBezTo>
                    <a:pt x="1" y="2260"/>
                    <a:pt x="640" y="2922"/>
                    <a:pt x="1462" y="2922"/>
                  </a:cubicBezTo>
                  <a:cubicBezTo>
                    <a:pt x="2261" y="2922"/>
                    <a:pt x="2900" y="2260"/>
                    <a:pt x="2900" y="1461"/>
                  </a:cubicBezTo>
                  <a:cubicBezTo>
                    <a:pt x="2900" y="639"/>
                    <a:pt x="2261"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238425" y="1362725"/>
              <a:ext cx="73075" cy="73050"/>
            </a:xfrm>
            <a:custGeom>
              <a:avLst/>
              <a:gdLst/>
              <a:ahLst/>
              <a:cxnLst/>
              <a:rect l="l" t="t" r="r" b="b"/>
              <a:pathLst>
                <a:path w="2923" h="2922" extrusionOk="0">
                  <a:moveTo>
                    <a:pt x="1462" y="0"/>
                  </a:moveTo>
                  <a:cubicBezTo>
                    <a:pt x="640" y="0"/>
                    <a:pt x="1" y="662"/>
                    <a:pt x="1" y="1461"/>
                  </a:cubicBezTo>
                  <a:cubicBezTo>
                    <a:pt x="1" y="2260"/>
                    <a:pt x="640" y="2922"/>
                    <a:pt x="1462" y="2922"/>
                  </a:cubicBezTo>
                  <a:cubicBezTo>
                    <a:pt x="2260" y="2922"/>
                    <a:pt x="2922" y="2260"/>
                    <a:pt x="2922" y="1461"/>
                  </a:cubicBezTo>
                  <a:cubicBezTo>
                    <a:pt x="2922" y="662"/>
                    <a:pt x="2260"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281550" y="832600"/>
              <a:ext cx="2995850" cy="9725"/>
            </a:xfrm>
            <a:custGeom>
              <a:avLst/>
              <a:gdLst/>
              <a:ahLst/>
              <a:cxnLst/>
              <a:rect l="l" t="t" r="r" b="b"/>
              <a:pathLst>
                <a:path w="119834" h="389" extrusionOk="0">
                  <a:moveTo>
                    <a:pt x="183" y="1"/>
                  </a:moveTo>
                  <a:cubicBezTo>
                    <a:pt x="69" y="1"/>
                    <a:pt x="0" y="92"/>
                    <a:pt x="0" y="183"/>
                  </a:cubicBezTo>
                  <a:cubicBezTo>
                    <a:pt x="0" y="297"/>
                    <a:pt x="69" y="389"/>
                    <a:pt x="183" y="389"/>
                  </a:cubicBezTo>
                  <a:lnTo>
                    <a:pt x="119628" y="389"/>
                  </a:lnTo>
                  <a:cubicBezTo>
                    <a:pt x="119742" y="389"/>
                    <a:pt x="119833" y="297"/>
                    <a:pt x="119833" y="183"/>
                  </a:cubicBezTo>
                  <a:cubicBezTo>
                    <a:pt x="119833" y="92"/>
                    <a:pt x="119742" y="1"/>
                    <a:pt x="119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22775" y="800650"/>
              <a:ext cx="73075" cy="73050"/>
            </a:xfrm>
            <a:custGeom>
              <a:avLst/>
              <a:gdLst/>
              <a:ahLst/>
              <a:cxnLst/>
              <a:rect l="l" t="t" r="r" b="b"/>
              <a:pathLst>
                <a:path w="2923" h="2922" extrusionOk="0">
                  <a:moveTo>
                    <a:pt x="1461" y="0"/>
                  </a:moveTo>
                  <a:cubicBezTo>
                    <a:pt x="640" y="0"/>
                    <a:pt x="0" y="662"/>
                    <a:pt x="0" y="1461"/>
                  </a:cubicBezTo>
                  <a:cubicBezTo>
                    <a:pt x="0" y="2283"/>
                    <a:pt x="640" y="2922"/>
                    <a:pt x="1461" y="2922"/>
                  </a:cubicBezTo>
                  <a:cubicBezTo>
                    <a:pt x="2260" y="2922"/>
                    <a:pt x="2922" y="2283"/>
                    <a:pt x="2922" y="1461"/>
                  </a:cubicBezTo>
                  <a:cubicBezTo>
                    <a:pt x="2922" y="662"/>
                    <a:pt x="2260"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235725" y="800650"/>
              <a:ext cx="73050" cy="73050"/>
            </a:xfrm>
            <a:custGeom>
              <a:avLst/>
              <a:gdLst/>
              <a:ahLst/>
              <a:cxnLst/>
              <a:rect l="l" t="t" r="r" b="b"/>
              <a:pathLst>
                <a:path w="2922" h="2922" extrusionOk="0">
                  <a:moveTo>
                    <a:pt x="1461" y="0"/>
                  </a:moveTo>
                  <a:cubicBezTo>
                    <a:pt x="662" y="0"/>
                    <a:pt x="0" y="662"/>
                    <a:pt x="0" y="1461"/>
                  </a:cubicBezTo>
                  <a:cubicBezTo>
                    <a:pt x="0" y="2283"/>
                    <a:pt x="662" y="2922"/>
                    <a:pt x="1461" y="2922"/>
                  </a:cubicBezTo>
                  <a:cubicBezTo>
                    <a:pt x="2283" y="2922"/>
                    <a:pt x="2922" y="2283"/>
                    <a:pt x="2922" y="1461"/>
                  </a:cubicBezTo>
                  <a:cubicBezTo>
                    <a:pt x="2922" y="662"/>
                    <a:pt x="228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732175" y="319450"/>
              <a:ext cx="1118450" cy="1117475"/>
            </a:xfrm>
            <a:custGeom>
              <a:avLst/>
              <a:gdLst/>
              <a:ahLst/>
              <a:cxnLst/>
              <a:rect l="l" t="t" r="r" b="b"/>
              <a:pathLst>
                <a:path w="44738" h="44699" extrusionOk="0">
                  <a:moveTo>
                    <a:pt x="44532" y="1"/>
                  </a:moveTo>
                  <a:cubicBezTo>
                    <a:pt x="44481" y="1"/>
                    <a:pt x="44430" y="18"/>
                    <a:pt x="44395" y="52"/>
                  </a:cubicBezTo>
                  <a:lnTo>
                    <a:pt x="91" y="44356"/>
                  </a:lnTo>
                  <a:cubicBezTo>
                    <a:pt x="0" y="44447"/>
                    <a:pt x="0" y="44562"/>
                    <a:pt x="91" y="44630"/>
                  </a:cubicBezTo>
                  <a:cubicBezTo>
                    <a:pt x="114" y="44676"/>
                    <a:pt x="160" y="44699"/>
                    <a:pt x="228" y="44699"/>
                  </a:cubicBezTo>
                  <a:cubicBezTo>
                    <a:pt x="274" y="44699"/>
                    <a:pt x="320" y="44676"/>
                    <a:pt x="342" y="44630"/>
                  </a:cubicBezTo>
                  <a:lnTo>
                    <a:pt x="44669" y="326"/>
                  </a:lnTo>
                  <a:cubicBezTo>
                    <a:pt x="44738" y="258"/>
                    <a:pt x="44738" y="121"/>
                    <a:pt x="44669" y="52"/>
                  </a:cubicBezTo>
                  <a:cubicBezTo>
                    <a:pt x="44635" y="18"/>
                    <a:pt x="44584" y="1"/>
                    <a:pt x="44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70250" y="381100"/>
              <a:ext cx="1118475" cy="1117450"/>
            </a:xfrm>
            <a:custGeom>
              <a:avLst/>
              <a:gdLst/>
              <a:ahLst/>
              <a:cxnLst/>
              <a:rect l="l" t="t" r="r" b="b"/>
              <a:pathLst>
                <a:path w="44739" h="44698" extrusionOk="0">
                  <a:moveTo>
                    <a:pt x="44522" y="0"/>
                  </a:moveTo>
                  <a:cubicBezTo>
                    <a:pt x="44476" y="0"/>
                    <a:pt x="44430" y="17"/>
                    <a:pt x="44396" y="51"/>
                  </a:cubicBezTo>
                  <a:lnTo>
                    <a:pt x="69" y="44378"/>
                  </a:lnTo>
                  <a:cubicBezTo>
                    <a:pt x="1" y="44447"/>
                    <a:pt x="1" y="44561"/>
                    <a:pt x="69" y="44629"/>
                  </a:cubicBezTo>
                  <a:cubicBezTo>
                    <a:pt x="115" y="44675"/>
                    <a:pt x="161" y="44698"/>
                    <a:pt x="206" y="44698"/>
                  </a:cubicBezTo>
                  <a:cubicBezTo>
                    <a:pt x="252" y="44698"/>
                    <a:pt x="298" y="44675"/>
                    <a:pt x="343" y="44629"/>
                  </a:cubicBezTo>
                  <a:lnTo>
                    <a:pt x="44647" y="325"/>
                  </a:lnTo>
                  <a:cubicBezTo>
                    <a:pt x="44738" y="257"/>
                    <a:pt x="44738" y="120"/>
                    <a:pt x="44647" y="51"/>
                  </a:cubicBezTo>
                  <a:cubicBezTo>
                    <a:pt x="44613" y="17"/>
                    <a:pt x="44567" y="0"/>
                    <a:pt x="445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775775" y="1974875"/>
              <a:ext cx="2300825" cy="706600"/>
            </a:xfrm>
            <a:custGeom>
              <a:avLst/>
              <a:gdLst/>
              <a:ahLst/>
              <a:cxnLst/>
              <a:rect l="l" t="t" r="r" b="b"/>
              <a:pathLst>
                <a:path w="92033" h="28264" extrusionOk="0">
                  <a:moveTo>
                    <a:pt x="206" y="0"/>
                  </a:moveTo>
                  <a:cubicBezTo>
                    <a:pt x="155" y="0"/>
                    <a:pt x="104" y="17"/>
                    <a:pt x="69" y="51"/>
                  </a:cubicBezTo>
                  <a:cubicBezTo>
                    <a:pt x="1" y="120"/>
                    <a:pt x="1" y="234"/>
                    <a:pt x="69" y="325"/>
                  </a:cubicBezTo>
                  <a:lnTo>
                    <a:pt x="28007" y="28263"/>
                  </a:lnTo>
                  <a:lnTo>
                    <a:pt x="91850" y="28263"/>
                  </a:lnTo>
                  <a:cubicBezTo>
                    <a:pt x="91941" y="28263"/>
                    <a:pt x="92032" y="28172"/>
                    <a:pt x="92032" y="28058"/>
                  </a:cubicBezTo>
                  <a:cubicBezTo>
                    <a:pt x="92032" y="27967"/>
                    <a:pt x="91941" y="27875"/>
                    <a:pt x="91850" y="27875"/>
                  </a:cubicBezTo>
                  <a:lnTo>
                    <a:pt x="28167" y="27875"/>
                  </a:lnTo>
                  <a:lnTo>
                    <a:pt x="343" y="51"/>
                  </a:lnTo>
                  <a:cubicBezTo>
                    <a:pt x="309" y="17"/>
                    <a:pt x="258" y="0"/>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518100" y="2023500"/>
              <a:ext cx="149550" cy="93050"/>
            </a:xfrm>
            <a:custGeom>
              <a:avLst/>
              <a:gdLst/>
              <a:ahLst/>
              <a:cxnLst/>
              <a:rect l="l" t="t" r="r" b="b"/>
              <a:pathLst>
                <a:path w="5982" h="3722" extrusionOk="0">
                  <a:moveTo>
                    <a:pt x="1" y="1"/>
                  </a:moveTo>
                  <a:lnTo>
                    <a:pt x="3607" y="3721"/>
                  </a:lnTo>
                  <a:lnTo>
                    <a:pt x="5981" y="3721"/>
                  </a:lnTo>
                  <a:lnTo>
                    <a:pt x="23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630525" y="2023500"/>
              <a:ext cx="148950" cy="93050"/>
            </a:xfrm>
            <a:custGeom>
              <a:avLst/>
              <a:gdLst/>
              <a:ahLst/>
              <a:cxnLst/>
              <a:rect l="l" t="t" r="r" b="b"/>
              <a:pathLst>
                <a:path w="5958" h="3722" extrusionOk="0">
                  <a:moveTo>
                    <a:pt x="0"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42375" y="2023500"/>
              <a:ext cx="149525" cy="93050"/>
            </a:xfrm>
            <a:custGeom>
              <a:avLst/>
              <a:gdLst/>
              <a:ahLst/>
              <a:cxnLst/>
              <a:rect l="l" t="t" r="r" b="b"/>
              <a:pathLst>
                <a:path w="5981" h="3722" extrusionOk="0">
                  <a:moveTo>
                    <a:pt x="0" y="1"/>
                  </a:moveTo>
                  <a:lnTo>
                    <a:pt x="3584" y="3721"/>
                  </a:lnTo>
                  <a:lnTo>
                    <a:pt x="5980"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854775" y="2023500"/>
              <a:ext cx="148975" cy="93050"/>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966625" y="2023500"/>
              <a:ext cx="148950" cy="93050"/>
            </a:xfrm>
            <a:custGeom>
              <a:avLst/>
              <a:gdLst/>
              <a:ahLst/>
              <a:cxnLst/>
              <a:rect l="l" t="t" r="r" b="b"/>
              <a:pathLst>
                <a:path w="5958" h="3722" extrusionOk="0">
                  <a:moveTo>
                    <a:pt x="1"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78475" y="2023500"/>
              <a:ext cx="149525" cy="93050"/>
            </a:xfrm>
            <a:custGeom>
              <a:avLst/>
              <a:gdLst/>
              <a:ahLst/>
              <a:cxnLst/>
              <a:rect l="l" t="t" r="r" b="b"/>
              <a:pathLst>
                <a:path w="5981" h="3722" extrusionOk="0">
                  <a:moveTo>
                    <a:pt x="0" y="1"/>
                  </a:moveTo>
                  <a:lnTo>
                    <a:pt x="3607" y="3721"/>
                  </a:lnTo>
                  <a:lnTo>
                    <a:pt x="5981" y="3721"/>
                  </a:lnTo>
                  <a:lnTo>
                    <a:pt x="23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190875" y="2023500"/>
              <a:ext cx="148975" cy="93050"/>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02725" y="2023500"/>
              <a:ext cx="149525" cy="93050"/>
            </a:xfrm>
            <a:custGeom>
              <a:avLst/>
              <a:gdLst/>
              <a:ahLst/>
              <a:cxnLst/>
              <a:rect l="l" t="t" r="r" b="b"/>
              <a:pathLst>
                <a:path w="5981" h="3722" extrusionOk="0">
                  <a:moveTo>
                    <a:pt x="1" y="1"/>
                  </a:moveTo>
                  <a:lnTo>
                    <a:pt x="3584" y="3721"/>
                  </a:lnTo>
                  <a:lnTo>
                    <a:pt x="5981"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718075" y="2800150"/>
              <a:ext cx="276800" cy="172925"/>
            </a:xfrm>
            <a:custGeom>
              <a:avLst/>
              <a:gdLst/>
              <a:ahLst/>
              <a:cxnLst/>
              <a:rect l="l" t="t" r="r" b="b"/>
              <a:pathLst>
                <a:path w="11072"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925800" y="2800150"/>
              <a:ext cx="276775" cy="172925"/>
            </a:xfrm>
            <a:custGeom>
              <a:avLst/>
              <a:gdLst/>
              <a:ahLst/>
              <a:cxnLst/>
              <a:rect l="l" t="t" r="r" b="b"/>
              <a:pathLst>
                <a:path w="11071" h="6917" extrusionOk="0">
                  <a:moveTo>
                    <a:pt x="0" y="0"/>
                  </a:moveTo>
                  <a:lnTo>
                    <a:pt x="6665" y="6916"/>
                  </a:lnTo>
                  <a:lnTo>
                    <a:pt x="11070" y="6916"/>
                  </a:lnTo>
                  <a:lnTo>
                    <a:pt x="4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133500" y="2800150"/>
              <a:ext cx="276775" cy="172925"/>
            </a:xfrm>
            <a:custGeom>
              <a:avLst/>
              <a:gdLst/>
              <a:ahLst/>
              <a:cxnLst/>
              <a:rect l="l" t="t" r="r" b="b"/>
              <a:pathLst>
                <a:path w="11071" h="6917" extrusionOk="0">
                  <a:moveTo>
                    <a:pt x="1" y="0"/>
                  </a:moveTo>
                  <a:lnTo>
                    <a:pt x="6666" y="6916"/>
                  </a:lnTo>
                  <a:lnTo>
                    <a:pt x="11071" y="6916"/>
                  </a:lnTo>
                  <a:lnTo>
                    <a:pt x="4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341775" y="2800150"/>
              <a:ext cx="276800" cy="172925"/>
            </a:xfrm>
            <a:custGeom>
              <a:avLst/>
              <a:gdLst/>
              <a:ahLst/>
              <a:cxnLst/>
              <a:rect l="l" t="t" r="r" b="b"/>
              <a:pathLst>
                <a:path w="11072" h="6917" extrusionOk="0">
                  <a:moveTo>
                    <a:pt x="1" y="0"/>
                  </a:moveTo>
                  <a:lnTo>
                    <a:pt x="6643"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49500" y="2800150"/>
              <a:ext cx="276775" cy="172925"/>
            </a:xfrm>
            <a:custGeom>
              <a:avLst/>
              <a:gdLst/>
              <a:ahLst/>
              <a:cxnLst/>
              <a:rect l="l" t="t" r="r" b="b"/>
              <a:pathLst>
                <a:path w="11071" h="6917" extrusionOk="0">
                  <a:moveTo>
                    <a:pt x="0" y="0"/>
                  </a:moveTo>
                  <a:lnTo>
                    <a:pt x="6665"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757200" y="2800150"/>
              <a:ext cx="276775" cy="172925"/>
            </a:xfrm>
            <a:custGeom>
              <a:avLst/>
              <a:gdLst/>
              <a:ahLst/>
              <a:cxnLst/>
              <a:rect l="l" t="t" r="r" b="b"/>
              <a:pathLst>
                <a:path w="11071"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113925" y="435450"/>
              <a:ext cx="276775" cy="172925"/>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906200" y="435450"/>
              <a:ext cx="276800" cy="172925"/>
            </a:xfrm>
            <a:custGeom>
              <a:avLst/>
              <a:gdLst/>
              <a:ahLst/>
              <a:cxnLst/>
              <a:rect l="l" t="t" r="r" b="b"/>
              <a:pathLst>
                <a:path w="11072"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698500" y="435450"/>
              <a:ext cx="276775" cy="172925"/>
            </a:xfrm>
            <a:custGeom>
              <a:avLst/>
              <a:gdLst/>
              <a:ahLst/>
              <a:cxnLst/>
              <a:rect l="l" t="t" r="r" b="b"/>
              <a:pathLst>
                <a:path w="11071" h="6917" extrusionOk="0">
                  <a:moveTo>
                    <a:pt x="6643"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490225" y="435450"/>
              <a:ext cx="276775" cy="172925"/>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282500" y="435450"/>
              <a:ext cx="276775" cy="172925"/>
            </a:xfrm>
            <a:custGeom>
              <a:avLst/>
              <a:gdLst/>
              <a:ahLst/>
              <a:cxnLst/>
              <a:rect l="l" t="t" r="r" b="b"/>
              <a:pathLst>
                <a:path w="11071"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074800" y="435450"/>
              <a:ext cx="276775" cy="172925"/>
            </a:xfrm>
            <a:custGeom>
              <a:avLst/>
              <a:gdLst/>
              <a:ahLst/>
              <a:cxnLst/>
              <a:rect l="l" t="t" r="r" b="b"/>
              <a:pathLst>
                <a:path w="11071" h="6917" extrusionOk="0">
                  <a:moveTo>
                    <a:pt x="6665"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867075" y="435450"/>
              <a:ext cx="276800" cy="172925"/>
            </a:xfrm>
            <a:custGeom>
              <a:avLst/>
              <a:gdLst/>
              <a:ahLst/>
              <a:cxnLst/>
              <a:rect l="l" t="t" r="r" b="b"/>
              <a:pathLst>
                <a:path w="11072" h="6917" extrusionOk="0">
                  <a:moveTo>
                    <a:pt x="6643"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658800" y="435450"/>
              <a:ext cx="276775" cy="172925"/>
            </a:xfrm>
            <a:custGeom>
              <a:avLst/>
              <a:gdLst/>
              <a:ahLst/>
              <a:cxnLst/>
              <a:rect l="l" t="t" r="r" b="b"/>
              <a:pathLst>
                <a:path w="11071" h="6917" extrusionOk="0">
                  <a:moveTo>
                    <a:pt x="6666" y="0"/>
                  </a:moveTo>
                  <a:lnTo>
                    <a:pt x="1" y="6916"/>
                  </a:lnTo>
                  <a:lnTo>
                    <a:pt x="4429"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853400" y="927325"/>
              <a:ext cx="143250" cy="155250"/>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940700" y="927325"/>
              <a:ext cx="143825" cy="155250"/>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028000" y="927325"/>
              <a:ext cx="143825" cy="155250"/>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115300" y="927325"/>
              <a:ext cx="143825" cy="155250"/>
            </a:xfrm>
            <a:custGeom>
              <a:avLst/>
              <a:gdLst/>
              <a:ahLst/>
              <a:cxnLst/>
              <a:rect l="l" t="t" r="r" b="b"/>
              <a:pathLst>
                <a:path w="5753" h="6210" extrusionOk="0">
                  <a:moveTo>
                    <a:pt x="1" y="1"/>
                  </a:moveTo>
                  <a:lnTo>
                    <a:pt x="3516" y="3265"/>
                  </a:lnTo>
                  <a:lnTo>
                    <a:pt x="366"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202625" y="927325"/>
              <a:ext cx="143825" cy="155250"/>
            </a:xfrm>
            <a:custGeom>
              <a:avLst/>
              <a:gdLst/>
              <a:ahLst/>
              <a:cxnLst/>
              <a:rect l="l" t="t" r="r" b="b"/>
              <a:pathLst>
                <a:path w="5753" h="6210" extrusionOk="0">
                  <a:moveTo>
                    <a:pt x="0" y="1"/>
                  </a:moveTo>
                  <a:lnTo>
                    <a:pt x="3515"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289925" y="927325"/>
              <a:ext cx="143825" cy="155250"/>
            </a:xfrm>
            <a:custGeom>
              <a:avLst/>
              <a:gdLst/>
              <a:ahLst/>
              <a:cxnLst/>
              <a:rect l="l" t="t" r="r" b="b"/>
              <a:pathLst>
                <a:path w="5753" h="6210" extrusionOk="0">
                  <a:moveTo>
                    <a:pt x="0" y="1"/>
                  </a:moveTo>
                  <a:lnTo>
                    <a:pt x="3516"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377225" y="927325"/>
              <a:ext cx="143825" cy="155250"/>
            </a:xfrm>
            <a:custGeom>
              <a:avLst/>
              <a:gdLst/>
              <a:ahLst/>
              <a:cxnLst/>
              <a:rect l="l" t="t" r="r" b="b"/>
              <a:pathLst>
                <a:path w="5753" h="6210" extrusionOk="0">
                  <a:moveTo>
                    <a:pt x="1" y="1"/>
                  </a:moveTo>
                  <a:lnTo>
                    <a:pt x="3516" y="3265"/>
                  </a:lnTo>
                  <a:lnTo>
                    <a:pt x="389"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465100" y="927325"/>
              <a:ext cx="143250" cy="155250"/>
            </a:xfrm>
            <a:custGeom>
              <a:avLst/>
              <a:gdLst/>
              <a:ahLst/>
              <a:cxnLst/>
              <a:rect l="l" t="t" r="r" b="b"/>
              <a:pathLst>
                <a:path w="5730" h="6210" extrusionOk="0">
                  <a:moveTo>
                    <a:pt x="1" y="1"/>
                  </a:moveTo>
                  <a:lnTo>
                    <a:pt x="3493" y="3265"/>
                  </a:lnTo>
                  <a:lnTo>
                    <a:pt x="366" y="6209"/>
                  </a:lnTo>
                  <a:lnTo>
                    <a:pt x="2603" y="6209"/>
                  </a:lnTo>
                  <a:lnTo>
                    <a:pt x="5730"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552425" y="927325"/>
              <a:ext cx="143250" cy="155250"/>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639725" y="927325"/>
              <a:ext cx="143825" cy="155250"/>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727025" y="927325"/>
              <a:ext cx="143825" cy="155250"/>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2"/>
          <p:cNvGrpSpPr/>
          <p:nvPr/>
        </p:nvGrpSpPr>
        <p:grpSpPr>
          <a:xfrm>
            <a:off x="368162" y="1909134"/>
            <a:ext cx="352280" cy="353863"/>
            <a:chOff x="1448125" y="1450525"/>
            <a:chExt cx="133500" cy="134100"/>
          </a:xfrm>
        </p:grpSpPr>
        <p:sp>
          <p:nvSpPr>
            <p:cNvPr id="105" name="Google Shape;105;p2"/>
            <p:cNvSpPr/>
            <p:nvPr/>
          </p:nvSpPr>
          <p:spPr>
            <a:xfrm>
              <a:off x="1448125" y="1450525"/>
              <a:ext cx="133500" cy="134100"/>
            </a:xfrm>
            <a:custGeom>
              <a:avLst/>
              <a:gdLst/>
              <a:ahLst/>
              <a:cxnLst/>
              <a:rect l="l" t="t" r="r" b="b"/>
              <a:pathLst>
                <a:path w="5340" h="5364" extrusionOk="0">
                  <a:moveTo>
                    <a:pt x="2457" y="1"/>
                  </a:moveTo>
                  <a:lnTo>
                    <a:pt x="2256" y="452"/>
                  </a:lnTo>
                  <a:cubicBezTo>
                    <a:pt x="2056" y="502"/>
                    <a:pt x="1855" y="577"/>
                    <a:pt x="1680" y="652"/>
                  </a:cubicBezTo>
                  <a:lnTo>
                    <a:pt x="1229" y="427"/>
                  </a:lnTo>
                  <a:cubicBezTo>
                    <a:pt x="1003" y="552"/>
                    <a:pt x="803" y="727"/>
                    <a:pt x="627" y="928"/>
                  </a:cubicBezTo>
                  <a:lnTo>
                    <a:pt x="828" y="1404"/>
                  </a:lnTo>
                  <a:cubicBezTo>
                    <a:pt x="703" y="1579"/>
                    <a:pt x="602" y="1755"/>
                    <a:pt x="527" y="1955"/>
                  </a:cubicBezTo>
                  <a:lnTo>
                    <a:pt x="51" y="2081"/>
                  </a:lnTo>
                  <a:cubicBezTo>
                    <a:pt x="26" y="2281"/>
                    <a:pt x="1" y="2482"/>
                    <a:pt x="1" y="2682"/>
                  </a:cubicBezTo>
                  <a:cubicBezTo>
                    <a:pt x="1" y="2757"/>
                    <a:pt x="1" y="2808"/>
                    <a:pt x="1" y="2883"/>
                  </a:cubicBezTo>
                  <a:lnTo>
                    <a:pt x="452" y="3083"/>
                  </a:lnTo>
                  <a:cubicBezTo>
                    <a:pt x="502" y="3284"/>
                    <a:pt x="552" y="3484"/>
                    <a:pt x="652" y="3685"/>
                  </a:cubicBezTo>
                  <a:lnTo>
                    <a:pt x="402" y="4111"/>
                  </a:lnTo>
                  <a:cubicBezTo>
                    <a:pt x="552" y="4336"/>
                    <a:pt x="728" y="4537"/>
                    <a:pt x="928" y="4712"/>
                  </a:cubicBezTo>
                  <a:lnTo>
                    <a:pt x="1379" y="4537"/>
                  </a:lnTo>
                  <a:cubicBezTo>
                    <a:pt x="1555" y="4637"/>
                    <a:pt x="1755" y="4737"/>
                    <a:pt x="1956" y="4813"/>
                  </a:cubicBezTo>
                  <a:lnTo>
                    <a:pt x="2081" y="5289"/>
                  </a:lnTo>
                  <a:cubicBezTo>
                    <a:pt x="2282" y="5339"/>
                    <a:pt x="2457" y="5364"/>
                    <a:pt x="2657" y="5364"/>
                  </a:cubicBezTo>
                  <a:cubicBezTo>
                    <a:pt x="2733" y="5364"/>
                    <a:pt x="2808" y="5364"/>
                    <a:pt x="2883" y="5339"/>
                  </a:cubicBezTo>
                  <a:lnTo>
                    <a:pt x="3084" y="4888"/>
                  </a:lnTo>
                  <a:cubicBezTo>
                    <a:pt x="3284" y="4863"/>
                    <a:pt x="3485" y="4787"/>
                    <a:pt x="3660" y="4687"/>
                  </a:cubicBezTo>
                  <a:lnTo>
                    <a:pt x="4111" y="4938"/>
                  </a:lnTo>
                  <a:cubicBezTo>
                    <a:pt x="4337" y="4787"/>
                    <a:pt x="4537" y="4612"/>
                    <a:pt x="4713" y="4412"/>
                  </a:cubicBezTo>
                  <a:lnTo>
                    <a:pt x="4512" y="3960"/>
                  </a:lnTo>
                  <a:cubicBezTo>
                    <a:pt x="4637" y="3785"/>
                    <a:pt x="4738" y="3610"/>
                    <a:pt x="4813" y="3409"/>
                  </a:cubicBezTo>
                  <a:lnTo>
                    <a:pt x="5289" y="3259"/>
                  </a:lnTo>
                  <a:cubicBezTo>
                    <a:pt x="5314" y="3083"/>
                    <a:pt x="5339" y="2883"/>
                    <a:pt x="5339" y="2682"/>
                  </a:cubicBezTo>
                  <a:cubicBezTo>
                    <a:pt x="5339" y="2607"/>
                    <a:pt x="5339" y="2532"/>
                    <a:pt x="5339" y="2482"/>
                  </a:cubicBezTo>
                  <a:lnTo>
                    <a:pt x="4888" y="2281"/>
                  </a:lnTo>
                  <a:cubicBezTo>
                    <a:pt x="4838" y="2056"/>
                    <a:pt x="4788" y="1855"/>
                    <a:pt x="4688" y="1680"/>
                  </a:cubicBezTo>
                  <a:lnTo>
                    <a:pt x="4938" y="1254"/>
                  </a:lnTo>
                  <a:cubicBezTo>
                    <a:pt x="4788" y="1028"/>
                    <a:pt x="4612" y="828"/>
                    <a:pt x="4412" y="652"/>
                  </a:cubicBezTo>
                  <a:lnTo>
                    <a:pt x="3961" y="828"/>
                  </a:lnTo>
                  <a:cubicBezTo>
                    <a:pt x="3785" y="702"/>
                    <a:pt x="3585" y="602"/>
                    <a:pt x="3384" y="552"/>
                  </a:cubicBezTo>
                  <a:lnTo>
                    <a:pt x="3259" y="76"/>
                  </a:lnTo>
                  <a:cubicBezTo>
                    <a:pt x="3058" y="26"/>
                    <a:pt x="2883" y="1"/>
                    <a:pt x="2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476325" y="1479350"/>
              <a:ext cx="77100" cy="76475"/>
            </a:xfrm>
            <a:custGeom>
              <a:avLst/>
              <a:gdLst/>
              <a:ahLst/>
              <a:cxnLst/>
              <a:rect l="l" t="t" r="r" b="b"/>
              <a:pathLst>
                <a:path w="3084" h="3059" extrusionOk="0">
                  <a:moveTo>
                    <a:pt x="1529" y="0"/>
                  </a:moveTo>
                  <a:cubicBezTo>
                    <a:pt x="702" y="0"/>
                    <a:pt x="1" y="677"/>
                    <a:pt x="1" y="1529"/>
                  </a:cubicBezTo>
                  <a:cubicBezTo>
                    <a:pt x="1" y="2381"/>
                    <a:pt x="702" y="3058"/>
                    <a:pt x="1529" y="3058"/>
                  </a:cubicBezTo>
                  <a:cubicBezTo>
                    <a:pt x="2382" y="3058"/>
                    <a:pt x="3083" y="2381"/>
                    <a:pt x="3083" y="1529"/>
                  </a:cubicBezTo>
                  <a:cubicBezTo>
                    <a:pt x="3083" y="677"/>
                    <a:pt x="2382" y="0"/>
                    <a:pt x="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2"/>
          <p:cNvGrpSpPr/>
          <p:nvPr/>
        </p:nvGrpSpPr>
        <p:grpSpPr>
          <a:xfrm>
            <a:off x="723674" y="1578426"/>
            <a:ext cx="552301" cy="552301"/>
            <a:chOff x="1582850" y="1325200"/>
            <a:chExt cx="209300" cy="209300"/>
          </a:xfrm>
        </p:grpSpPr>
        <p:sp>
          <p:nvSpPr>
            <p:cNvPr id="108" name="Google Shape;108;p2"/>
            <p:cNvSpPr/>
            <p:nvPr/>
          </p:nvSpPr>
          <p:spPr>
            <a:xfrm>
              <a:off x="1582850" y="1325200"/>
              <a:ext cx="209300" cy="209300"/>
            </a:xfrm>
            <a:custGeom>
              <a:avLst/>
              <a:gdLst/>
              <a:ahLst/>
              <a:cxnLst/>
              <a:rect l="l" t="t" r="r" b="b"/>
              <a:pathLst>
                <a:path w="8372" h="8372" extrusionOk="0">
                  <a:moveTo>
                    <a:pt x="4111" y="1"/>
                  </a:moveTo>
                  <a:cubicBezTo>
                    <a:pt x="3810" y="1"/>
                    <a:pt x="3509" y="26"/>
                    <a:pt x="3208" y="101"/>
                  </a:cubicBezTo>
                  <a:cubicBezTo>
                    <a:pt x="3083" y="126"/>
                    <a:pt x="2983" y="176"/>
                    <a:pt x="2883" y="201"/>
                  </a:cubicBezTo>
                  <a:lnTo>
                    <a:pt x="2757" y="953"/>
                  </a:lnTo>
                  <a:cubicBezTo>
                    <a:pt x="2456" y="1104"/>
                    <a:pt x="2181" y="1279"/>
                    <a:pt x="1930" y="1480"/>
                  </a:cubicBezTo>
                  <a:lnTo>
                    <a:pt x="1178" y="1279"/>
                  </a:lnTo>
                  <a:cubicBezTo>
                    <a:pt x="878" y="1580"/>
                    <a:pt x="652" y="1931"/>
                    <a:pt x="451" y="2282"/>
                  </a:cubicBezTo>
                  <a:lnTo>
                    <a:pt x="903" y="2933"/>
                  </a:lnTo>
                  <a:cubicBezTo>
                    <a:pt x="777" y="3234"/>
                    <a:pt x="702" y="3560"/>
                    <a:pt x="677" y="3886"/>
                  </a:cubicBezTo>
                  <a:lnTo>
                    <a:pt x="0" y="4262"/>
                  </a:lnTo>
                  <a:cubicBezTo>
                    <a:pt x="0" y="4562"/>
                    <a:pt x="50" y="4863"/>
                    <a:pt x="126" y="5189"/>
                  </a:cubicBezTo>
                  <a:cubicBezTo>
                    <a:pt x="151" y="5289"/>
                    <a:pt x="176" y="5389"/>
                    <a:pt x="201" y="5490"/>
                  </a:cubicBezTo>
                  <a:lnTo>
                    <a:pt x="978" y="5615"/>
                  </a:lnTo>
                  <a:cubicBezTo>
                    <a:pt x="1103" y="5941"/>
                    <a:pt x="1279" y="6217"/>
                    <a:pt x="1504" y="6442"/>
                  </a:cubicBezTo>
                  <a:lnTo>
                    <a:pt x="1279" y="7194"/>
                  </a:lnTo>
                  <a:cubicBezTo>
                    <a:pt x="1579" y="7495"/>
                    <a:pt x="1930" y="7745"/>
                    <a:pt x="2306" y="7921"/>
                  </a:cubicBezTo>
                  <a:lnTo>
                    <a:pt x="2933" y="7470"/>
                  </a:lnTo>
                  <a:cubicBezTo>
                    <a:pt x="3233" y="7595"/>
                    <a:pt x="3559" y="7670"/>
                    <a:pt x="3885" y="7695"/>
                  </a:cubicBezTo>
                  <a:lnTo>
                    <a:pt x="4261" y="8372"/>
                  </a:lnTo>
                  <a:cubicBezTo>
                    <a:pt x="4562" y="8372"/>
                    <a:pt x="4888" y="8322"/>
                    <a:pt x="5188" y="8247"/>
                  </a:cubicBezTo>
                  <a:cubicBezTo>
                    <a:pt x="5289" y="8222"/>
                    <a:pt x="5389" y="8196"/>
                    <a:pt x="5489" y="8171"/>
                  </a:cubicBezTo>
                  <a:lnTo>
                    <a:pt x="5639" y="7394"/>
                  </a:lnTo>
                  <a:cubicBezTo>
                    <a:pt x="5940" y="7269"/>
                    <a:pt x="6216" y="7094"/>
                    <a:pt x="6467" y="6893"/>
                  </a:cubicBezTo>
                  <a:lnTo>
                    <a:pt x="7218" y="7094"/>
                  </a:lnTo>
                  <a:cubicBezTo>
                    <a:pt x="7494" y="6793"/>
                    <a:pt x="7745" y="6442"/>
                    <a:pt x="7920" y="6066"/>
                  </a:cubicBezTo>
                  <a:lnTo>
                    <a:pt x="7494" y="5440"/>
                  </a:lnTo>
                  <a:cubicBezTo>
                    <a:pt x="7594" y="5139"/>
                    <a:pt x="7670" y="4813"/>
                    <a:pt x="7695" y="4487"/>
                  </a:cubicBezTo>
                  <a:lnTo>
                    <a:pt x="8371" y="4111"/>
                  </a:lnTo>
                  <a:cubicBezTo>
                    <a:pt x="8371" y="3810"/>
                    <a:pt x="8346" y="3485"/>
                    <a:pt x="8271" y="3184"/>
                  </a:cubicBezTo>
                  <a:cubicBezTo>
                    <a:pt x="8246" y="3084"/>
                    <a:pt x="8196" y="2983"/>
                    <a:pt x="8171" y="2883"/>
                  </a:cubicBezTo>
                  <a:lnTo>
                    <a:pt x="7419" y="2758"/>
                  </a:lnTo>
                  <a:cubicBezTo>
                    <a:pt x="7269" y="2432"/>
                    <a:pt x="7093" y="2156"/>
                    <a:pt x="6893" y="1906"/>
                  </a:cubicBezTo>
                  <a:lnTo>
                    <a:pt x="7093" y="1179"/>
                  </a:lnTo>
                  <a:cubicBezTo>
                    <a:pt x="6792" y="878"/>
                    <a:pt x="6467" y="628"/>
                    <a:pt x="6091" y="452"/>
                  </a:cubicBezTo>
                  <a:lnTo>
                    <a:pt x="5439" y="903"/>
                  </a:lnTo>
                  <a:cubicBezTo>
                    <a:pt x="5138" y="778"/>
                    <a:pt x="4812" y="703"/>
                    <a:pt x="4487" y="678"/>
                  </a:cubicBezTo>
                  <a:lnTo>
                    <a:pt x="4111" y="1"/>
                  </a:ln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621075" y="1369750"/>
              <a:ext cx="132850" cy="120200"/>
            </a:xfrm>
            <a:custGeom>
              <a:avLst/>
              <a:gdLst/>
              <a:ahLst/>
              <a:cxnLst/>
              <a:rect l="l" t="t" r="r" b="b"/>
              <a:pathLst>
                <a:path w="5314" h="4808" extrusionOk="0">
                  <a:moveTo>
                    <a:pt x="2667" y="1"/>
                  </a:moveTo>
                  <a:cubicBezTo>
                    <a:pt x="2474" y="1"/>
                    <a:pt x="2277" y="24"/>
                    <a:pt x="2080" y="74"/>
                  </a:cubicBezTo>
                  <a:cubicBezTo>
                    <a:pt x="802" y="374"/>
                    <a:pt x="0" y="1678"/>
                    <a:pt x="326" y="2981"/>
                  </a:cubicBezTo>
                  <a:cubicBezTo>
                    <a:pt x="603" y="4066"/>
                    <a:pt x="1584" y="4808"/>
                    <a:pt x="2656" y="4808"/>
                  </a:cubicBezTo>
                  <a:cubicBezTo>
                    <a:pt x="2847" y="4808"/>
                    <a:pt x="3040" y="4784"/>
                    <a:pt x="3233" y="4735"/>
                  </a:cubicBezTo>
                  <a:cubicBezTo>
                    <a:pt x="4511" y="4435"/>
                    <a:pt x="5313" y="3131"/>
                    <a:pt x="4988" y="1828"/>
                  </a:cubicBezTo>
                  <a:cubicBezTo>
                    <a:pt x="4732" y="743"/>
                    <a:pt x="3754" y="1"/>
                    <a:pt x="2667"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643000" y="1389100"/>
              <a:ext cx="89625" cy="81300"/>
            </a:xfrm>
            <a:custGeom>
              <a:avLst/>
              <a:gdLst/>
              <a:ahLst/>
              <a:cxnLst/>
              <a:rect l="l" t="t" r="r" b="b"/>
              <a:pathLst>
                <a:path w="3585" h="3252" extrusionOk="0">
                  <a:moveTo>
                    <a:pt x="1801" y="1"/>
                  </a:moveTo>
                  <a:cubicBezTo>
                    <a:pt x="1670" y="1"/>
                    <a:pt x="1537" y="17"/>
                    <a:pt x="1404" y="51"/>
                  </a:cubicBezTo>
                  <a:cubicBezTo>
                    <a:pt x="527" y="252"/>
                    <a:pt x="0" y="1154"/>
                    <a:pt x="201" y="2006"/>
                  </a:cubicBezTo>
                  <a:cubicBezTo>
                    <a:pt x="394" y="2758"/>
                    <a:pt x="1066" y="3252"/>
                    <a:pt x="1806" y="3252"/>
                  </a:cubicBezTo>
                  <a:cubicBezTo>
                    <a:pt x="1930" y="3252"/>
                    <a:pt x="2055" y="3238"/>
                    <a:pt x="2181" y="3209"/>
                  </a:cubicBezTo>
                  <a:cubicBezTo>
                    <a:pt x="3033" y="2984"/>
                    <a:pt x="3584" y="2107"/>
                    <a:pt x="3359" y="1254"/>
                  </a:cubicBezTo>
                  <a:cubicBezTo>
                    <a:pt x="3189" y="510"/>
                    <a:pt x="2532" y="1"/>
                    <a:pt x="1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664925" y="1409050"/>
              <a:ext cx="45775" cy="41425"/>
            </a:xfrm>
            <a:custGeom>
              <a:avLst/>
              <a:gdLst/>
              <a:ahLst/>
              <a:cxnLst/>
              <a:rect l="l" t="t" r="r" b="b"/>
              <a:pathLst>
                <a:path w="1831" h="1657" extrusionOk="0">
                  <a:moveTo>
                    <a:pt x="922" y="0"/>
                  </a:moveTo>
                  <a:cubicBezTo>
                    <a:pt x="850" y="0"/>
                    <a:pt x="776" y="10"/>
                    <a:pt x="702" y="30"/>
                  </a:cubicBezTo>
                  <a:cubicBezTo>
                    <a:pt x="276" y="131"/>
                    <a:pt x="1" y="582"/>
                    <a:pt x="101" y="1033"/>
                  </a:cubicBezTo>
                  <a:cubicBezTo>
                    <a:pt x="186" y="1418"/>
                    <a:pt x="527" y="1656"/>
                    <a:pt x="905" y="1656"/>
                  </a:cubicBezTo>
                  <a:cubicBezTo>
                    <a:pt x="970" y="1656"/>
                    <a:pt x="1037" y="1649"/>
                    <a:pt x="1103" y="1634"/>
                  </a:cubicBezTo>
                  <a:cubicBezTo>
                    <a:pt x="1554" y="1534"/>
                    <a:pt x="1830" y="1083"/>
                    <a:pt x="1705" y="632"/>
                  </a:cubicBezTo>
                  <a:cubicBezTo>
                    <a:pt x="1621" y="255"/>
                    <a:pt x="1292" y="0"/>
                    <a:pt x="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64791" y="3334954"/>
            <a:ext cx="2438787" cy="1857515"/>
            <a:chOff x="-64791" y="3334954"/>
            <a:chExt cx="2438787" cy="1857515"/>
          </a:xfrm>
        </p:grpSpPr>
        <p:sp>
          <p:nvSpPr>
            <p:cNvPr id="113" name="Google Shape;113;p2"/>
            <p:cNvSpPr/>
            <p:nvPr/>
          </p:nvSpPr>
          <p:spPr>
            <a:xfrm>
              <a:off x="153233" y="4953367"/>
              <a:ext cx="101" cy="101"/>
            </a:xfrm>
            <a:custGeom>
              <a:avLst/>
              <a:gdLst/>
              <a:ahLst/>
              <a:cxnLst/>
              <a:rect l="l" t="t" r="r" b="b"/>
              <a:pathLst>
                <a:path w="1" h="1" fill="none" extrusionOk="0">
                  <a:moveTo>
                    <a:pt x="0" y="0"/>
                  </a:moveTo>
                  <a:lnTo>
                    <a:pt x="0" y="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35872" y="4953367"/>
              <a:ext cx="101" cy="101"/>
            </a:xfrm>
            <a:custGeom>
              <a:avLst/>
              <a:gdLst/>
              <a:ahLst/>
              <a:cxnLst/>
              <a:rect l="l" t="t" r="r" b="b"/>
              <a:pathLst>
                <a:path w="1" h="1" fill="none" extrusionOk="0">
                  <a:moveTo>
                    <a:pt x="0" y="0"/>
                  </a:moveTo>
                  <a:lnTo>
                    <a:pt x="0" y="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73449" y="4953367"/>
              <a:ext cx="527044" cy="101"/>
            </a:xfrm>
            <a:custGeom>
              <a:avLst/>
              <a:gdLst/>
              <a:ahLst/>
              <a:cxnLst/>
              <a:rect l="l" t="t" r="r" b="b"/>
              <a:pathLst>
                <a:path w="5214" h="1" fill="none" extrusionOk="0">
                  <a:moveTo>
                    <a:pt x="5214" y="0"/>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6784" y="4811455"/>
              <a:ext cx="106541" cy="101"/>
            </a:xfrm>
            <a:custGeom>
              <a:avLst/>
              <a:gdLst/>
              <a:ahLst/>
              <a:cxnLst/>
              <a:rect l="l" t="t" r="r" b="b"/>
              <a:pathLst>
                <a:path w="1054" h="1" fill="none" extrusionOk="0">
                  <a:moveTo>
                    <a:pt x="1054" y="1"/>
                  </a:moveTo>
                  <a:lnTo>
                    <a:pt x="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15" y="4735444"/>
              <a:ext cx="78642" cy="101"/>
            </a:xfrm>
            <a:custGeom>
              <a:avLst/>
              <a:gdLst/>
              <a:ahLst/>
              <a:cxnLst/>
              <a:rect l="l" t="t" r="r" b="b"/>
              <a:pathLst>
                <a:path w="778" h="1" fill="none" extrusionOk="0">
                  <a:moveTo>
                    <a:pt x="778" y="1"/>
                  </a:moveTo>
                  <a:lnTo>
                    <a:pt x="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11974" y="4755761"/>
              <a:ext cx="53372" cy="101"/>
            </a:xfrm>
            <a:custGeom>
              <a:avLst/>
              <a:gdLst/>
              <a:ahLst/>
              <a:cxnLst/>
              <a:rect l="l" t="t" r="r" b="b"/>
              <a:pathLst>
                <a:path w="528" h="1" fill="none" extrusionOk="0">
                  <a:moveTo>
                    <a:pt x="1" y="0"/>
                  </a:moveTo>
                  <a:lnTo>
                    <a:pt x="52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59715" y="5029378"/>
              <a:ext cx="101" cy="114116"/>
            </a:xfrm>
            <a:custGeom>
              <a:avLst/>
              <a:gdLst/>
              <a:ahLst/>
              <a:cxnLst/>
              <a:rect l="l" t="t" r="r" b="b"/>
              <a:pathLst>
                <a:path w="1" h="1129" fill="none" extrusionOk="0">
                  <a:moveTo>
                    <a:pt x="1" y="0"/>
                  </a:moveTo>
                  <a:lnTo>
                    <a:pt x="1" y="11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5585" y="5029378"/>
              <a:ext cx="101" cy="53268"/>
            </a:xfrm>
            <a:custGeom>
              <a:avLst/>
              <a:gdLst/>
              <a:ahLst/>
              <a:cxnLst/>
              <a:rect l="l" t="t" r="r" b="b"/>
              <a:pathLst>
                <a:path w="1" h="527" fill="none" extrusionOk="0">
                  <a:moveTo>
                    <a:pt x="1" y="0"/>
                  </a:moveTo>
                  <a:lnTo>
                    <a:pt x="1" y="5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44409" y="5029378"/>
              <a:ext cx="101" cy="83692"/>
            </a:xfrm>
            <a:custGeom>
              <a:avLst/>
              <a:gdLst/>
              <a:ahLst/>
              <a:cxnLst/>
              <a:rect l="l" t="t" r="r" b="b"/>
              <a:pathLst>
                <a:path w="1" h="828" fill="none" extrusionOk="0">
                  <a:moveTo>
                    <a:pt x="0" y="0"/>
                  </a:moveTo>
                  <a:lnTo>
                    <a:pt x="0" y="8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11743" y="5029378"/>
              <a:ext cx="101" cy="83692"/>
            </a:xfrm>
            <a:custGeom>
              <a:avLst/>
              <a:gdLst/>
              <a:ahLst/>
              <a:cxnLst/>
              <a:rect l="l" t="t" r="r" b="b"/>
              <a:pathLst>
                <a:path w="1" h="828" fill="none" extrusionOk="0">
                  <a:moveTo>
                    <a:pt x="0" y="0"/>
                  </a:moveTo>
                  <a:lnTo>
                    <a:pt x="0" y="8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35729" y="5029378"/>
              <a:ext cx="101" cy="63376"/>
            </a:xfrm>
            <a:custGeom>
              <a:avLst/>
              <a:gdLst/>
              <a:ahLst/>
              <a:cxnLst/>
              <a:rect l="l" t="t" r="r" b="b"/>
              <a:pathLst>
                <a:path w="1" h="627" fill="none" extrusionOk="0">
                  <a:moveTo>
                    <a:pt x="1" y="0"/>
                  </a:moveTo>
                  <a:lnTo>
                    <a:pt x="1" y="6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rot="5400000" flipH="1">
              <a:off x="1339300" y="4319646"/>
              <a:ext cx="345501" cy="1400147"/>
            </a:xfrm>
            <a:custGeom>
              <a:avLst/>
              <a:gdLst/>
              <a:ahLst/>
              <a:cxnLst/>
              <a:rect l="l" t="t" r="r" b="b"/>
              <a:pathLst>
                <a:path w="1330" h="5390" fill="none" extrusionOk="0">
                  <a:moveTo>
                    <a:pt x="1329" y="5389"/>
                  </a:moveTo>
                  <a:lnTo>
                    <a:pt x="1329" y="2808"/>
                  </a:lnTo>
                  <a:lnTo>
                    <a:pt x="1" y="1504"/>
                  </a:lnTo>
                  <a:lnTo>
                    <a:pt x="1"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01348" y="4418870"/>
              <a:ext cx="486510" cy="486486"/>
            </a:xfrm>
            <a:custGeom>
              <a:avLst/>
              <a:gdLst/>
              <a:ahLst/>
              <a:cxnLst/>
              <a:rect l="l" t="t" r="r" b="b"/>
              <a:pathLst>
                <a:path w="4813" h="4813" fill="none" extrusionOk="0">
                  <a:moveTo>
                    <a:pt x="0" y="0"/>
                  </a:moveTo>
                  <a:lnTo>
                    <a:pt x="4812" y="0"/>
                  </a:lnTo>
                  <a:lnTo>
                    <a:pt x="4812" y="4812"/>
                  </a:lnTo>
                  <a:lnTo>
                    <a:pt x="0" y="4812"/>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82416" y="4499934"/>
              <a:ext cx="324374" cy="324358"/>
            </a:xfrm>
            <a:custGeom>
              <a:avLst/>
              <a:gdLst/>
              <a:ahLst/>
              <a:cxnLst/>
              <a:rect l="l" t="t" r="r" b="b"/>
              <a:pathLst>
                <a:path w="3209" h="3209" extrusionOk="0">
                  <a:moveTo>
                    <a:pt x="0" y="0"/>
                  </a:moveTo>
                  <a:lnTo>
                    <a:pt x="0" y="3208"/>
                  </a:lnTo>
                  <a:lnTo>
                    <a:pt x="3208" y="3208"/>
                  </a:lnTo>
                  <a:lnTo>
                    <a:pt x="3208" y="0"/>
                  </a:lnTo>
                  <a:close/>
                </a:path>
              </a:pathLst>
            </a:custGeom>
            <a:solidFill>
              <a:schemeClr val="dk2"/>
            </a:solid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53233" y="4388445"/>
              <a:ext cx="101" cy="527018"/>
            </a:xfrm>
            <a:custGeom>
              <a:avLst/>
              <a:gdLst/>
              <a:ahLst/>
              <a:cxnLst/>
              <a:rect l="l" t="t" r="r" b="b"/>
              <a:pathLst>
                <a:path w="1" h="5214" fill="none" extrusionOk="0">
                  <a:moveTo>
                    <a:pt x="0" y="5213"/>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53233" y="4370656"/>
              <a:ext cx="101" cy="101"/>
            </a:xfrm>
            <a:custGeom>
              <a:avLst/>
              <a:gdLst/>
              <a:ahLst/>
              <a:cxnLst/>
              <a:rect l="l" t="t" r="r" b="b"/>
              <a:pathLst>
                <a:path w="1" h="1" fill="none" extrusionOk="0">
                  <a:moveTo>
                    <a:pt x="0" y="1"/>
                  </a:moveTo>
                  <a:lnTo>
                    <a:pt x="0"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91139" y="4370656"/>
              <a:ext cx="527145" cy="101"/>
            </a:xfrm>
            <a:custGeom>
              <a:avLst/>
              <a:gdLst/>
              <a:ahLst/>
              <a:cxnLst/>
              <a:rect l="l" t="t" r="r" b="b"/>
              <a:pathLst>
                <a:path w="5215" h="1" fill="none" extrusionOk="0">
                  <a:moveTo>
                    <a:pt x="1" y="1"/>
                  </a:moveTo>
                  <a:lnTo>
                    <a:pt x="521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35872" y="4370656"/>
              <a:ext cx="101" cy="101"/>
            </a:xfrm>
            <a:custGeom>
              <a:avLst/>
              <a:gdLst/>
              <a:ahLst/>
              <a:cxnLst/>
              <a:rect l="l" t="t" r="r" b="b"/>
              <a:pathLst>
                <a:path w="1" h="1" fill="none" extrusionOk="0">
                  <a:moveTo>
                    <a:pt x="0" y="1"/>
                  </a:moveTo>
                  <a:lnTo>
                    <a:pt x="0"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35872" y="4406134"/>
              <a:ext cx="101" cy="527018"/>
            </a:xfrm>
            <a:custGeom>
              <a:avLst/>
              <a:gdLst/>
              <a:ahLst/>
              <a:cxnLst/>
              <a:rect l="l" t="t" r="r" b="b"/>
              <a:pathLst>
                <a:path w="1" h="5214" fill="none" extrusionOk="0">
                  <a:moveTo>
                    <a:pt x="0" y="1"/>
                  </a:moveTo>
                  <a:lnTo>
                    <a:pt x="0" y="5214"/>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9746" y="4297273"/>
              <a:ext cx="732242" cy="729678"/>
            </a:xfrm>
            <a:custGeom>
              <a:avLst/>
              <a:gdLst/>
              <a:ahLst/>
              <a:cxnLst/>
              <a:rect l="l" t="t" r="r" b="b"/>
              <a:pathLst>
                <a:path w="7244" h="7219" fill="none" extrusionOk="0">
                  <a:moveTo>
                    <a:pt x="0" y="0"/>
                  </a:moveTo>
                  <a:lnTo>
                    <a:pt x="7243" y="0"/>
                  </a:lnTo>
                  <a:lnTo>
                    <a:pt x="7243" y="7218"/>
                  </a:lnTo>
                  <a:lnTo>
                    <a:pt x="0" y="7218"/>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1917" y="3334954"/>
              <a:ext cx="201068" cy="201068"/>
            </a:xfrm>
            <a:custGeom>
              <a:avLst/>
              <a:gdLst/>
              <a:ahLst/>
              <a:cxnLst/>
              <a:rect l="l" t="t" r="r" b="b"/>
              <a:pathLst>
                <a:path w="1204" h="1204" fill="none" extrusionOk="0">
                  <a:moveTo>
                    <a:pt x="602" y="0"/>
                  </a:moveTo>
                  <a:cubicBezTo>
                    <a:pt x="928" y="0"/>
                    <a:pt x="1204" y="276"/>
                    <a:pt x="1204" y="602"/>
                  </a:cubicBezTo>
                  <a:cubicBezTo>
                    <a:pt x="1204" y="928"/>
                    <a:pt x="928" y="1203"/>
                    <a:pt x="602" y="1203"/>
                  </a:cubicBezTo>
                  <a:cubicBezTo>
                    <a:pt x="276" y="1203"/>
                    <a:pt x="1" y="928"/>
                    <a:pt x="1" y="602"/>
                  </a:cubicBezTo>
                  <a:cubicBezTo>
                    <a:pt x="1" y="276"/>
                    <a:pt x="276" y="0"/>
                    <a:pt x="602" y="0"/>
                  </a:cubicBezTo>
                  <a:close/>
                </a:path>
              </a:pathLst>
            </a:custGeom>
            <a:noFill/>
            <a:ln w="190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2"/>
            <p:cNvCxnSpPr/>
            <p:nvPr/>
          </p:nvCxnSpPr>
          <p:spPr>
            <a:xfrm rot="10800000">
              <a:off x="432450" y="3536025"/>
              <a:ext cx="0" cy="764700"/>
            </a:xfrm>
            <a:prstGeom prst="straightConnector1">
              <a:avLst/>
            </a:prstGeom>
            <a:noFill/>
            <a:ln w="19050" cap="flat" cmpd="sng">
              <a:solidFill>
                <a:schemeClr val="accent2"/>
              </a:solidFill>
              <a:prstDash val="solid"/>
              <a:round/>
              <a:headEnd type="none" w="med" len="med"/>
              <a:tailEnd type="none" w="med" len="med"/>
            </a:ln>
          </p:spPr>
        </p:cxnSp>
        <p:sp>
          <p:nvSpPr>
            <p:cNvPr id="135" name="Google Shape;135;p2"/>
            <p:cNvSpPr/>
            <p:nvPr/>
          </p:nvSpPr>
          <p:spPr>
            <a:xfrm>
              <a:off x="553421" y="3371325"/>
              <a:ext cx="163326" cy="921005"/>
            </a:xfrm>
            <a:custGeom>
              <a:avLst/>
              <a:gdLst/>
              <a:ahLst/>
              <a:cxnLst/>
              <a:rect l="l" t="t" r="r" b="b"/>
              <a:pathLst>
                <a:path w="978" h="5515" fill="none" extrusionOk="0">
                  <a:moveTo>
                    <a:pt x="0" y="5514"/>
                  </a:moveTo>
                  <a:lnTo>
                    <a:pt x="0" y="3509"/>
                  </a:lnTo>
                  <a:lnTo>
                    <a:pt x="977" y="2532"/>
                  </a:lnTo>
                  <a:lnTo>
                    <a:pt x="97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33388" y="3392200"/>
              <a:ext cx="222110" cy="900130"/>
            </a:xfrm>
            <a:custGeom>
              <a:avLst/>
              <a:gdLst/>
              <a:ahLst/>
              <a:cxnLst/>
              <a:rect l="l" t="t" r="r" b="b"/>
              <a:pathLst>
                <a:path w="1330" h="5390" fill="none" extrusionOk="0">
                  <a:moveTo>
                    <a:pt x="1329" y="5389"/>
                  </a:moveTo>
                  <a:lnTo>
                    <a:pt x="1329" y="2808"/>
                  </a:lnTo>
                  <a:lnTo>
                    <a:pt x="1" y="1504"/>
                  </a:lnTo>
                  <a:lnTo>
                    <a:pt x="1"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79842" y="3919750"/>
              <a:ext cx="167" cy="372577"/>
            </a:xfrm>
            <a:custGeom>
              <a:avLst/>
              <a:gdLst/>
              <a:ahLst/>
              <a:cxnLst/>
              <a:rect l="l" t="t" r="r" b="b"/>
              <a:pathLst>
                <a:path w="1" h="2231" fill="none" extrusionOk="0">
                  <a:moveTo>
                    <a:pt x="1" y="2231"/>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47217" y="3919750"/>
              <a:ext cx="167" cy="372577"/>
            </a:xfrm>
            <a:custGeom>
              <a:avLst/>
              <a:gdLst/>
              <a:ahLst/>
              <a:cxnLst/>
              <a:rect l="l" t="t" r="r" b="b"/>
              <a:pathLst>
                <a:path w="1" h="2231" fill="none" extrusionOk="0">
                  <a:moveTo>
                    <a:pt x="0" y="2231"/>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4791" y="4659535"/>
              <a:ext cx="144548" cy="101"/>
            </a:xfrm>
            <a:custGeom>
              <a:avLst/>
              <a:gdLst/>
              <a:ahLst/>
              <a:cxnLst/>
              <a:rect l="l" t="t" r="r" b="b"/>
              <a:pathLst>
                <a:path w="1430" h="1" fill="none" extrusionOk="0">
                  <a:moveTo>
                    <a:pt x="1430" y="0"/>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1223" y="4537939"/>
              <a:ext cx="68534" cy="101"/>
            </a:xfrm>
            <a:custGeom>
              <a:avLst/>
              <a:gdLst/>
              <a:ahLst/>
              <a:cxnLst/>
              <a:rect l="l" t="t" r="r" b="b"/>
              <a:pathLst>
                <a:path w="678" h="1" fill="none" extrusionOk="0">
                  <a:moveTo>
                    <a:pt x="678" y="0"/>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26784" y="4444139"/>
              <a:ext cx="106541" cy="101"/>
            </a:xfrm>
            <a:custGeom>
              <a:avLst/>
              <a:gdLst/>
              <a:ahLst/>
              <a:cxnLst/>
              <a:rect l="l" t="t" r="r" b="b"/>
              <a:pathLst>
                <a:path w="1054" h="1" fill="none" extrusionOk="0">
                  <a:moveTo>
                    <a:pt x="1054" y="1"/>
                  </a:moveTo>
                  <a:lnTo>
                    <a:pt x="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11974" y="4479617"/>
              <a:ext cx="83696" cy="101"/>
            </a:xfrm>
            <a:custGeom>
              <a:avLst/>
              <a:gdLst/>
              <a:ahLst/>
              <a:cxnLst/>
              <a:rect l="l" t="t" r="r" b="b"/>
              <a:pathLst>
                <a:path w="828" h="1" fill="none" extrusionOk="0">
                  <a:moveTo>
                    <a:pt x="1" y="1"/>
                  </a:moveTo>
                  <a:lnTo>
                    <a:pt x="82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811974" y="4555627"/>
              <a:ext cx="63480" cy="101"/>
            </a:xfrm>
            <a:custGeom>
              <a:avLst/>
              <a:gdLst/>
              <a:ahLst/>
              <a:cxnLst/>
              <a:rect l="l" t="t" r="r" b="b"/>
              <a:pathLst>
                <a:path w="628" h="1" fill="none" extrusionOk="0">
                  <a:moveTo>
                    <a:pt x="1" y="1"/>
                  </a:moveTo>
                  <a:lnTo>
                    <a:pt x="627"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rot="5400000">
              <a:off x="2172928" y="4531170"/>
              <a:ext cx="201068" cy="201068"/>
            </a:xfrm>
            <a:custGeom>
              <a:avLst/>
              <a:gdLst/>
              <a:ahLst/>
              <a:cxnLst/>
              <a:rect l="l" t="t" r="r" b="b"/>
              <a:pathLst>
                <a:path w="1204" h="1204" fill="none" extrusionOk="0">
                  <a:moveTo>
                    <a:pt x="602" y="0"/>
                  </a:moveTo>
                  <a:cubicBezTo>
                    <a:pt x="928" y="0"/>
                    <a:pt x="1204" y="276"/>
                    <a:pt x="1204" y="602"/>
                  </a:cubicBezTo>
                  <a:cubicBezTo>
                    <a:pt x="1204" y="928"/>
                    <a:pt x="928" y="1203"/>
                    <a:pt x="602" y="1203"/>
                  </a:cubicBezTo>
                  <a:cubicBezTo>
                    <a:pt x="276" y="1203"/>
                    <a:pt x="1" y="928"/>
                    <a:pt x="1" y="602"/>
                  </a:cubicBezTo>
                  <a:cubicBezTo>
                    <a:pt x="1" y="276"/>
                    <a:pt x="276" y="0"/>
                    <a:pt x="602" y="0"/>
                  </a:cubicBezTo>
                  <a:close/>
                </a:path>
              </a:pathLst>
            </a:custGeom>
            <a:noFill/>
            <a:ln w="190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 name="Google Shape;145;p2"/>
            <p:cNvCxnSpPr/>
            <p:nvPr/>
          </p:nvCxnSpPr>
          <p:spPr>
            <a:xfrm>
              <a:off x="809451" y="4631704"/>
              <a:ext cx="1366200" cy="0"/>
            </a:xfrm>
            <a:prstGeom prst="straightConnector1">
              <a:avLst/>
            </a:prstGeom>
            <a:noFill/>
            <a:ln w="19050" cap="flat" cmpd="sng">
              <a:solidFill>
                <a:schemeClr val="accent2"/>
              </a:solidFill>
              <a:prstDash val="solid"/>
              <a:round/>
              <a:headEnd type="none" w="med" len="med"/>
              <a:tailEnd type="none" w="med" len="med"/>
            </a:ln>
          </p:spPr>
        </p:cxnSp>
      </p:grpSp>
      <p:grpSp>
        <p:nvGrpSpPr>
          <p:cNvPr id="146" name="Google Shape;146;p2"/>
          <p:cNvGrpSpPr/>
          <p:nvPr/>
        </p:nvGrpSpPr>
        <p:grpSpPr>
          <a:xfrm>
            <a:off x="5266248" y="4230494"/>
            <a:ext cx="3157758" cy="296582"/>
            <a:chOff x="5266248" y="4230494"/>
            <a:chExt cx="3157758" cy="296582"/>
          </a:xfrm>
        </p:grpSpPr>
        <p:sp>
          <p:nvSpPr>
            <p:cNvPr id="147" name="Google Shape;147;p2"/>
            <p:cNvSpPr/>
            <p:nvPr/>
          </p:nvSpPr>
          <p:spPr>
            <a:xfrm>
              <a:off x="5266248"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459599" y="4230494"/>
              <a:ext cx="103232" cy="296582"/>
            </a:xfrm>
            <a:custGeom>
              <a:avLst/>
              <a:gdLst/>
              <a:ahLst/>
              <a:cxnLst/>
              <a:rect l="l" t="t" r="r" b="b"/>
              <a:pathLst>
                <a:path w="803" h="2307" extrusionOk="0">
                  <a:moveTo>
                    <a:pt x="0" y="0"/>
                  </a:moveTo>
                  <a:lnTo>
                    <a:pt x="0" y="2306"/>
                  </a:lnTo>
                  <a:lnTo>
                    <a:pt x="802" y="2306"/>
                  </a:lnTo>
                  <a:lnTo>
                    <a:pt x="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649735" y="4230494"/>
              <a:ext cx="103232" cy="296582"/>
            </a:xfrm>
            <a:custGeom>
              <a:avLst/>
              <a:gdLst/>
              <a:ahLst/>
              <a:cxnLst/>
              <a:rect l="l" t="t" r="r" b="b"/>
              <a:pathLst>
                <a:path w="803" h="2307" extrusionOk="0">
                  <a:moveTo>
                    <a:pt x="0" y="0"/>
                  </a:moveTo>
                  <a:lnTo>
                    <a:pt x="0" y="2306"/>
                  </a:lnTo>
                  <a:lnTo>
                    <a:pt x="802" y="2306"/>
                  </a:lnTo>
                  <a:lnTo>
                    <a:pt x="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839743"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6029880"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6220016" y="4230494"/>
              <a:ext cx="106446" cy="296582"/>
            </a:xfrm>
            <a:custGeom>
              <a:avLst/>
              <a:gdLst/>
              <a:ahLst/>
              <a:cxnLst/>
              <a:rect l="l" t="t" r="r" b="b"/>
              <a:pathLst>
                <a:path w="828" h="2307" extrusionOk="0">
                  <a:moveTo>
                    <a:pt x="0" y="0"/>
                  </a:moveTo>
                  <a:lnTo>
                    <a:pt x="0" y="2306"/>
                  </a:lnTo>
                  <a:lnTo>
                    <a:pt x="827" y="2306"/>
                  </a:lnTo>
                  <a:lnTo>
                    <a:pt x="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6413238"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603375"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793511"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983648"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176870"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367006"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557143"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747151"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940501"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130638"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320774"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2"/>
          <p:cNvSpPr txBox="1">
            <a:spLocks noGrp="1"/>
          </p:cNvSpPr>
          <p:nvPr>
            <p:ph type="ctrTitle"/>
          </p:nvPr>
        </p:nvSpPr>
        <p:spPr>
          <a:xfrm>
            <a:off x="1009200" y="1741047"/>
            <a:ext cx="7125600" cy="1147200"/>
          </a:xfrm>
          <a:prstGeom prst="rect">
            <a:avLst/>
          </a:prstGeom>
        </p:spPr>
        <p:txBody>
          <a:bodyPr spcFirstLastPara="1" wrap="square" lIns="0" tIns="0" rIns="0" bIns="0" anchor="ctr" anchorCtr="0">
            <a:noAutofit/>
          </a:bodyPr>
          <a:lstStyle>
            <a:lvl1pPr lvl="0" algn="ctr">
              <a:spcBef>
                <a:spcPts val="0"/>
              </a:spcBef>
              <a:spcAft>
                <a:spcPts val="0"/>
              </a:spcAft>
              <a:buSzPts val="5200"/>
              <a:buNone/>
              <a:defRPr sz="6100">
                <a:solidFill>
                  <a:srgbClr val="FFFFFF"/>
                </a:solidFill>
                <a:latin typeface="Bebas Neue"/>
                <a:ea typeface="Bebas Neue"/>
                <a:cs typeface="Bebas Neue"/>
                <a:sym typeface="Bebas Neu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5" name="Google Shape;165;p2"/>
          <p:cNvSpPr txBox="1">
            <a:spLocks noGrp="1"/>
          </p:cNvSpPr>
          <p:nvPr>
            <p:ph type="subTitle" idx="1"/>
          </p:nvPr>
        </p:nvSpPr>
        <p:spPr>
          <a:xfrm>
            <a:off x="1009200" y="2888246"/>
            <a:ext cx="7125600" cy="514200"/>
          </a:xfrm>
          <a:prstGeom prst="rect">
            <a:avLst/>
          </a:prstGeom>
        </p:spPr>
        <p:txBody>
          <a:bodyPr spcFirstLastPara="1" wrap="square" lIns="0" tIns="0" rIns="0" bIns="0" anchor="ctr" anchorCtr="0">
            <a:noAutofit/>
          </a:bodyPr>
          <a:lstStyle>
            <a:lvl1pPr lvl="0" algn="ctr">
              <a:lnSpc>
                <a:spcPct val="100000"/>
              </a:lnSpc>
              <a:spcBef>
                <a:spcPts val="0"/>
              </a:spcBef>
              <a:spcAft>
                <a:spcPts val="0"/>
              </a:spcAft>
              <a:buSzPts val="2800"/>
              <a:buNone/>
              <a:defRPr sz="2800">
                <a:solidFill>
                  <a:srgbClr val="00F4AD"/>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66" name="Google Shape;166;p2"/>
          <p:cNvGrpSpPr/>
          <p:nvPr/>
        </p:nvGrpSpPr>
        <p:grpSpPr>
          <a:xfrm>
            <a:off x="207789" y="1295745"/>
            <a:ext cx="552301" cy="552301"/>
            <a:chOff x="1387350" y="1218075"/>
            <a:chExt cx="209300" cy="209300"/>
          </a:xfrm>
        </p:grpSpPr>
        <p:sp>
          <p:nvSpPr>
            <p:cNvPr id="167" name="Google Shape;167;p2"/>
            <p:cNvSpPr/>
            <p:nvPr/>
          </p:nvSpPr>
          <p:spPr>
            <a:xfrm>
              <a:off x="1387350" y="1218075"/>
              <a:ext cx="209300" cy="209300"/>
            </a:xfrm>
            <a:custGeom>
              <a:avLst/>
              <a:gdLst/>
              <a:ahLst/>
              <a:cxnLst/>
              <a:rect l="l" t="t" r="r" b="b"/>
              <a:pathLst>
                <a:path w="8372" h="8372" extrusionOk="0">
                  <a:moveTo>
                    <a:pt x="3860" y="0"/>
                  </a:moveTo>
                  <a:lnTo>
                    <a:pt x="3560" y="727"/>
                  </a:lnTo>
                  <a:cubicBezTo>
                    <a:pt x="3234" y="777"/>
                    <a:pt x="2908" y="877"/>
                    <a:pt x="2632" y="1028"/>
                  </a:cubicBezTo>
                  <a:lnTo>
                    <a:pt x="1956" y="652"/>
                  </a:lnTo>
                  <a:cubicBezTo>
                    <a:pt x="1605" y="877"/>
                    <a:pt x="1279" y="1153"/>
                    <a:pt x="1003" y="1454"/>
                  </a:cubicBezTo>
                  <a:lnTo>
                    <a:pt x="1279" y="2181"/>
                  </a:lnTo>
                  <a:cubicBezTo>
                    <a:pt x="1103" y="2456"/>
                    <a:pt x="953" y="2757"/>
                    <a:pt x="853" y="3058"/>
                  </a:cubicBezTo>
                  <a:lnTo>
                    <a:pt x="101" y="3258"/>
                  </a:lnTo>
                  <a:cubicBezTo>
                    <a:pt x="26" y="3559"/>
                    <a:pt x="1" y="3860"/>
                    <a:pt x="1" y="4186"/>
                  </a:cubicBezTo>
                  <a:cubicBezTo>
                    <a:pt x="1" y="4286"/>
                    <a:pt x="1" y="4411"/>
                    <a:pt x="26" y="4512"/>
                  </a:cubicBezTo>
                  <a:lnTo>
                    <a:pt x="728" y="4812"/>
                  </a:lnTo>
                  <a:cubicBezTo>
                    <a:pt x="778" y="5163"/>
                    <a:pt x="878" y="5464"/>
                    <a:pt x="1028" y="5765"/>
                  </a:cubicBezTo>
                  <a:lnTo>
                    <a:pt x="652" y="6441"/>
                  </a:lnTo>
                  <a:cubicBezTo>
                    <a:pt x="878" y="6792"/>
                    <a:pt x="1154" y="7093"/>
                    <a:pt x="1454" y="7369"/>
                  </a:cubicBezTo>
                  <a:lnTo>
                    <a:pt x="2181" y="7093"/>
                  </a:lnTo>
                  <a:cubicBezTo>
                    <a:pt x="2457" y="7268"/>
                    <a:pt x="2758" y="7419"/>
                    <a:pt x="3058" y="7519"/>
                  </a:cubicBezTo>
                  <a:lnTo>
                    <a:pt x="3284" y="8271"/>
                  </a:lnTo>
                  <a:cubicBezTo>
                    <a:pt x="3560" y="8346"/>
                    <a:pt x="3885" y="8371"/>
                    <a:pt x="4186" y="8371"/>
                  </a:cubicBezTo>
                  <a:lnTo>
                    <a:pt x="4512" y="8371"/>
                  </a:lnTo>
                  <a:lnTo>
                    <a:pt x="4838" y="7644"/>
                  </a:lnTo>
                  <a:cubicBezTo>
                    <a:pt x="5164" y="7594"/>
                    <a:pt x="5464" y="7494"/>
                    <a:pt x="5765" y="7344"/>
                  </a:cubicBezTo>
                  <a:lnTo>
                    <a:pt x="6442" y="7720"/>
                  </a:lnTo>
                  <a:cubicBezTo>
                    <a:pt x="6793" y="7519"/>
                    <a:pt x="7093" y="7243"/>
                    <a:pt x="7369" y="6918"/>
                  </a:cubicBezTo>
                  <a:lnTo>
                    <a:pt x="7093" y="6191"/>
                  </a:lnTo>
                  <a:cubicBezTo>
                    <a:pt x="7269" y="5915"/>
                    <a:pt x="7419" y="5639"/>
                    <a:pt x="7545" y="5314"/>
                  </a:cubicBezTo>
                  <a:lnTo>
                    <a:pt x="8271" y="5113"/>
                  </a:lnTo>
                  <a:cubicBezTo>
                    <a:pt x="8347" y="4812"/>
                    <a:pt x="8372" y="4512"/>
                    <a:pt x="8372" y="4186"/>
                  </a:cubicBezTo>
                  <a:cubicBezTo>
                    <a:pt x="8372" y="4085"/>
                    <a:pt x="8372" y="3985"/>
                    <a:pt x="8372" y="3860"/>
                  </a:cubicBezTo>
                  <a:lnTo>
                    <a:pt x="7670" y="3559"/>
                  </a:lnTo>
                  <a:cubicBezTo>
                    <a:pt x="7595" y="3233"/>
                    <a:pt x="7494" y="2907"/>
                    <a:pt x="7344" y="2632"/>
                  </a:cubicBezTo>
                  <a:lnTo>
                    <a:pt x="7745" y="1955"/>
                  </a:lnTo>
                  <a:cubicBezTo>
                    <a:pt x="7520" y="1604"/>
                    <a:pt x="7244" y="1278"/>
                    <a:pt x="6918" y="1003"/>
                  </a:cubicBezTo>
                  <a:lnTo>
                    <a:pt x="6191" y="1278"/>
                  </a:lnTo>
                  <a:cubicBezTo>
                    <a:pt x="5941" y="1103"/>
                    <a:pt x="5640" y="953"/>
                    <a:pt x="5314" y="852"/>
                  </a:cubicBezTo>
                  <a:lnTo>
                    <a:pt x="5114" y="100"/>
                  </a:lnTo>
                  <a:cubicBezTo>
                    <a:pt x="4813" y="25"/>
                    <a:pt x="4512" y="0"/>
                    <a:pt x="418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387350" y="1218075"/>
              <a:ext cx="209300" cy="209300"/>
            </a:xfrm>
            <a:custGeom>
              <a:avLst/>
              <a:gdLst/>
              <a:ahLst/>
              <a:cxnLst/>
              <a:rect l="l" t="t" r="r" b="b"/>
              <a:pathLst>
                <a:path w="8372" h="8372" fill="none" extrusionOk="0">
                  <a:moveTo>
                    <a:pt x="8372" y="4186"/>
                  </a:moveTo>
                  <a:cubicBezTo>
                    <a:pt x="8372" y="4512"/>
                    <a:pt x="8347" y="4812"/>
                    <a:pt x="8271" y="5113"/>
                  </a:cubicBezTo>
                  <a:lnTo>
                    <a:pt x="7545" y="5314"/>
                  </a:lnTo>
                  <a:cubicBezTo>
                    <a:pt x="7419" y="5639"/>
                    <a:pt x="7269" y="5915"/>
                    <a:pt x="7093" y="6191"/>
                  </a:cubicBezTo>
                  <a:lnTo>
                    <a:pt x="7369" y="6918"/>
                  </a:lnTo>
                  <a:cubicBezTo>
                    <a:pt x="7093" y="7243"/>
                    <a:pt x="6793" y="7519"/>
                    <a:pt x="6442" y="7720"/>
                  </a:cubicBezTo>
                  <a:lnTo>
                    <a:pt x="5765" y="7344"/>
                  </a:lnTo>
                  <a:cubicBezTo>
                    <a:pt x="5464" y="7494"/>
                    <a:pt x="5164" y="7594"/>
                    <a:pt x="4838" y="7644"/>
                  </a:cubicBezTo>
                  <a:lnTo>
                    <a:pt x="4512" y="8371"/>
                  </a:lnTo>
                  <a:cubicBezTo>
                    <a:pt x="4412" y="8371"/>
                    <a:pt x="4312" y="8371"/>
                    <a:pt x="4186" y="8371"/>
                  </a:cubicBezTo>
                  <a:cubicBezTo>
                    <a:pt x="3885" y="8371"/>
                    <a:pt x="3560" y="8346"/>
                    <a:pt x="3284" y="8271"/>
                  </a:cubicBezTo>
                  <a:lnTo>
                    <a:pt x="3058" y="7519"/>
                  </a:lnTo>
                  <a:cubicBezTo>
                    <a:pt x="2758" y="7419"/>
                    <a:pt x="2457" y="7268"/>
                    <a:pt x="2181" y="7093"/>
                  </a:cubicBezTo>
                  <a:lnTo>
                    <a:pt x="1454" y="7369"/>
                  </a:lnTo>
                  <a:cubicBezTo>
                    <a:pt x="1154" y="7093"/>
                    <a:pt x="878" y="6792"/>
                    <a:pt x="652" y="6441"/>
                  </a:cubicBezTo>
                  <a:lnTo>
                    <a:pt x="1028" y="5765"/>
                  </a:lnTo>
                  <a:cubicBezTo>
                    <a:pt x="878" y="5464"/>
                    <a:pt x="778" y="5163"/>
                    <a:pt x="728" y="4812"/>
                  </a:cubicBezTo>
                  <a:lnTo>
                    <a:pt x="26" y="4512"/>
                  </a:lnTo>
                  <a:cubicBezTo>
                    <a:pt x="1" y="4411"/>
                    <a:pt x="1" y="4286"/>
                    <a:pt x="1" y="4186"/>
                  </a:cubicBezTo>
                  <a:cubicBezTo>
                    <a:pt x="1" y="3860"/>
                    <a:pt x="26" y="3559"/>
                    <a:pt x="101" y="3258"/>
                  </a:cubicBezTo>
                  <a:lnTo>
                    <a:pt x="853" y="3058"/>
                  </a:lnTo>
                  <a:cubicBezTo>
                    <a:pt x="953" y="2757"/>
                    <a:pt x="1103" y="2456"/>
                    <a:pt x="1279" y="2181"/>
                  </a:cubicBezTo>
                  <a:lnTo>
                    <a:pt x="1003" y="1454"/>
                  </a:lnTo>
                  <a:cubicBezTo>
                    <a:pt x="1279" y="1153"/>
                    <a:pt x="1605" y="877"/>
                    <a:pt x="1956" y="652"/>
                  </a:cubicBezTo>
                  <a:lnTo>
                    <a:pt x="2632" y="1028"/>
                  </a:lnTo>
                  <a:cubicBezTo>
                    <a:pt x="2908" y="877"/>
                    <a:pt x="3234" y="777"/>
                    <a:pt x="3560" y="727"/>
                  </a:cubicBezTo>
                  <a:lnTo>
                    <a:pt x="3860" y="0"/>
                  </a:lnTo>
                  <a:cubicBezTo>
                    <a:pt x="3986" y="0"/>
                    <a:pt x="4086" y="0"/>
                    <a:pt x="4186" y="0"/>
                  </a:cubicBezTo>
                  <a:cubicBezTo>
                    <a:pt x="4512" y="0"/>
                    <a:pt x="4813" y="25"/>
                    <a:pt x="5114" y="100"/>
                  </a:cubicBezTo>
                  <a:lnTo>
                    <a:pt x="5314" y="852"/>
                  </a:lnTo>
                  <a:cubicBezTo>
                    <a:pt x="5640" y="953"/>
                    <a:pt x="5941" y="1103"/>
                    <a:pt x="6191" y="1278"/>
                  </a:cubicBezTo>
                  <a:lnTo>
                    <a:pt x="6918" y="1003"/>
                  </a:lnTo>
                  <a:cubicBezTo>
                    <a:pt x="7244" y="1278"/>
                    <a:pt x="7520" y="1604"/>
                    <a:pt x="7745" y="1955"/>
                  </a:cubicBezTo>
                  <a:lnTo>
                    <a:pt x="7344" y="2632"/>
                  </a:lnTo>
                  <a:cubicBezTo>
                    <a:pt x="7494" y="2907"/>
                    <a:pt x="7595" y="3233"/>
                    <a:pt x="7670" y="3559"/>
                  </a:cubicBezTo>
                  <a:lnTo>
                    <a:pt x="8372" y="3860"/>
                  </a:lnTo>
                  <a:cubicBezTo>
                    <a:pt x="8372" y="3985"/>
                    <a:pt x="8372" y="4085"/>
                    <a:pt x="8372" y="4186"/>
                  </a:cubicBezTo>
                  <a:close/>
                </a:path>
              </a:pathLst>
            </a:custGeom>
            <a:noFill/>
            <a:ln w="190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431850" y="1262550"/>
              <a:ext cx="120325" cy="120325"/>
            </a:xfrm>
            <a:custGeom>
              <a:avLst/>
              <a:gdLst/>
              <a:ahLst/>
              <a:cxnLst/>
              <a:rect l="l" t="t" r="r" b="b"/>
              <a:pathLst>
                <a:path w="4813" h="4813" extrusionOk="0">
                  <a:moveTo>
                    <a:pt x="2406" y="1"/>
                  </a:moveTo>
                  <a:cubicBezTo>
                    <a:pt x="1078" y="1"/>
                    <a:pt x="0" y="1078"/>
                    <a:pt x="0" y="2407"/>
                  </a:cubicBezTo>
                  <a:cubicBezTo>
                    <a:pt x="0" y="3735"/>
                    <a:pt x="1078" y="4813"/>
                    <a:pt x="2406" y="4813"/>
                  </a:cubicBezTo>
                  <a:cubicBezTo>
                    <a:pt x="3735" y="4813"/>
                    <a:pt x="4812" y="3735"/>
                    <a:pt x="4812" y="2407"/>
                  </a:cubicBezTo>
                  <a:cubicBezTo>
                    <a:pt x="4812" y="1078"/>
                    <a:pt x="3735" y="1"/>
                    <a:pt x="2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451275" y="1281975"/>
              <a:ext cx="81475" cy="81475"/>
            </a:xfrm>
            <a:custGeom>
              <a:avLst/>
              <a:gdLst/>
              <a:ahLst/>
              <a:cxnLst/>
              <a:rect l="l" t="t" r="r" b="b"/>
              <a:pathLst>
                <a:path w="3259" h="3259" fill="none" extrusionOk="0">
                  <a:moveTo>
                    <a:pt x="3258" y="1630"/>
                  </a:moveTo>
                  <a:cubicBezTo>
                    <a:pt x="3258" y="2532"/>
                    <a:pt x="2531" y="3259"/>
                    <a:pt x="1629" y="3259"/>
                  </a:cubicBezTo>
                  <a:cubicBezTo>
                    <a:pt x="727" y="3259"/>
                    <a:pt x="0" y="2532"/>
                    <a:pt x="0" y="1630"/>
                  </a:cubicBezTo>
                  <a:cubicBezTo>
                    <a:pt x="0" y="727"/>
                    <a:pt x="727" y="1"/>
                    <a:pt x="1629" y="1"/>
                  </a:cubicBezTo>
                  <a:cubicBezTo>
                    <a:pt x="2531" y="1"/>
                    <a:pt x="3258" y="727"/>
                    <a:pt x="3258" y="1630"/>
                  </a:cubicBezTo>
                  <a:close/>
                </a:path>
              </a:pathLst>
            </a:custGeom>
            <a:solidFill>
              <a:srgbClr val="0F3570"/>
            </a:solidFill>
            <a:ln w="9525" cap="flat" cmpd="sng">
              <a:solidFill>
                <a:schemeClr val="dk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3"/>
        <p:cNvGrpSpPr/>
        <p:nvPr/>
      </p:nvGrpSpPr>
      <p:grpSpPr>
        <a:xfrm>
          <a:off x="0" y="0"/>
          <a:ext cx="0" cy="0"/>
          <a:chOff x="0" y="0"/>
          <a:chExt cx="0" cy="0"/>
        </a:xfrm>
      </p:grpSpPr>
      <p:grpSp>
        <p:nvGrpSpPr>
          <p:cNvPr id="224" name="Google Shape;224;p4"/>
          <p:cNvGrpSpPr/>
          <p:nvPr/>
        </p:nvGrpSpPr>
        <p:grpSpPr>
          <a:xfrm>
            <a:off x="-566246" y="-831315"/>
            <a:ext cx="8377976" cy="1614718"/>
            <a:chOff x="-566246" y="-831315"/>
            <a:chExt cx="8377976" cy="1614718"/>
          </a:xfrm>
        </p:grpSpPr>
        <p:sp>
          <p:nvSpPr>
            <p:cNvPr id="225" name="Google Shape;225;p4"/>
            <p:cNvSpPr/>
            <p:nvPr/>
          </p:nvSpPr>
          <p:spPr>
            <a:xfrm rot="10800000">
              <a:off x="-178627" y="-831315"/>
              <a:ext cx="5711267" cy="1569921"/>
            </a:xfrm>
            <a:custGeom>
              <a:avLst/>
              <a:gdLst/>
              <a:ahLst/>
              <a:cxnLst/>
              <a:rect l="l" t="t" r="r" b="b"/>
              <a:pathLst>
                <a:path w="187670" h="51587" extrusionOk="0">
                  <a:moveTo>
                    <a:pt x="187453" y="1"/>
                  </a:moveTo>
                  <a:cubicBezTo>
                    <a:pt x="187407" y="1"/>
                    <a:pt x="187362" y="24"/>
                    <a:pt x="187327" y="69"/>
                  </a:cubicBezTo>
                  <a:lnTo>
                    <a:pt x="143594" y="43780"/>
                  </a:lnTo>
                  <a:lnTo>
                    <a:pt x="103992" y="43780"/>
                  </a:lnTo>
                  <a:lnTo>
                    <a:pt x="87444" y="27232"/>
                  </a:lnTo>
                  <a:lnTo>
                    <a:pt x="46838" y="27232"/>
                  </a:lnTo>
                  <a:lnTo>
                    <a:pt x="22871" y="51198"/>
                  </a:lnTo>
                  <a:lnTo>
                    <a:pt x="183" y="51198"/>
                  </a:lnTo>
                  <a:cubicBezTo>
                    <a:pt x="91" y="51198"/>
                    <a:pt x="0" y="51289"/>
                    <a:pt x="0" y="51403"/>
                  </a:cubicBezTo>
                  <a:cubicBezTo>
                    <a:pt x="0" y="51495"/>
                    <a:pt x="91" y="51586"/>
                    <a:pt x="183" y="51586"/>
                  </a:cubicBezTo>
                  <a:lnTo>
                    <a:pt x="23031" y="51586"/>
                  </a:lnTo>
                  <a:lnTo>
                    <a:pt x="46997" y="27620"/>
                  </a:lnTo>
                  <a:lnTo>
                    <a:pt x="87284" y="27620"/>
                  </a:lnTo>
                  <a:lnTo>
                    <a:pt x="103833" y="44168"/>
                  </a:lnTo>
                  <a:lnTo>
                    <a:pt x="143754" y="44168"/>
                  </a:lnTo>
                  <a:lnTo>
                    <a:pt x="187579" y="321"/>
                  </a:lnTo>
                  <a:cubicBezTo>
                    <a:pt x="187670" y="252"/>
                    <a:pt x="187670" y="138"/>
                    <a:pt x="187579" y="69"/>
                  </a:cubicBezTo>
                  <a:cubicBezTo>
                    <a:pt x="187544" y="24"/>
                    <a:pt x="187499" y="1"/>
                    <a:pt x="187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rot="10800000">
              <a:off x="2097663" y="-149871"/>
              <a:ext cx="3817027" cy="933273"/>
            </a:xfrm>
            <a:custGeom>
              <a:avLst/>
              <a:gdLst/>
              <a:ahLst/>
              <a:cxnLst/>
              <a:rect l="l" t="t" r="r" b="b"/>
              <a:pathLst>
                <a:path w="125426" h="30667" extrusionOk="0">
                  <a:moveTo>
                    <a:pt x="125014" y="1"/>
                  </a:moveTo>
                  <a:cubicBezTo>
                    <a:pt x="124917" y="1"/>
                    <a:pt x="124820" y="35"/>
                    <a:pt x="124741" y="103"/>
                  </a:cubicBezTo>
                  <a:lnTo>
                    <a:pt x="111936" y="12931"/>
                  </a:lnTo>
                  <a:lnTo>
                    <a:pt x="47020" y="12931"/>
                  </a:lnTo>
                  <a:lnTo>
                    <a:pt x="30016" y="29913"/>
                  </a:lnTo>
                  <a:lnTo>
                    <a:pt x="388" y="29913"/>
                  </a:lnTo>
                  <a:cubicBezTo>
                    <a:pt x="160" y="29913"/>
                    <a:pt x="0" y="30073"/>
                    <a:pt x="0" y="30301"/>
                  </a:cubicBezTo>
                  <a:cubicBezTo>
                    <a:pt x="0" y="30507"/>
                    <a:pt x="160" y="30666"/>
                    <a:pt x="388" y="30666"/>
                  </a:cubicBezTo>
                  <a:lnTo>
                    <a:pt x="30335" y="30666"/>
                  </a:lnTo>
                  <a:lnTo>
                    <a:pt x="47340" y="13685"/>
                  </a:lnTo>
                  <a:lnTo>
                    <a:pt x="112255" y="13685"/>
                  </a:lnTo>
                  <a:lnTo>
                    <a:pt x="125288" y="651"/>
                  </a:lnTo>
                  <a:cubicBezTo>
                    <a:pt x="125425" y="514"/>
                    <a:pt x="125425" y="263"/>
                    <a:pt x="125288" y="103"/>
                  </a:cubicBezTo>
                  <a:cubicBezTo>
                    <a:pt x="125208" y="35"/>
                    <a:pt x="125111" y="1"/>
                    <a:pt x="125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rot="10800000">
              <a:off x="5347154" y="-352704"/>
              <a:ext cx="2464576" cy="481412"/>
            </a:xfrm>
            <a:custGeom>
              <a:avLst/>
              <a:gdLst/>
              <a:ahLst/>
              <a:cxnLst/>
              <a:rect l="l" t="t" r="r" b="b"/>
              <a:pathLst>
                <a:path w="80985" h="15819" extrusionOk="0">
                  <a:moveTo>
                    <a:pt x="206" y="1"/>
                  </a:moveTo>
                  <a:cubicBezTo>
                    <a:pt x="92" y="1"/>
                    <a:pt x="0" y="92"/>
                    <a:pt x="0" y="183"/>
                  </a:cubicBezTo>
                  <a:cubicBezTo>
                    <a:pt x="0" y="297"/>
                    <a:pt x="92" y="389"/>
                    <a:pt x="206" y="389"/>
                  </a:cubicBezTo>
                  <a:lnTo>
                    <a:pt x="37297" y="389"/>
                  </a:lnTo>
                  <a:lnTo>
                    <a:pt x="52750" y="15818"/>
                  </a:lnTo>
                  <a:lnTo>
                    <a:pt x="80779" y="15818"/>
                  </a:lnTo>
                  <a:cubicBezTo>
                    <a:pt x="80893" y="15818"/>
                    <a:pt x="80985" y="15727"/>
                    <a:pt x="80985" y="15636"/>
                  </a:cubicBezTo>
                  <a:cubicBezTo>
                    <a:pt x="80985" y="15522"/>
                    <a:pt x="80893" y="15430"/>
                    <a:pt x="80779" y="15430"/>
                  </a:cubicBezTo>
                  <a:lnTo>
                    <a:pt x="52909" y="15430"/>
                  </a:lnTo>
                  <a:lnTo>
                    <a:pt x="374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rot="10800000">
              <a:off x="5904951" y="-196402"/>
              <a:ext cx="115339" cy="115339"/>
            </a:xfrm>
            <a:custGeom>
              <a:avLst/>
              <a:gdLst/>
              <a:ahLst/>
              <a:cxnLst/>
              <a:rect l="l" t="t" r="r" b="b"/>
              <a:pathLst>
                <a:path w="3790" h="3790" extrusionOk="0">
                  <a:moveTo>
                    <a:pt x="1895" y="366"/>
                  </a:moveTo>
                  <a:cubicBezTo>
                    <a:pt x="2717" y="366"/>
                    <a:pt x="3402" y="1051"/>
                    <a:pt x="3402" y="1895"/>
                  </a:cubicBezTo>
                  <a:cubicBezTo>
                    <a:pt x="3402" y="2717"/>
                    <a:pt x="2717" y="3402"/>
                    <a:pt x="1895" y="3402"/>
                  </a:cubicBezTo>
                  <a:cubicBezTo>
                    <a:pt x="1051" y="3402"/>
                    <a:pt x="366" y="2717"/>
                    <a:pt x="366" y="1895"/>
                  </a:cubicBezTo>
                  <a:cubicBezTo>
                    <a:pt x="366" y="1051"/>
                    <a:pt x="1051" y="366"/>
                    <a:pt x="1895" y="366"/>
                  </a:cubicBezTo>
                  <a:close/>
                  <a:moveTo>
                    <a:pt x="1895" y="1"/>
                  </a:moveTo>
                  <a:cubicBezTo>
                    <a:pt x="845" y="1"/>
                    <a:pt x="1" y="845"/>
                    <a:pt x="1" y="1895"/>
                  </a:cubicBezTo>
                  <a:cubicBezTo>
                    <a:pt x="1" y="2922"/>
                    <a:pt x="845" y="3790"/>
                    <a:pt x="1895" y="3790"/>
                  </a:cubicBezTo>
                  <a:cubicBezTo>
                    <a:pt x="2922" y="3790"/>
                    <a:pt x="3790" y="2922"/>
                    <a:pt x="3790" y="1895"/>
                  </a:cubicBezTo>
                  <a:cubicBezTo>
                    <a:pt x="3790" y="845"/>
                    <a:pt x="2922" y="1"/>
                    <a:pt x="1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rot="10800000">
              <a:off x="5926467" y="-174886"/>
              <a:ext cx="72977" cy="72977"/>
            </a:xfrm>
            <a:custGeom>
              <a:avLst/>
              <a:gdLst/>
              <a:ahLst/>
              <a:cxnLst/>
              <a:rect l="l" t="t" r="r" b="b"/>
              <a:pathLst>
                <a:path w="2398" h="2398" extrusionOk="0">
                  <a:moveTo>
                    <a:pt x="1210" y="1"/>
                  </a:moveTo>
                  <a:cubicBezTo>
                    <a:pt x="548" y="1"/>
                    <a:pt x="1" y="548"/>
                    <a:pt x="1" y="1210"/>
                  </a:cubicBezTo>
                  <a:cubicBezTo>
                    <a:pt x="1" y="1872"/>
                    <a:pt x="548" y="2397"/>
                    <a:pt x="1210" y="2397"/>
                  </a:cubicBezTo>
                  <a:cubicBezTo>
                    <a:pt x="1872" y="2397"/>
                    <a:pt x="2397" y="1872"/>
                    <a:pt x="2397" y="1210"/>
                  </a:cubicBezTo>
                  <a:cubicBezTo>
                    <a:pt x="2397" y="548"/>
                    <a:pt x="1872"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rot="10800000">
              <a:off x="1516950" y="116870"/>
              <a:ext cx="3646848" cy="11838"/>
            </a:xfrm>
            <a:custGeom>
              <a:avLst/>
              <a:gdLst/>
              <a:ahLst/>
              <a:cxnLst/>
              <a:rect l="l" t="t" r="r" b="b"/>
              <a:pathLst>
                <a:path w="119834" h="389" extrusionOk="0">
                  <a:moveTo>
                    <a:pt x="183" y="1"/>
                  </a:moveTo>
                  <a:cubicBezTo>
                    <a:pt x="69" y="1"/>
                    <a:pt x="0" y="92"/>
                    <a:pt x="0" y="183"/>
                  </a:cubicBezTo>
                  <a:cubicBezTo>
                    <a:pt x="0" y="297"/>
                    <a:pt x="69" y="389"/>
                    <a:pt x="183" y="389"/>
                  </a:cubicBezTo>
                  <a:lnTo>
                    <a:pt x="119628" y="389"/>
                  </a:lnTo>
                  <a:cubicBezTo>
                    <a:pt x="119742" y="389"/>
                    <a:pt x="119833" y="297"/>
                    <a:pt x="119833" y="183"/>
                  </a:cubicBezTo>
                  <a:cubicBezTo>
                    <a:pt x="119833" y="92"/>
                    <a:pt x="119742" y="1"/>
                    <a:pt x="119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rot="10800000">
              <a:off x="5146391" y="78677"/>
              <a:ext cx="88954" cy="88924"/>
            </a:xfrm>
            <a:custGeom>
              <a:avLst/>
              <a:gdLst/>
              <a:ahLst/>
              <a:cxnLst/>
              <a:rect l="l" t="t" r="r" b="b"/>
              <a:pathLst>
                <a:path w="2923" h="2922" extrusionOk="0">
                  <a:moveTo>
                    <a:pt x="1461" y="0"/>
                  </a:moveTo>
                  <a:cubicBezTo>
                    <a:pt x="640" y="0"/>
                    <a:pt x="0" y="662"/>
                    <a:pt x="0" y="1461"/>
                  </a:cubicBezTo>
                  <a:cubicBezTo>
                    <a:pt x="0" y="2283"/>
                    <a:pt x="640" y="2922"/>
                    <a:pt x="1461" y="2922"/>
                  </a:cubicBezTo>
                  <a:cubicBezTo>
                    <a:pt x="2260" y="2922"/>
                    <a:pt x="2922" y="2283"/>
                    <a:pt x="2922" y="1461"/>
                  </a:cubicBezTo>
                  <a:cubicBezTo>
                    <a:pt x="2922" y="662"/>
                    <a:pt x="2260"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rot="10800000">
              <a:off x="1478757" y="78677"/>
              <a:ext cx="88924" cy="88924"/>
            </a:xfrm>
            <a:custGeom>
              <a:avLst/>
              <a:gdLst/>
              <a:ahLst/>
              <a:cxnLst/>
              <a:rect l="l" t="t" r="r" b="b"/>
              <a:pathLst>
                <a:path w="2922" h="2922" extrusionOk="0">
                  <a:moveTo>
                    <a:pt x="1461" y="0"/>
                  </a:moveTo>
                  <a:cubicBezTo>
                    <a:pt x="662" y="0"/>
                    <a:pt x="0" y="662"/>
                    <a:pt x="0" y="1461"/>
                  </a:cubicBezTo>
                  <a:cubicBezTo>
                    <a:pt x="0" y="2283"/>
                    <a:pt x="662" y="2922"/>
                    <a:pt x="1461" y="2922"/>
                  </a:cubicBezTo>
                  <a:cubicBezTo>
                    <a:pt x="2283" y="2922"/>
                    <a:pt x="2922" y="2283"/>
                    <a:pt x="2922" y="1461"/>
                  </a:cubicBezTo>
                  <a:cubicBezTo>
                    <a:pt x="2922" y="662"/>
                    <a:pt x="2283"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rot="10800000">
              <a:off x="-398137" y="-606937"/>
              <a:ext cx="1361489" cy="1360302"/>
            </a:xfrm>
            <a:custGeom>
              <a:avLst/>
              <a:gdLst/>
              <a:ahLst/>
              <a:cxnLst/>
              <a:rect l="l" t="t" r="r" b="b"/>
              <a:pathLst>
                <a:path w="44738" h="44699" extrusionOk="0">
                  <a:moveTo>
                    <a:pt x="44532" y="1"/>
                  </a:moveTo>
                  <a:cubicBezTo>
                    <a:pt x="44481" y="1"/>
                    <a:pt x="44430" y="18"/>
                    <a:pt x="44395" y="52"/>
                  </a:cubicBezTo>
                  <a:lnTo>
                    <a:pt x="91" y="44356"/>
                  </a:lnTo>
                  <a:cubicBezTo>
                    <a:pt x="0" y="44447"/>
                    <a:pt x="0" y="44562"/>
                    <a:pt x="91" y="44630"/>
                  </a:cubicBezTo>
                  <a:cubicBezTo>
                    <a:pt x="114" y="44676"/>
                    <a:pt x="160" y="44699"/>
                    <a:pt x="228" y="44699"/>
                  </a:cubicBezTo>
                  <a:cubicBezTo>
                    <a:pt x="274" y="44699"/>
                    <a:pt x="320" y="44676"/>
                    <a:pt x="342" y="44630"/>
                  </a:cubicBezTo>
                  <a:lnTo>
                    <a:pt x="44669" y="326"/>
                  </a:lnTo>
                  <a:cubicBezTo>
                    <a:pt x="44738" y="258"/>
                    <a:pt x="44738" y="121"/>
                    <a:pt x="44669" y="52"/>
                  </a:cubicBezTo>
                  <a:cubicBezTo>
                    <a:pt x="44635" y="18"/>
                    <a:pt x="44584" y="1"/>
                    <a:pt x="44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rot="10800000">
              <a:off x="-566246" y="-681953"/>
              <a:ext cx="1361520" cy="1360272"/>
            </a:xfrm>
            <a:custGeom>
              <a:avLst/>
              <a:gdLst/>
              <a:ahLst/>
              <a:cxnLst/>
              <a:rect l="l" t="t" r="r" b="b"/>
              <a:pathLst>
                <a:path w="44739" h="44698" extrusionOk="0">
                  <a:moveTo>
                    <a:pt x="44522" y="0"/>
                  </a:moveTo>
                  <a:cubicBezTo>
                    <a:pt x="44476" y="0"/>
                    <a:pt x="44430" y="17"/>
                    <a:pt x="44396" y="51"/>
                  </a:cubicBezTo>
                  <a:lnTo>
                    <a:pt x="69" y="44378"/>
                  </a:lnTo>
                  <a:cubicBezTo>
                    <a:pt x="1" y="44447"/>
                    <a:pt x="1" y="44561"/>
                    <a:pt x="69" y="44629"/>
                  </a:cubicBezTo>
                  <a:cubicBezTo>
                    <a:pt x="115" y="44675"/>
                    <a:pt x="161" y="44698"/>
                    <a:pt x="206" y="44698"/>
                  </a:cubicBezTo>
                  <a:cubicBezTo>
                    <a:pt x="252" y="44698"/>
                    <a:pt x="298" y="44675"/>
                    <a:pt x="343" y="44629"/>
                  </a:cubicBezTo>
                  <a:lnTo>
                    <a:pt x="44647" y="325"/>
                  </a:lnTo>
                  <a:cubicBezTo>
                    <a:pt x="44738" y="257"/>
                    <a:pt x="44738" y="120"/>
                    <a:pt x="44647" y="51"/>
                  </a:cubicBezTo>
                  <a:cubicBezTo>
                    <a:pt x="44613" y="17"/>
                    <a:pt x="44567" y="0"/>
                    <a:pt x="44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rot="10800000">
              <a:off x="161730" y="401657"/>
              <a:ext cx="336918" cy="210502"/>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rot="10800000">
              <a:off x="414563" y="401657"/>
              <a:ext cx="336949" cy="210502"/>
            </a:xfrm>
            <a:custGeom>
              <a:avLst/>
              <a:gdLst/>
              <a:ahLst/>
              <a:cxnLst/>
              <a:rect l="l" t="t" r="r" b="b"/>
              <a:pathLst>
                <a:path w="11072"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rot="10800000">
              <a:off x="667426" y="401657"/>
              <a:ext cx="336918" cy="210502"/>
            </a:xfrm>
            <a:custGeom>
              <a:avLst/>
              <a:gdLst/>
              <a:ahLst/>
              <a:cxnLst/>
              <a:rect l="l" t="t" r="r" b="b"/>
              <a:pathLst>
                <a:path w="11071" h="6917" extrusionOk="0">
                  <a:moveTo>
                    <a:pt x="6643"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rot="10800000">
              <a:off x="920960" y="401657"/>
              <a:ext cx="336918" cy="210502"/>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rot="10800000">
              <a:off x="1173823" y="401657"/>
              <a:ext cx="336918" cy="210502"/>
            </a:xfrm>
            <a:custGeom>
              <a:avLst/>
              <a:gdLst/>
              <a:ahLst/>
              <a:cxnLst/>
              <a:rect l="l" t="t" r="r" b="b"/>
              <a:pathLst>
                <a:path w="11071"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rot="10800000">
              <a:off x="1426656" y="401657"/>
              <a:ext cx="336918" cy="210502"/>
            </a:xfrm>
            <a:custGeom>
              <a:avLst/>
              <a:gdLst/>
              <a:ahLst/>
              <a:cxnLst/>
              <a:rect l="l" t="t" r="r" b="b"/>
              <a:pathLst>
                <a:path w="11071" h="6917" extrusionOk="0">
                  <a:moveTo>
                    <a:pt x="6665"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rot="10800000">
              <a:off x="1679490" y="401657"/>
              <a:ext cx="336949" cy="210502"/>
            </a:xfrm>
            <a:custGeom>
              <a:avLst/>
              <a:gdLst/>
              <a:ahLst/>
              <a:cxnLst/>
              <a:rect l="l" t="t" r="r" b="b"/>
              <a:pathLst>
                <a:path w="11072" h="6917" extrusionOk="0">
                  <a:moveTo>
                    <a:pt x="6643"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rot="10800000">
              <a:off x="1933053" y="401657"/>
              <a:ext cx="336918" cy="210502"/>
            </a:xfrm>
            <a:custGeom>
              <a:avLst/>
              <a:gdLst/>
              <a:ahLst/>
              <a:cxnLst/>
              <a:rect l="l" t="t" r="r" b="b"/>
              <a:pathLst>
                <a:path w="11071" h="6917" extrusionOk="0">
                  <a:moveTo>
                    <a:pt x="6666" y="0"/>
                  </a:moveTo>
                  <a:lnTo>
                    <a:pt x="1" y="6916"/>
                  </a:lnTo>
                  <a:lnTo>
                    <a:pt x="4429"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rot="10800000">
              <a:off x="1858707" y="-175586"/>
              <a:ext cx="174378" cy="188986"/>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rot="10800000">
              <a:off x="1751736" y="-175586"/>
              <a:ext cx="175078" cy="188986"/>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rot="10800000">
              <a:off x="1645466" y="-175586"/>
              <a:ext cx="175078" cy="188986"/>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rot="10800000">
              <a:off x="1539196" y="-175586"/>
              <a:ext cx="175078" cy="188986"/>
            </a:xfrm>
            <a:custGeom>
              <a:avLst/>
              <a:gdLst/>
              <a:ahLst/>
              <a:cxnLst/>
              <a:rect l="l" t="t" r="r" b="b"/>
              <a:pathLst>
                <a:path w="5753" h="6210" extrusionOk="0">
                  <a:moveTo>
                    <a:pt x="1" y="1"/>
                  </a:moveTo>
                  <a:lnTo>
                    <a:pt x="3516" y="3265"/>
                  </a:lnTo>
                  <a:lnTo>
                    <a:pt x="366"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rot="10800000">
              <a:off x="1432895" y="-175586"/>
              <a:ext cx="175078" cy="188986"/>
            </a:xfrm>
            <a:custGeom>
              <a:avLst/>
              <a:gdLst/>
              <a:ahLst/>
              <a:cxnLst/>
              <a:rect l="l" t="t" r="r" b="b"/>
              <a:pathLst>
                <a:path w="5753" h="6210" extrusionOk="0">
                  <a:moveTo>
                    <a:pt x="0" y="1"/>
                  </a:moveTo>
                  <a:lnTo>
                    <a:pt x="3515"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rot="10800000">
              <a:off x="1326625" y="-175586"/>
              <a:ext cx="175078" cy="188986"/>
            </a:xfrm>
            <a:custGeom>
              <a:avLst/>
              <a:gdLst/>
              <a:ahLst/>
              <a:cxnLst/>
              <a:rect l="l" t="t" r="r" b="b"/>
              <a:pathLst>
                <a:path w="5753" h="6210" extrusionOk="0">
                  <a:moveTo>
                    <a:pt x="0" y="1"/>
                  </a:moveTo>
                  <a:lnTo>
                    <a:pt x="3516"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rot="10800000">
              <a:off x="1220355" y="-175586"/>
              <a:ext cx="175078" cy="188986"/>
            </a:xfrm>
            <a:custGeom>
              <a:avLst/>
              <a:gdLst/>
              <a:ahLst/>
              <a:cxnLst/>
              <a:rect l="l" t="t" r="r" b="b"/>
              <a:pathLst>
                <a:path w="5753" h="6210" extrusionOk="0">
                  <a:moveTo>
                    <a:pt x="1" y="1"/>
                  </a:moveTo>
                  <a:lnTo>
                    <a:pt x="3516" y="3265"/>
                  </a:lnTo>
                  <a:lnTo>
                    <a:pt x="389"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rot="10800000">
              <a:off x="1114084" y="-175586"/>
              <a:ext cx="174378" cy="188986"/>
            </a:xfrm>
            <a:custGeom>
              <a:avLst/>
              <a:gdLst/>
              <a:ahLst/>
              <a:cxnLst/>
              <a:rect l="l" t="t" r="r" b="b"/>
              <a:pathLst>
                <a:path w="5730" h="6210" extrusionOk="0">
                  <a:moveTo>
                    <a:pt x="1" y="1"/>
                  </a:moveTo>
                  <a:lnTo>
                    <a:pt x="3493" y="3265"/>
                  </a:lnTo>
                  <a:lnTo>
                    <a:pt x="366" y="6209"/>
                  </a:lnTo>
                  <a:lnTo>
                    <a:pt x="2603" y="6209"/>
                  </a:lnTo>
                  <a:lnTo>
                    <a:pt x="5730"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rot="10800000">
              <a:off x="1007784" y="-175586"/>
              <a:ext cx="174378" cy="188986"/>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rot="10800000">
              <a:off x="900813" y="-175586"/>
              <a:ext cx="175078" cy="188986"/>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rot="10800000">
              <a:off x="794543" y="-175586"/>
              <a:ext cx="175078" cy="188986"/>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4"/>
          <p:cNvGrpSpPr/>
          <p:nvPr/>
        </p:nvGrpSpPr>
        <p:grpSpPr>
          <a:xfrm>
            <a:off x="5926468" y="4708190"/>
            <a:ext cx="2668622" cy="250644"/>
            <a:chOff x="5926468" y="4708190"/>
            <a:chExt cx="2668622" cy="250644"/>
          </a:xfrm>
        </p:grpSpPr>
        <p:sp>
          <p:nvSpPr>
            <p:cNvPr id="255" name="Google Shape;255;p4"/>
            <p:cNvSpPr/>
            <p:nvPr/>
          </p:nvSpPr>
          <p:spPr>
            <a:xfrm>
              <a:off x="5926468" y="4708190"/>
              <a:ext cx="87242" cy="250644"/>
            </a:xfrm>
            <a:custGeom>
              <a:avLst/>
              <a:gdLst/>
              <a:ahLst/>
              <a:cxnLst/>
              <a:rect l="l" t="t" r="r" b="b"/>
              <a:pathLst>
                <a:path w="803" h="2307" extrusionOk="0">
                  <a:moveTo>
                    <a:pt x="1" y="0"/>
                  </a:moveTo>
                  <a:lnTo>
                    <a:pt x="1" y="2306"/>
                  </a:lnTo>
                  <a:lnTo>
                    <a:pt x="803" y="2306"/>
                  </a:lnTo>
                  <a:lnTo>
                    <a:pt x="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6089868" y="4708190"/>
              <a:ext cx="87242" cy="250644"/>
            </a:xfrm>
            <a:custGeom>
              <a:avLst/>
              <a:gdLst/>
              <a:ahLst/>
              <a:cxnLst/>
              <a:rect l="l" t="t" r="r" b="b"/>
              <a:pathLst>
                <a:path w="803" h="2307" extrusionOk="0">
                  <a:moveTo>
                    <a:pt x="0" y="0"/>
                  </a:moveTo>
                  <a:lnTo>
                    <a:pt x="0" y="2306"/>
                  </a:lnTo>
                  <a:lnTo>
                    <a:pt x="802" y="2306"/>
                  </a:lnTo>
                  <a:lnTo>
                    <a:pt x="8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6250552" y="4708190"/>
              <a:ext cx="87242" cy="250644"/>
            </a:xfrm>
            <a:custGeom>
              <a:avLst/>
              <a:gdLst/>
              <a:ahLst/>
              <a:cxnLst/>
              <a:rect l="l" t="t" r="r" b="b"/>
              <a:pathLst>
                <a:path w="803" h="2307" extrusionOk="0">
                  <a:moveTo>
                    <a:pt x="0" y="0"/>
                  </a:moveTo>
                  <a:lnTo>
                    <a:pt x="0" y="2306"/>
                  </a:lnTo>
                  <a:lnTo>
                    <a:pt x="802" y="2306"/>
                  </a:lnTo>
                  <a:lnTo>
                    <a:pt x="8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6411128" y="4708190"/>
              <a:ext cx="87242" cy="250644"/>
            </a:xfrm>
            <a:custGeom>
              <a:avLst/>
              <a:gdLst/>
              <a:ahLst/>
              <a:cxnLst/>
              <a:rect l="l" t="t" r="r" b="b"/>
              <a:pathLst>
                <a:path w="803" h="2307" extrusionOk="0">
                  <a:moveTo>
                    <a:pt x="1" y="0"/>
                  </a:moveTo>
                  <a:lnTo>
                    <a:pt x="1" y="2306"/>
                  </a:lnTo>
                  <a:lnTo>
                    <a:pt x="803" y="2306"/>
                  </a:lnTo>
                  <a:lnTo>
                    <a:pt x="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6571813" y="4708190"/>
              <a:ext cx="87242" cy="250644"/>
            </a:xfrm>
            <a:custGeom>
              <a:avLst/>
              <a:gdLst/>
              <a:ahLst/>
              <a:cxnLst/>
              <a:rect l="l" t="t" r="r" b="b"/>
              <a:pathLst>
                <a:path w="803" h="2307" extrusionOk="0">
                  <a:moveTo>
                    <a:pt x="1" y="0"/>
                  </a:moveTo>
                  <a:lnTo>
                    <a:pt x="1" y="2306"/>
                  </a:lnTo>
                  <a:lnTo>
                    <a:pt x="803" y="2306"/>
                  </a:lnTo>
                  <a:lnTo>
                    <a:pt x="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732497" y="4708190"/>
              <a:ext cx="89958" cy="250644"/>
            </a:xfrm>
            <a:custGeom>
              <a:avLst/>
              <a:gdLst/>
              <a:ahLst/>
              <a:cxnLst/>
              <a:rect l="l" t="t" r="r" b="b"/>
              <a:pathLst>
                <a:path w="828" h="2307" extrusionOk="0">
                  <a:moveTo>
                    <a:pt x="0" y="0"/>
                  </a:moveTo>
                  <a:lnTo>
                    <a:pt x="0" y="2306"/>
                  </a:lnTo>
                  <a:lnTo>
                    <a:pt x="827" y="2306"/>
                  </a:lnTo>
                  <a:lnTo>
                    <a:pt x="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6895789"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7056473"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7217158" y="4708190"/>
              <a:ext cx="87242" cy="250644"/>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7377842" y="4708190"/>
              <a:ext cx="87242" cy="250644"/>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7541134"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7701818"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7862503" y="4708190"/>
              <a:ext cx="87242" cy="250644"/>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023078"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186479"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347163" y="4708190"/>
              <a:ext cx="87242" cy="250644"/>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8507848" y="4708190"/>
              <a:ext cx="87242" cy="250644"/>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4"/>
          <p:cNvSpPr txBox="1">
            <a:spLocks noGrp="1"/>
          </p:cNvSpPr>
          <p:nvPr>
            <p:ph type="title"/>
          </p:nvPr>
        </p:nvSpPr>
        <p:spPr>
          <a:xfrm>
            <a:off x="720000" y="461875"/>
            <a:ext cx="7704000" cy="488400"/>
          </a:xfrm>
          <a:prstGeom prst="rect">
            <a:avLst/>
          </a:prstGeom>
        </p:spPr>
        <p:txBody>
          <a:bodyPr spcFirstLastPara="1" wrap="square" lIns="0" tIns="0" rIns="0" bIns="0"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3" name="Google Shape;273;p4"/>
          <p:cNvSpPr txBox="1">
            <a:spLocks noGrp="1"/>
          </p:cNvSpPr>
          <p:nvPr>
            <p:ph type="body" idx="1"/>
          </p:nvPr>
        </p:nvSpPr>
        <p:spPr>
          <a:xfrm>
            <a:off x="720000" y="1242425"/>
            <a:ext cx="7704000" cy="3326700"/>
          </a:xfrm>
          <a:prstGeom prst="rect">
            <a:avLst/>
          </a:prstGeom>
        </p:spPr>
        <p:txBody>
          <a:bodyPr spcFirstLastPara="1" wrap="square" lIns="0" tIns="0" rIns="0" bIns="0" anchor="t" anchorCtr="0">
            <a:noAutofit/>
          </a:bodyPr>
          <a:lstStyle>
            <a:lvl1pPr marL="457200" lvl="0" indent="-330200">
              <a:lnSpc>
                <a:spcPct val="100000"/>
              </a:lnSpc>
              <a:spcBef>
                <a:spcPts val="0"/>
              </a:spcBef>
              <a:spcAft>
                <a:spcPts val="0"/>
              </a:spcAft>
              <a:buClr>
                <a:schemeClr val="dk2"/>
              </a:buClr>
              <a:buSzPts val="1600"/>
              <a:buChar char="●"/>
              <a:defRPr sz="1200"/>
            </a:lvl1pPr>
            <a:lvl2pPr marL="914400" lvl="1" indent="-330200">
              <a:spcBef>
                <a:spcPts val="1600"/>
              </a:spcBef>
              <a:spcAft>
                <a:spcPts val="0"/>
              </a:spcAft>
              <a:buSzPts val="1600"/>
              <a:buChar char="○"/>
              <a:defRPr/>
            </a:lvl2pPr>
            <a:lvl3pPr marL="1371600" lvl="2" indent="-330200">
              <a:spcBef>
                <a:spcPts val="1600"/>
              </a:spcBef>
              <a:spcAft>
                <a:spcPts val="0"/>
              </a:spcAft>
              <a:buSzPts val="1600"/>
              <a:buChar char="■"/>
              <a:defRPr/>
            </a:lvl3pPr>
            <a:lvl4pPr marL="1828800" lvl="3" indent="-330200">
              <a:spcBef>
                <a:spcPts val="1600"/>
              </a:spcBef>
              <a:spcAft>
                <a:spcPts val="0"/>
              </a:spcAft>
              <a:buSzPts val="1600"/>
              <a:buChar char="●"/>
              <a:defRPr/>
            </a:lvl4pPr>
            <a:lvl5pPr marL="2286000" lvl="4" indent="-330200">
              <a:spcBef>
                <a:spcPts val="1600"/>
              </a:spcBef>
              <a:spcAft>
                <a:spcPts val="0"/>
              </a:spcAft>
              <a:buSzPts val="1600"/>
              <a:buChar char="○"/>
              <a:defRPr/>
            </a:lvl5pPr>
            <a:lvl6pPr marL="2743200" lvl="5" indent="-330200">
              <a:spcBef>
                <a:spcPts val="1600"/>
              </a:spcBef>
              <a:spcAft>
                <a:spcPts val="0"/>
              </a:spcAft>
              <a:buSzPts val="1600"/>
              <a:buChar char="■"/>
              <a:defRPr/>
            </a:lvl6pPr>
            <a:lvl7pPr marL="3200400" lvl="6" indent="-330200">
              <a:spcBef>
                <a:spcPts val="1600"/>
              </a:spcBef>
              <a:spcAft>
                <a:spcPts val="0"/>
              </a:spcAft>
              <a:buSzPts val="1600"/>
              <a:buChar char="●"/>
              <a:defRPr/>
            </a:lvl7pPr>
            <a:lvl8pPr marL="3657600" lvl="7" indent="-330200">
              <a:spcBef>
                <a:spcPts val="1600"/>
              </a:spcBef>
              <a:spcAft>
                <a:spcPts val="0"/>
              </a:spcAft>
              <a:buSzPts val="1600"/>
              <a:buChar char="○"/>
              <a:defRPr/>
            </a:lvl8pPr>
            <a:lvl9pPr marL="4114800" lvl="8" indent="-330200">
              <a:spcBef>
                <a:spcPts val="1600"/>
              </a:spcBef>
              <a:spcAft>
                <a:spcPts val="1600"/>
              </a:spcAft>
              <a:buSzPts val="16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7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8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61875"/>
            <a:ext cx="7704000" cy="4884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2"/>
              </a:buClr>
              <a:buSzPts val="3600"/>
              <a:buFont typeface="Bebas Neue"/>
              <a:buNone/>
              <a:defRPr sz="3600">
                <a:solidFill>
                  <a:schemeClr val="dk2"/>
                </a:solidFill>
                <a:latin typeface="Bebas Neue"/>
                <a:ea typeface="Bebas Neue"/>
                <a:cs typeface="Bebas Neue"/>
                <a:sym typeface="Bebas Neu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20000" y="1617575"/>
            <a:ext cx="7704000" cy="2951400"/>
          </a:xfrm>
          <a:prstGeom prst="rect">
            <a:avLst/>
          </a:prstGeom>
          <a:noFill/>
          <a:ln>
            <a:noFill/>
          </a:ln>
        </p:spPr>
        <p:txBody>
          <a:bodyPr spcFirstLastPara="1" wrap="square" lIns="0" tIns="0" rIns="0" bIns="0" anchor="t" anchorCtr="0">
            <a:noAutofit/>
          </a:bodyPr>
          <a:lstStyle>
            <a:lvl1pPr marL="457200" lvl="0" indent="-330200">
              <a:lnSpc>
                <a:spcPct val="115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30200">
              <a:lnSpc>
                <a:spcPct val="115000"/>
              </a:lnSpc>
              <a:spcBef>
                <a:spcPts val="1600"/>
              </a:spcBef>
              <a:spcAft>
                <a:spcPts val="0"/>
              </a:spcAft>
              <a:buClr>
                <a:schemeClr val="dk1"/>
              </a:buClr>
              <a:buSzPts val="1600"/>
              <a:buFont typeface="Roboto"/>
              <a:buChar char="○"/>
              <a:defRPr sz="1600">
                <a:solidFill>
                  <a:schemeClr val="dk1"/>
                </a:solidFill>
                <a:latin typeface="Roboto"/>
                <a:ea typeface="Roboto"/>
                <a:cs typeface="Roboto"/>
                <a:sym typeface="Roboto"/>
              </a:defRPr>
            </a:lvl2pPr>
            <a:lvl3pPr marL="1371600" lvl="2" indent="-330200">
              <a:lnSpc>
                <a:spcPct val="115000"/>
              </a:lnSpc>
              <a:spcBef>
                <a:spcPts val="1600"/>
              </a:spcBef>
              <a:spcAft>
                <a:spcPts val="0"/>
              </a:spcAft>
              <a:buClr>
                <a:schemeClr val="dk1"/>
              </a:buClr>
              <a:buSzPts val="1600"/>
              <a:buFont typeface="Roboto"/>
              <a:buChar char="■"/>
              <a:defRPr sz="1600">
                <a:solidFill>
                  <a:schemeClr val="dk1"/>
                </a:solidFill>
                <a:latin typeface="Roboto"/>
                <a:ea typeface="Roboto"/>
                <a:cs typeface="Roboto"/>
                <a:sym typeface="Roboto"/>
              </a:defRPr>
            </a:lvl3pPr>
            <a:lvl4pPr marL="1828800" lvl="3" indent="-330200">
              <a:lnSpc>
                <a:spcPct val="115000"/>
              </a:lnSpc>
              <a:spcBef>
                <a:spcPts val="1600"/>
              </a:spcBef>
              <a:spcAft>
                <a:spcPts val="0"/>
              </a:spcAft>
              <a:buClr>
                <a:schemeClr val="dk1"/>
              </a:buClr>
              <a:buSzPts val="1600"/>
              <a:buFont typeface="Roboto"/>
              <a:buChar char="●"/>
              <a:defRPr sz="1600">
                <a:solidFill>
                  <a:schemeClr val="dk1"/>
                </a:solidFill>
                <a:latin typeface="Roboto"/>
                <a:ea typeface="Roboto"/>
                <a:cs typeface="Roboto"/>
                <a:sym typeface="Roboto"/>
              </a:defRPr>
            </a:lvl4pPr>
            <a:lvl5pPr marL="2286000" lvl="4" indent="-330200">
              <a:lnSpc>
                <a:spcPct val="115000"/>
              </a:lnSpc>
              <a:spcBef>
                <a:spcPts val="1600"/>
              </a:spcBef>
              <a:spcAft>
                <a:spcPts val="0"/>
              </a:spcAft>
              <a:buClr>
                <a:schemeClr val="dk1"/>
              </a:buClr>
              <a:buSzPts val="1600"/>
              <a:buFont typeface="Roboto"/>
              <a:buChar char="○"/>
              <a:defRPr sz="1600">
                <a:solidFill>
                  <a:schemeClr val="dk1"/>
                </a:solidFill>
                <a:latin typeface="Roboto"/>
                <a:ea typeface="Roboto"/>
                <a:cs typeface="Roboto"/>
                <a:sym typeface="Roboto"/>
              </a:defRPr>
            </a:lvl5pPr>
            <a:lvl6pPr marL="2743200" lvl="5" indent="-330200">
              <a:lnSpc>
                <a:spcPct val="115000"/>
              </a:lnSpc>
              <a:spcBef>
                <a:spcPts val="1600"/>
              </a:spcBef>
              <a:spcAft>
                <a:spcPts val="0"/>
              </a:spcAft>
              <a:buClr>
                <a:schemeClr val="dk1"/>
              </a:buClr>
              <a:buSzPts val="1600"/>
              <a:buFont typeface="Roboto"/>
              <a:buChar char="■"/>
              <a:defRPr sz="1600">
                <a:solidFill>
                  <a:schemeClr val="dk1"/>
                </a:solidFill>
                <a:latin typeface="Roboto"/>
                <a:ea typeface="Roboto"/>
                <a:cs typeface="Roboto"/>
                <a:sym typeface="Roboto"/>
              </a:defRPr>
            </a:lvl6pPr>
            <a:lvl7pPr marL="3200400" lvl="6" indent="-330200">
              <a:lnSpc>
                <a:spcPct val="115000"/>
              </a:lnSpc>
              <a:spcBef>
                <a:spcPts val="1600"/>
              </a:spcBef>
              <a:spcAft>
                <a:spcPts val="0"/>
              </a:spcAft>
              <a:buClr>
                <a:schemeClr val="dk1"/>
              </a:buClr>
              <a:buSzPts val="1600"/>
              <a:buFont typeface="Roboto"/>
              <a:buChar char="●"/>
              <a:defRPr sz="1600">
                <a:solidFill>
                  <a:schemeClr val="dk1"/>
                </a:solidFill>
                <a:latin typeface="Roboto"/>
                <a:ea typeface="Roboto"/>
                <a:cs typeface="Roboto"/>
                <a:sym typeface="Roboto"/>
              </a:defRPr>
            </a:lvl7pPr>
            <a:lvl8pPr marL="3657600" lvl="7" indent="-330200">
              <a:lnSpc>
                <a:spcPct val="115000"/>
              </a:lnSpc>
              <a:spcBef>
                <a:spcPts val="1600"/>
              </a:spcBef>
              <a:spcAft>
                <a:spcPts val="0"/>
              </a:spcAft>
              <a:buClr>
                <a:schemeClr val="dk1"/>
              </a:buClr>
              <a:buSzPts val="1600"/>
              <a:buFont typeface="Roboto"/>
              <a:buChar char="○"/>
              <a:defRPr sz="1600">
                <a:solidFill>
                  <a:schemeClr val="dk1"/>
                </a:solidFill>
                <a:latin typeface="Roboto"/>
                <a:ea typeface="Roboto"/>
                <a:cs typeface="Roboto"/>
                <a:sym typeface="Roboto"/>
              </a:defRPr>
            </a:lvl8pPr>
            <a:lvl9pPr marL="4114800" lvl="8" indent="-330200">
              <a:lnSpc>
                <a:spcPct val="115000"/>
              </a:lnSpc>
              <a:spcBef>
                <a:spcPts val="1600"/>
              </a:spcBef>
              <a:spcAft>
                <a:spcPts val="1600"/>
              </a:spcAft>
              <a:buClr>
                <a:schemeClr val="dk1"/>
              </a:buClr>
              <a:buSzPts val="1600"/>
              <a:buFont typeface="Roboto"/>
              <a:buChar char="■"/>
              <a:defRPr sz="16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54">
          <p15:clr>
            <a:srgbClr val="EA4335"/>
          </p15:clr>
        </p15:guide>
        <p15:guide id="4" pos="5306">
          <p15:clr>
            <a:srgbClr val="EA4335"/>
          </p15:clr>
        </p15:guide>
        <p15:guide id="5" orient="horz" pos="340">
          <p15:clr>
            <a:srgbClr val="EA4335"/>
          </p15:clr>
        </p15:guide>
        <p15:guide id="6" orient="horz" pos="287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24"/>
          <p:cNvSpPr txBox="1">
            <a:spLocks noGrp="1"/>
          </p:cNvSpPr>
          <p:nvPr>
            <p:ph type="ctrTitle"/>
          </p:nvPr>
        </p:nvSpPr>
        <p:spPr>
          <a:xfrm>
            <a:off x="614137" y="1386967"/>
            <a:ext cx="7915725" cy="1147200"/>
          </a:xfrm>
          <a:prstGeom prst="rect">
            <a:avLst/>
          </a:prstGeom>
        </p:spPr>
        <p:txBody>
          <a:bodyPr spcFirstLastPara="1" wrap="square" lIns="0" tIns="0" rIns="0" bIns="0" anchor="ctr" anchorCtr="0">
            <a:noAutofit/>
          </a:bodyPr>
          <a:lstStyle/>
          <a:p>
            <a:pPr lvl="0"/>
            <a:r>
              <a:rPr lang="ka-GE" sz="2400" b="1" spc="50" dirty="0">
                <a:ln w="0"/>
                <a:solidFill>
                  <a:srgbClr val="FFC000"/>
                </a:solidFill>
                <a:effectLst>
                  <a:innerShdw blurRad="63500" dist="50800" dir="13500000">
                    <a:srgbClr val="000000">
                      <a:alpha val="50000"/>
                    </a:srgbClr>
                  </a:innerShdw>
                </a:effectLst>
                <a:latin typeface="BPG Banner Caps" panose="02060504020202060204" pitchFamily="18" charset="0"/>
                <a:cs typeface="Calibri" panose="020F0502020204030204" pitchFamily="34" charset="0"/>
              </a:rPr>
              <a:t>ინფორმაციულ სისტემებში ანომალიური პროცესების მანქანური დასწავლის ალგორითმების </a:t>
            </a:r>
            <a:r>
              <a:rPr lang="ka-GE" sz="2400" b="1" spc="50" dirty="0" err="1">
                <a:ln w="0"/>
                <a:solidFill>
                  <a:srgbClr val="FFC000"/>
                </a:solidFill>
                <a:effectLst>
                  <a:innerShdw blurRad="63500" dist="50800" dir="13500000">
                    <a:srgbClr val="000000">
                      <a:alpha val="50000"/>
                    </a:srgbClr>
                  </a:innerShdw>
                </a:effectLst>
                <a:latin typeface="BPG Banner Caps" panose="02060504020202060204" pitchFamily="18" charset="0"/>
                <a:cs typeface="Calibri" panose="020F0502020204030204" pitchFamily="34" charset="0"/>
              </a:rPr>
              <a:t>დეველოპმენიტი</a:t>
            </a:r>
            <a:endParaRPr sz="2400" b="1" spc="50" dirty="0">
              <a:ln w="0"/>
              <a:solidFill>
                <a:srgbClr val="FFC000"/>
              </a:solidFill>
              <a:effectLst>
                <a:innerShdw blurRad="63500" dist="50800" dir="13500000">
                  <a:srgbClr val="000000">
                    <a:alpha val="50000"/>
                  </a:srgbClr>
                </a:innerShdw>
              </a:effectLst>
              <a:latin typeface="BPG Banner Caps" panose="02060504020202060204" pitchFamily="18" charset="0"/>
              <a:cs typeface="Calibri" panose="020F0502020204030204" pitchFamily="34" charset="0"/>
            </a:endParaRPr>
          </a:p>
        </p:txBody>
      </p:sp>
      <p:grpSp>
        <p:nvGrpSpPr>
          <p:cNvPr id="1857" name="Google Shape;1857;p24"/>
          <p:cNvGrpSpPr/>
          <p:nvPr/>
        </p:nvGrpSpPr>
        <p:grpSpPr>
          <a:xfrm>
            <a:off x="279350" y="146190"/>
            <a:ext cx="2284525" cy="985488"/>
            <a:chOff x="-223784" y="-6"/>
            <a:chExt cx="2284525" cy="985488"/>
          </a:xfrm>
        </p:grpSpPr>
        <p:sp>
          <p:nvSpPr>
            <p:cNvPr id="1858" name="Google Shape;1858;p24"/>
            <p:cNvSpPr/>
            <p:nvPr/>
          </p:nvSpPr>
          <p:spPr>
            <a:xfrm rot="5400000">
              <a:off x="751670" y="-653904"/>
              <a:ext cx="291159" cy="1770887"/>
            </a:xfrm>
            <a:custGeom>
              <a:avLst/>
              <a:gdLst/>
              <a:ahLst/>
              <a:cxnLst/>
              <a:rect l="l" t="t" r="r" b="b"/>
              <a:pathLst>
                <a:path w="3309" h="20126" fill="none" extrusionOk="0">
                  <a:moveTo>
                    <a:pt x="3309" y="20126"/>
                  </a:moveTo>
                  <a:lnTo>
                    <a:pt x="3309" y="10627"/>
                  </a:lnTo>
                  <a:lnTo>
                    <a:pt x="1" y="7293"/>
                  </a:lnTo>
                  <a:lnTo>
                    <a:pt x="1" y="0"/>
                  </a:lnTo>
                </a:path>
              </a:pathLst>
            </a:custGeom>
            <a:noFill/>
            <a:ln w="19050" cap="rnd"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4"/>
            <p:cNvSpPr/>
            <p:nvPr/>
          </p:nvSpPr>
          <p:spPr>
            <a:xfrm rot="5400000">
              <a:off x="294064" y="-86060"/>
              <a:ext cx="88" cy="564632"/>
            </a:xfrm>
            <a:custGeom>
              <a:avLst/>
              <a:gdLst/>
              <a:ahLst/>
              <a:cxnLst/>
              <a:rect l="l" t="t" r="r" b="b"/>
              <a:pathLst>
                <a:path w="1" h="6417" fill="none" extrusionOk="0">
                  <a:moveTo>
                    <a:pt x="1" y="6416"/>
                  </a:moveTo>
                  <a:lnTo>
                    <a:pt x="1" y="0"/>
                  </a:lnTo>
                </a:path>
              </a:pathLst>
            </a:custGeom>
            <a:noFill/>
            <a:ln w="19050" cap="rnd"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4"/>
            <p:cNvSpPr/>
            <p:nvPr/>
          </p:nvSpPr>
          <p:spPr>
            <a:xfrm rot="5400000">
              <a:off x="575332" y="113545"/>
              <a:ext cx="167709" cy="165509"/>
            </a:xfrm>
            <a:custGeom>
              <a:avLst/>
              <a:gdLst/>
              <a:ahLst/>
              <a:cxnLst/>
              <a:rect l="l" t="t" r="r" b="b"/>
              <a:pathLst>
                <a:path w="1906" h="1881" extrusionOk="0">
                  <a:moveTo>
                    <a:pt x="953" y="1"/>
                  </a:moveTo>
                  <a:cubicBezTo>
                    <a:pt x="426" y="1"/>
                    <a:pt x="0" y="402"/>
                    <a:pt x="0" y="928"/>
                  </a:cubicBezTo>
                  <a:cubicBezTo>
                    <a:pt x="0" y="1455"/>
                    <a:pt x="426" y="1881"/>
                    <a:pt x="953" y="1881"/>
                  </a:cubicBezTo>
                  <a:cubicBezTo>
                    <a:pt x="1479" y="1881"/>
                    <a:pt x="1905" y="1455"/>
                    <a:pt x="1905" y="928"/>
                  </a:cubicBezTo>
                  <a:cubicBezTo>
                    <a:pt x="1905" y="402"/>
                    <a:pt x="1479" y="1"/>
                    <a:pt x="953"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4"/>
            <p:cNvSpPr/>
            <p:nvPr/>
          </p:nvSpPr>
          <p:spPr>
            <a:xfrm rot="5400000">
              <a:off x="873382" y="-351369"/>
              <a:ext cx="147899" cy="1895787"/>
            </a:xfrm>
            <a:custGeom>
              <a:avLst/>
              <a:gdLst/>
              <a:ahLst/>
              <a:cxnLst/>
              <a:rect l="l" t="t" r="r" b="b"/>
              <a:pathLst>
                <a:path w="1681" h="21405" fill="none" extrusionOk="0">
                  <a:moveTo>
                    <a:pt x="1" y="21405"/>
                  </a:moveTo>
                  <a:lnTo>
                    <a:pt x="1" y="5114"/>
                  </a:lnTo>
                  <a:lnTo>
                    <a:pt x="1680" y="3434"/>
                  </a:lnTo>
                  <a:lnTo>
                    <a:pt x="1680" y="1"/>
                  </a:lnTo>
                </a:path>
              </a:pathLst>
            </a:custGeom>
            <a:noFill/>
            <a:ln w="9525" cap="rnd" cmpd="sng">
              <a:solidFill>
                <a:schemeClr val="dk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4"/>
            <p:cNvSpPr/>
            <p:nvPr/>
          </p:nvSpPr>
          <p:spPr>
            <a:xfrm rot="5400000">
              <a:off x="551408" y="-235203"/>
              <a:ext cx="361727" cy="1912111"/>
            </a:xfrm>
            <a:custGeom>
              <a:avLst/>
              <a:gdLst/>
              <a:ahLst/>
              <a:cxnLst/>
              <a:rect l="l" t="t" r="r" b="b"/>
              <a:pathLst>
                <a:path w="4111" h="21731" fill="none" extrusionOk="0">
                  <a:moveTo>
                    <a:pt x="0" y="21730"/>
                  </a:moveTo>
                  <a:lnTo>
                    <a:pt x="0" y="14562"/>
                  </a:lnTo>
                  <a:lnTo>
                    <a:pt x="4110" y="10427"/>
                  </a:lnTo>
                  <a:lnTo>
                    <a:pt x="4110" y="1"/>
                  </a:lnTo>
                </a:path>
              </a:pathLst>
            </a:custGeom>
            <a:noFill/>
            <a:ln w="19050" cap="rnd"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4"/>
            <p:cNvSpPr/>
            <p:nvPr/>
          </p:nvSpPr>
          <p:spPr>
            <a:xfrm rot="5400000">
              <a:off x="1689436" y="818961"/>
              <a:ext cx="165421" cy="167621"/>
            </a:xfrm>
            <a:custGeom>
              <a:avLst/>
              <a:gdLst/>
              <a:ahLst/>
              <a:cxnLst/>
              <a:rect l="l" t="t" r="r" b="b"/>
              <a:pathLst>
                <a:path w="1880" h="1905" extrusionOk="0">
                  <a:moveTo>
                    <a:pt x="927" y="0"/>
                  </a:moveTo>
                  <a:cubicBezTo>
                    <a:pt x="401" y="0"/>
                    <a:pt x="0" y="426"/>
                    <a:pt x="0" y="952"/>
                  </a:cubicBezTo>
                  <a:cubicBezTo>
                    <a:pt x="0" y="1479"/>
                    <a:pt x="401" y="1905"/>
                    <a:pt x="927" y="1905"/>
                  </a:cubicBezTo>
                  <a:cubicBezTo>
                    <a:pt x="1454" y="1905"/>
                    <a:pt x="1880" y="1479"/>
                    <a:pt x="1880" y="952"/>
                  </a:cubicBezTo>
                  <a:cubicBezTo>
                    <a:pt x="1880" y="426"/>
                    <a:pt x="1454" y="0"/>
                    <a:pt x="927"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4"/>
            <p:cNvSpPr/>
            <p:nvPr/>
          </p:nvSpPr>
          <p:spPr>
            <a:xfrm rot="5400000">
              <a:off x="1894132" y="585435"/>
              <a:ext cx="167709" cy="165509"/>
            </a:xfrm>
            <a:custGeom>
              <a:avLst/>
              <a:gdLst/>
              <a:ahLst/>
              <a:cxnLst/>
              <a:rect l="l" t="t" r="r" b="b"/>
              <a:pathLst>
                <a:path w="1906" h="1881" extrusionOk="0">
                  <a:moveTo>
                    <a:pt x="953" y="0"/>
                  </a:moveTo>
                  <a:cubicBezTo>
                    <a:pt x="427" y="0"/>
                    <a:pt x="1" y="426"/>
                    <a:pt x="1" y="928"/>
                  </a:cubicBezTo>
                  <a:cubicBezTo>
                    <a:pt x="1" y="1454"/>
                    <a:pt x="427" y="1880"/>
                    <a:pt x="953" y="1880"/>
                  </a:cubicBezTo>
                  <a:cubicBezTo>
                    <a:pt x="1479" y="1880"/>
                    <a:pt x="1905" y="1454"/>
                    <a:pt x="1905" y="928"/>
                  </a:cubicBezTo>
                  <a:cubicBezTo>
                    <a:pt x="1905" y="426"/>
                    <a:pt x="1479" y="0"/>
                    <a:pt x="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4"/>
            <p:cNvSpPr/>
            <p:nvPr/>
          </p:nvSpPr>
          <p:spPr>
            <a:xfrm rot="5400000">
              <a:off x="1782751" y="-50"/>
              <a:ext cx="167621" cy="167709"/>
            </a:xfrm>
            <a:custGeom>
              <a:avLst/>
              <a:gdLst/>
              <a:ahLst/>
              <a:cxnLst/>
              <a:rect l="l" t="t" r="r" b="b"/>
              <a:pathLst>
                <a:path w="1905" h="1906" extrusionOk="0">
                  <a:moveTo>
                    <a:pt x="952" y="1"/>
                  </a:moveTo>
                  <a:cubicBezTo>
                    <a:pt x="426" y="1"/>
                    <a:pt x="0" y="427"/>
                    <a:pt x="0" y="953"/>
                  </a:cubicBezTo>
                  <a:cubicBezTo>
                    <a:pt x="0" y="1480"/>
                    <a:pt x="426" y="1906"/>
                    <a:pt x="952" y="1906"/>
                  </a:cubicBezTo>
                  <a:cubicBezTo>
                    <a:pt x="1479" y="1906"/>
                    <a:pt x="1905" y="1480"/>
                    <a:pt x="1905" y="953"/>
                  </a:cubicBezTo>
                  <a:cubicBezTo>
                    <a:pt x="1905" y="427"/>
                    <a:pt x="1479"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6" name="Google Shape;1866;p24"/>
          <p:cNvGrpSpPr/>
          <p:nvPr/>
        </p:nvGrpSpPr>
        <p:grpSpPr>
          <a:xfrm>
            <a:off x="5842908" y="145902"/>
            <a:ext cx="3316597" cy="2830576"/>
            <a:chOff x="5876365" y="118125"/>
            <a:chExt cx="3316597" cy="2830576"/>
          </a:xfrm>
        </p:grpSpPr>
        <p:sp>
          <p:nvSpPr>
            <p:cNvPr id="1867" name="Google Shape;1867;p24"/>
            <p:cNvSpPr/>
            <p:nvPr/>
          </p:nvSpPr>
          <p:spPr>
            <a:xfrm rot="10800000">
              <a:off x="9025253" y="996438"/>
              <a:ext cx="167709" cy="165509"/>
            </a:xfrm>
            <a:custGeom>
              <a:avLst/>
              <a:gdLst/>
              <a:ahLst/>
              <a:cxnLst/>
              <a:rect l="l" t="t" r="r" b="b"/>
              <a:pathLst>
                <a:path w="1906" h="1881" extrusionOk="0">
                  <a:moveTo>
                    <a:pt x="953" y="1"/>
                  </a:moveTo>
                  <a:cubicBezTo>
                    <a:pt x="426" y="1"/>
                    <a:pt x="0" y="402"/>
                    <a:pt x="0" y="928"/>
                  </a:cubicBezTo>
                  <a:cubicBezTo>
                    <a:pt x="0" y="1455"/>
                    <a:pt x="426" y="1881"/>
                    <a:pt x="953" y="1881"/>
                  </a:cubicBezTo>
                  <a:cubicBezTo>
                    <a:pt x="1479" y="1881"/>
                    <a:pt x="1905" y="1455"/>
                    <a:pt x="1905" y="928"/>
                  </a:cubicBezTo>
                  <a:cubicBezTo>
                    <a:pt x="1905" y="402"/>
                    <a:pt x="1479" y="1"/>
                    <a:pt x="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4"/>
            <p:cNvSpPr/>
            <p:nvPr/>
          </p:nvSpPr>
          <p:spPr>
            <a:xfrm>
              <a:off x="6008817" y="118125"/>
              <a:ext cx="3134824" cy="182018"/>
            </a:xfrm>
            <a:custGeom>
              <a:avLst/>
              <a:gdLst/>
              <a:ahLst/>
              <a:cxnLst/>
              <a:rect l="l" t="t" r="r" b="b"/>
              <a:pathLst>
                <a:path w="25490" h="1480" fill="none" extrusionOk="0">
                  <a:moveTo>
                    <a:pt x="1" y="1479"/>
                  </a:moveTo>
                  <a:lnTo>
                    <a:pt x="13710" y="1479"/>
                  </a:lnTo>
                  <a:lnTo>
                    <a:pt x="15164" y="0"/>
                  </a:lnTo>
                  <a:lnTo>
                    <a:pt x="25490"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4"/>
            <p:cNvSpPr/>
            <p:nvPr/>
          </p:nvSpPr>
          <p:spPr>
            <a:xfrm>
              <a:off x="5876365" y="182815"/>
              <a:ext cx="234282" cy="234409"/>
            </a:xfrm>
            <a:custGeom>
              <a:avLst/>
              <a:gdLst/>
              <a:ahLst/>
              <a:cxnLst/>
              <a:rect l="l" t="t" r="r" b="b"/>
              <a:pathLst>
                <a:path w="1905" h="1906" extrusionOk="0">
                  <a:moveTo>
                    <a:pt x="953" y="1"/>
                  </a:moveTo>
                  <a:cubicBezTo>
                    <a:pt x="426" y="1"/>
                    <a:pt x="0" y="427"/>
                    <a:pt x="0" y="953"/>
                  </a:cubicBezTo>
                  <a:cubicBezTo>
                    <a:pt x="0" y="1479"/>
                    <a:pt x="426" y="1905"/>
                    <a:pt x="953" y="1905"/>
                  </a:cubicBezTo>
                  <a:cubicBezTo>
                    <a:pt x="1479" y="1905"/>
                    <a:pt x="1905" y="1479"/>
                    <a:pt x="1905" y="953"/>
                  </a:cubicBezTo>
                  <a:cubicBezTo>
                    <a:pt x="1905" y="427"/>
                    <a:pt x="1479" y="1"/>
                    <a:pt x="953" y="1"/>
                  </a:cubicBezTo>
                  <a:close/>
                </a:path>
              </a:pathLst>
            </a:custGeom>
            <a:solidFill>
              <a:srgbClr val="00F4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4"/>
            <p:cNvSpPr/>
            <p:nvPr/>
          </p:nvSpPr>
          <p:spPr>
            <a:xfrm rot="10800000">
              <a:off x="9109108" y="515661"/>
              <a:ext cx="88" cy="564632"/>
            </a:xfrm>
            <a:custGeom>
              <a:avLst/>
              <a:gdLst/>
              <a:ahLst/>
              <a:cxnLst/>
              <a:rect l="l" t="t" r="r" b="b"/>
              <a:pathLst>
                <a:path w="1" h="6417" fill="none" extrusionOk="0">
                  <a:moveTo>
                    <a:pt x="1" y="6416"/>
                  </a:moveTo>
                  <a:lnTo>
                    <a:pt x="1" y="0"/>
                  </a:lnTo>
                </a:path>
              </a:pathLst>
            </a:custGeom>
            <a:noFill/>
            <a:ln w="19050" cap="rnd"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4"/>
            <p:cNvSpPr/>
            <p:nvPr/>
          </p:nvSpPr>
          <p:spPr>
            <a:xfrm rot="10800000">
              <a:off x="8441048" y="515657"/>
              <a:ext cx="361727" cy="2369168"/>
            </a:xfrm>
            <a:custGeom>
              <a:avLst/>
              <a:gdLst/>
              <a:ahLst/>
              <a:cxnLst/>
              <a:rect l="l" t="t" r="r" b="b"/>
              <a:pathLst>
                <a:path w="4111" h="21731" fill="none" extrusionOk="0">
                  <a:moveTo>
                    <a:pt x="0" y="21730"/>
                  </a:moveTo>
                  <a:lnTo>
                    <a:pt x="0" y="14562"/>
                  </a:lnTo>
                  <a:lnTo>
                    <a:pt x="4110" y="10427"/>
                  </a:lnTo>
                  <a:lnTo>
                    <a:pt x="4110" y="1"/>
                  </a:lnTo>
                </a:path>
              </a:pathLst>
            </a:custGeom>
            <a:noFill/>
            <a:ln w="9525" cap="rnd" cmpd="sng">
              <a:solidFill>
                <a:schemeClr val="dk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4"/>
            <p:cNvSpPr/>
            <p:nvPr/>
          </p:nvSpPr>
          <p:spPr>
            <a:xfrm rot="10800000">
              <a:off x="8357275" y="2781081"/>
              <a:ext cx="165421" cy="167621"/>
            </a:xfrm>
            <a:custGeom>
              <a:avLst/>
              <a:gdLst/>
              <a:ahLst/>
              <a:cxnLst/>
              <a:rect l="l" t="t" r="r" b="b"/>
              <a:pathLst>
                <a:path w="1880" h="1905" extrusionOk="0">
                  <a:moveTo>
                    <a:pt x="927" y="0"/>
                  </a:moveTo>
                  <a:cubicBezTo>
                    <a:pt x="401" y="0"/>
                    <a:pt x="0" y="426"/>
                    <a:pt x="0" y="952"/>
                  </a:cubicBezTo>
                  <a:cubicBezTo>
                    <a:pt x="0" y="1479"/>
                    <a:pt x="401" y="1905"/>
                    <a:pt x="927" y="1905"/>
                  </a:cubicBezTo>
                  <a:cubicBezTo>
                    <a:pt x="1454" y="1905"/>
                    <a:pt x="1880" y="1479"/>
                    <a:pt x="1880" y="952"/>
                  </a:cubicBezTo>
                  <a:cubicBezTo>
                    <a:pt x="1880" y="426"/>
                    <a:pt x="1454"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2BBBE68C-064F-AFE6-4B59-D74C1FD5E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3531" y="3200577"/>
            <a:ext cx="849845" cy="918708"/>
          </a:xfrm>
          <a:prstGeom prst="rect">
            <a:avLst/>
          </a:prstGeom>
        </p:spPr>
      </p:pic>
      <p:sp>
        <p:nvSpPr>
          <p:cNvPr id="20" name="Google Shape;1855;p24">
            <a:extLst>
              <a:ext uri="{FF2B5EF4-FFF2-40B4-BE49-F238E27FC236}">
                <a16:creationId xmlns:a16="http://schemas.microsoft.com/office/drawing/2014/main" id="{18170661-A641-4EF9-A4ED-4545E8DED195}"/>
              </a:ext>
            </a:extLst>
          </p:cNvPr>
          <p:cNvSpPr txBox="1">
            <a:spLocks/>
          </p:cNvSpPr>
          <p:nvPr/>
        </p:nvSpPr>
        <p:spPr>
          <a:xfrm>
            <a:off x="2683380" y="3200577"/>
            <a:ext cx="5395824" cy="1147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Bebas Neue"/>
              <a:buNone/>
              <a:defRPr sz="6100" b="0" i="0" u="none" strike="noStrike" cap="none">
                <a:solidFill>
                  <a:srgbClr val="FFFFFF"/>
                </a:solidFill>
                <a:latin typeface="Bebas Neue"/>
                <a:ea typeface="Bebas Neue"/>
                <a:cs typeface="Bebas Neue"/>
                <a:sym typeface="Bebas Neue"/>
              </a:defRPr>
            </a:lvl1pPr>
            <a:lvl2pPr marR="0" lvl="1"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9pPr>
          </a:lstStyle>
          <a:p>
            <a:pPr algn="r"/>
            <a:r>
              <a:rPr lang="ka-GE" sz="1400" b="1" spc="50" dirty="0">
                <a:ln w="0"/>
                <a:solidFill>
                  <a:schemeClr val="tx1"/>
                </a:solidFill>
                <a:effectLst>
                  <a:innerShdw blurRad="63500" dist="50800" dir="13500000">
                    <a:srgbClr val="000000">
                      <a:alpha val="50000"/>
                    </a:srgbClr>
                  </a:innerShdw>
                </a:effectLst>
                <a:latin typeface="BPG Banner Caps" panose="02060504020202060204" pitchFamily="18" charset="0"/>
                <a:cs typeface="Calibri" panose="020F0502020204030204" pitchFamily="34" charset="0"/>
              </a:rPr>
              <a:t>ზუსტ მეცნიერებათა და განათლების ფაკულტეტი</a:t>
            </a:r>
          </a:p>
          <a:p>
            <a:pPr algn="r"/>
            <a:r>
              <a:rPr lang="ka-GE" sz="1400" b="1" spc="50" dirty="0">
                <a:ln w="0"/>
                <a:solidFill>
                  <a:schemeClr val="tx1"/>
                </a:solidFill>
                <a:effectLst>
                  <a:innerShdw blurRad="63500" dist="50800" dir="13500000">
                    <a:srgbClr val="000000">
                      <a:alpha val="50000"/>
                    </a:srgbClr>
                  </a:innerShdw>
                </a:effectLst>
                <a:latin typeface="BPG Banner Caps" panose="02060504020202060204" pitchFamily="18" charset="0"/>
                <a:cs typeface="Calibri" panose="020F0502020204030204" pitchFamily="34" charset="0"/>
              </a:rPr>
              <a:t>კომპიუტერულ მეცნიერებათა დეპარტამენტის </a:t>
            </a:r>
          </a:p>
          <a:p>
            <a:pPr algn="r"/>
            <a:r>
              <a:rPr lang="ka-GE" sz="1400" b="1" spc="50" dirty="0">
                <a:ln w="0"/>
                <a:solidFill>
                  <a:schemeClr val="tx1"/>
                </a:solidFill>
                <a:effectLst>
                  <a:innerShdw blurRad="63500" dist="50800" dir="13500000">
                    <a:srgbClr val="000000">
                      <a:alpha val="50000"/>
                    </a:srgbClr>
                  </a:innerShdw>
                </a:effectLst>
                <a:latin typeface="BPG Banner Caps" panose="02060504020202060204" pitchFamily="18" charset="0"/>
                <a:cs typeface="Calibri" panose="020F0502020204030204" pitchFamily="34" charset="0"/>
              </a:rPr>
              <a:t>ასისტენტი ბესიკ ბერიძე</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832029-4420-4041-90C0-E9059739238B}"/>
              </a:ext>
            </a:extLst>
          </p:cNvPr>
          <p:cNvSpPr txBox="1"/>
          <p:nvPr/>
        </p:nvSpPr>
        <p:spPr>
          <a:xfrm>
            <a:off x="249864" y="815403"/>
            <a:ext cx="8644272" cy="3512693"/>
          </a:xfrm>
          <a:prstGeom prst="rect">
            <a:avLst/>
          </a:prstGeom>
          <a:noFill/>
        </p:spPr>
        <p:txBody>
          <a:bodyPr wrap="square">
            <a:spAutoFit/>
          </a:bodyPr>
          <a:lstStyle/>
          <a:p>
            <a:r>
              <a:rPr lang="ka-GE" sz="1500" dirty="0">
                <a:solidFill>
                  <a:schemeClr val="dk1"/>
                </a:solidFill>
                <a:latin typeface="BPG Banner Caps" panose="02060504020202060204" pitchFamily="18" charset="0"/>
                <a:ea typeface="Roboto"/>
              </a:rPr>
              <a:t>ნაშრომში წარმოდგენილი მეთოდები ითვალისწინებს ადრე ჩატარებულ კვლევებს და გამოირჩევა ახალი მიდგომით, უპირატესობად შეიძლება მივიჩნიოთ შემდეგი საკითხები: </a:t>
            </a:r>
          </a:p>
          <a:p>
            <a:pPr marL="511175" indent="-285750">
              <a:lnSpc>
                <a:spcPct val="150000"/>
              </a:lnSpc>
              <a:buFont typeface="Arial" panose="020B0604020202020204" pitchFamily="34" charset="0"/>
              <a:buChar char="•"/>
            </a:pPr>
            <a:r>
              <a:rPr lang="ka-GE" sz="1500" dirty="0">
                <a:solidFill>
                  <a:schemeClr val="dk1"/>
                </a:solidFill>
                <a:latin typeface="BPG Banner Caps" panose="02060504020202060204" pitchFamily="18" charset="0"/>
                <a:ea typeface="Roboto"/>
              </a:rPr>
              <a:t>ნაშრომის პროგრამული კოდი ახალია და თავსებადია დღევანდელ ინფორმაციულ ტექნოლოგიებთან. </a:t>
            </a:r>
          </a:p>
          <a:p>
            <a:pPr marL="511175" indent="-285750">
              <a:lnSpc>
                <a:spcPct val="150000"/>
              </a:lnSpc>
              <a:buFont typeface="Arial" panose="020B0604020202020204" pitchFamily="34" charset="0"/>
              <a:buChar char="•"/>
            </a:pPr>
            <a:r>
              <a:rPr lang="ka-GE" sz="1500" dirty="0">
                <a:solidFill>
                  <a:schemeClr val="dk1"/>
                </a:solidFill>
                <a:latin typeface="BPG Banner Caps" panose="02060504020202060204" pitchFamily="18" charset="0"/>
                <a:ea typeface="Roboto"/>
              </a:rPr>
              <a:t>გამოყენებულია მონაცემთა ახალი (მიმდინარე) ნაკრები. </a:t>
            </a:r>
          </a:p>
          <a:p>
            <a:pPr marL="511175" indent="-285750">
              <a:lnSpc>
                <a:spcPct val="150000"/>
              </a:lnSpc>
              <a:buFont typeface="Arial" panose="020B0604020202020204" pitchFamily="34" charset="0"/>
              <a:buChar char="•"/>
            </a:pPr>
            <a:r>
              <a:rPr lang="ka-GE" sz="1500" dirty="0">
                <a:solidFill>
                  <a:schemeClr val="dk1"/>
                </a:solidFill>
                <a:latin typeface="BPG Banner Caps" panose="02060504020202060204" pitchFamily="18" charset="0"/>
                <a:ea typeface="Roboto"/>
              </a:rPr>
              <a:t>გენერირებისთვის გამოყენებულია პროტოკოლების ფართო არჩევანი და რეალურთან დაახლოვებული მონაცემები.</a:t>
            </a:r>
          </a:p>
          <a:p>
            <a:pPr marL="511175" indent="-285750">
              <a:lnSpc>
                <a:spcPct val="150000"/>
              </a:lnSpc>
              <a:buFont typeface="Arial" panose="020B0604020202020204" pitchFamily="34" charset="0"/>
              <a:buChar char="•"/>
            </a:pPr>
            <a:r>
              <a:rPr lang="ka-GE" sz="1500" dirty="0">
                <a:solidFill>
                  <a:schemeClr val="dk1"/>
                </a:solidFill>
                <a:latin typeface="BPG Banner Caps" panose="02060504020202060204" pitchFamily="18" charset="0"/>
                <a:ea typeface="Roboto"/>
              </a:rPr>
              <a:t>მონაცემთა ბაზას აქვს ფართო და თავდასხმის განახლებული სპექტრი.</a:t>
            </a:r>
          </a:p>
          <a:p>
            <a:pPr marL="511175" indent="-285750">
              <a:lnSpc>
                <a:spcPct val="150000"/>
              </a:lnSpc>
              <a:buFont typeface="Arial" panose="020B0604020202020204" pitchFamily="34" charset="0"/>
              <a:buChar char="•"/>
            </a:pPr>
            <a:r>
              <a:rPr lang="ka-GE" sz="1500" dirty="0">
                <a:solidFill>
                  <a:schemeClr val="dk1"/>
                </a:solidFill>
                <a:latin typeface="BPG Banner Caps" panose="02060504020202060204" pitchFamily="18" charset="0"/>
                <a:ea typeface="Roboto"/>
              </a:rPr>
              <a:t>ნაშრომში გამოყენებულია ფართოდ გავრცელებული მანქანური დასწავლის ალგორითმები მანქანური სწავლების მრავალფეროვან მეთოდები.</a:t>
            </a:r>
          </a:p>
        </p:txBody>
      </p:sp>
      <p:sp>
        <p:nvSpPr>
          <p:cNvPr id="14" name="Title 1"/>
          <p:cNvSpPr>
            <a:spLocks noGrp="1"/>
          </p:cNvSpPr>
          <p:nvPr>
            <p:ph type="title"/>
          </p:nvPr>
        </p:nvSpPr>
        <p:spPr>
          <a:xfrm>
            <a:off x="812263" y="327003"/>
            <a:ext cx="7318848" cy="488400"/>
          </a:xfrm>
        </p:spPr>
        <p:txBody>
          <a:bodyPr/>
          <a:lstStyle/>
          <a:p>
            <a:r>
              <a:rPr lang="ka-GE" sz="2000" dirty="0">
                <a:latin typeface="BPG Banner Caps" panose="02060504020202060204" pitchFamily="18" charset="0"/>
              </a:rPr>
              <a:t>კვლევის მეთოდოლოგია</a:t>
            </a:r>
            <a:endParaRPr lang="en-US" sz="2000" dirty="0">
              <a:latin typeface="BPG Banner Caps" panose="02060504020202060204" pitchFamily="18" charset="0"/>
            </a:endParaRPr>
          </a:p>
        </p:txBody>
      </p:sp>
    </p:spTree>
    <p:extLst>
      <p:ext uri="{BB962C8B-B14F-4D97-AF65-F5344CB8AC3E}">
        <p14:creationId xmlns:p14="http://schemas.microsoft.com/office/powerpoint/2010/main" val="38983155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96" y="308344"/>
            <a:ext cx="8689435" cy="425302"/>
          </a:xfrm>
        </p:spPr>
        <p:txBody>
          <a:bodyPr/>
          <a:lstStyle/>
          <a:p>
            <a:r>
              <a:rPr lang="ka-GE" sz="1800" b="1" dirty="0">
                <a:latin typeface="BPG Banner Caps" panose="02060504020202060204" pitchFamily="18" charset="0"/>
              </a:rPr>
              <a:t>ნაშრომში გამოყენებული ინსტრუმენტებისა და მეთოდების მიმოხილვა</a:t>
            </a:r>
            <a:endParaRPr lang="en-US" sz="1800" b="1" dirty="0">
              <a:latin typeface="BPG Banner Caps" panose="02060504020202060204" pitchFamily="18" charset="0"/>
            </a:endParaRPr>
          </a:p>
        </p:txBody>
      </p:sp>
      <p:sp>
        <p:nvSpPr>
          <p:cNvPr id="3" name="Text Placeholder 2"/>
          <p:cNvSpPr>
            <a:spLocks noGrp="1"/>
          </p:cNvSpPr>
          <p:nvPr>
            <p:ph type="body" idx="1"/>
          </p:nvPr>
        </p:nvSpPr>
        <p:spPr>
          <a:xfrm>
            <a:off x="242296" y="855247"/>
            <a:ext cx="8689435" cy="3656790"/>
          </a:xfrm>
        </p:spPr>
        <p:txBody>
          <a:bodyPr/>
          <a:lstStyle/>
          <a:p>
            <a:pPr marL="127000" indent="0">
              <a:buNone/>
            </a:pPr>
            <a:r>
              <a:rPr lang="ka-GE" sz="1600" b="1" dirty="0">
                <a:solidFill>
                  <a:srgbClr val="FFC000"/>
                </a:solidFill>
                <a:latin typeface="BPG Banner Caps" panose="02060504020202060204" pitchFamily="18" charset="0"/>
              </a:rPr>
              <a:t>პროგრამული პლატფორმა: </a:t>
            </a:r>
          </a:p>
          <a:p>
            <a:pPr marL="127000" indent="0">
              <a:lnSpc>
                <a:spcPct val="150000"/>
              </a:lnSpc>
              <a:buNone/>
            </a:pPr>
            <a:r>
              <a:rPr lang="ka-GE" sz="1600" dirty="0">
                <a:latin typeface="BPG Banner Caps" panose="02060504020202060204" pitchFamily="18" charset="0"/>
              </a:rPr>
              <a:t>პროგრამული რეალიზაციისათვის შერჩეულ იქნა, თავისუფალი და ღია კოდის, ობიექტზე ორიენტირებული პროგრამირების ენა </a:t>
            </a:r>
            <a:r>
              <a:rPr lang="en-US" sz="1600" b="1" dirty="0">
                <a:solidFill>
                  <a:srgbClr val="FFC000"/>
                </a:solidFill>
                <a:latin typeface="BPG Banner Caps" panose="02060504020202060204" pitchFamily="18" charset="0"/>
              </a:rPr>
              <a:t>Python</a:t>
            </a:r>
            <a:r>
              <a:rPr lang="en-US" sz="1600" dirty="0">
                <a:latin typeface="BPG Banner Caps" panose="02060504020202060204" pitchFamily="18" charset="0"/>
              </a:rPr>
              <a:t>, </a:t>
            </a:r>
            <a:r>
              <a:rPr lang="ka-GE" sz="1600" dirty="0">
                <a:latin typeface="BPG Banner Caps" panose="02060504020202060204" pitchFamily="18" charset="0"/>
              </a:rPr>
              <a:t>იგი იპყრობს ყურადღებას თავისი მარტივი სინტაქსით და დინამიური სტრუქტურით. </a:t>
            </a:r>
          </a:p>
          <a:p>
            <a:pPr marL="127000" indent="0">
              <a:lnSpc>
                <a:spcPct val="150000"/>
              </a:lnSpc>
              <a:buNone/>
            </a:pPr>
            <a:r>
              <a:rPr lang="en-US" sz="1600" dirty="0">
                <a:latin typeface="BPG Banner Caps" panose="02060504020202060204" pitchFamily="18" charset="0"/>
              </a:rPr>
              <a:t>Python-</a:t>
            </a:r>
            <a:r>
              <a:rPr lang="ka-GE" sz="1600" dirty="0">
                <a:latin typeface="BPG Banner Caps" panose="02060504020202060204" pitchFamily="18" charset="0"/>
              </a:rPr>
              <a:t>ში ძალიან მარტივია კოდის დაწერა და შესაბამისად კოდის ანალიზი. კიდევ ერთი უპირატესობა ის არის, რომ მას აქვს ვრცელი დოკუმენტაცია. ყველა ამ უპირატესობის გარდა, ის მუშაობს მრავალ ბიბლიოთეკასთან ერთად, რომლებშიც შესაძლებელია "მანქანური დასწავლის" აპლიკაციების შექმნა.</a:t>
            </a:r>
          </a:p>
          <a:p>
            <a:pPr marL="127000" indent="0">
              <a:lnSpc>
                <a:spcPct val="150000"/>
              </a:lnSpc>
              <a:buNone/>
            </a:pPr>
            <a:r>
              <a:rPr lang="ka-GE" sz="1600" dirty="0">
                <a:latin typeface="BPG Banner Caps" panose="02060504020202060204" pitchFamily="18" charset="0"/>
              </a:rPr>
              <a:t>ამ კონტექსტში, არჩეულია იქნა რამდენიმე ბიბლიოთეკა. </a:t>
            </a:r>
          </a:p>
          <a:p>
            <a:pPr marL="127000" indent="0">
              <a:lnSpc>
                <a:spcPct val="150000"/>
              </a:lnSpc>
              <a:buNone/>
            </a:pPr>
            <a:r>
              <a:rPr lang="en-US" sz="1600" b="1" dirty="0" err="1">
                <a:solidFill>
                  <a:srgbClr val="FFC000"/>
                </a:solidFill>
                <a:latin typeface="BPG Banner Caps" panose="02060504020202060204" pitchFamily="18" charset="0"/>
              </a:rPr>
              <a:t>Sklearn</a:t>
            </a:r>
            <a:r>
              <a:rPr lang="en-US" sz="1600" b="1" dirty="0">
                <a:solidFill>
                  <a:srgbClr val="FFC000"/>
                </a:solidFill>
                <a:latin typeface="BPG Banner Caps" panose="02060504020202060204" pitchFamily="18" charset="0"/>
              </a:rPr>
              <a:t>, Pandas, </a:t>
            </a:r>
            <a:r>
              <a:rPr lang="en-US" sz="1600" b="1" dirty="0" err="1">
                <a:solidFill>
                  <a:srgbClr val="FFC000"/>
                </a:solidFill>
                <a:latin typeface="BPG Banner Caps" panose="02060504020202060204" pitchFamily="18" charset="0"/>
              </a:rPr>
              <a:t>Matplotlib</a:t>
            </a:r>
            <a:r>
              <a:rPr lang="en-US" sz="1600" b="1" dirty="0">
                <a:solidFill>
                  <a:srgbClr val="FFC000"/>
                </a:solidFill>
                <a:latin typeface="BPG Banner Caps" panose="02060504020202060204" pitchFamily="18" charset="0"/>
              </a:rPr>
              <a:t>, </a:t>
            </a:r>
            <a:r>
              <a:rPr lang="en-US" sz="1600" b="1" dirty="0" err="1">
                <a:solidFill>
                  <a:srgbClr val="FFC000"/>
                </a:solidFill>
                <a:latin typeface="BPG Banner Caps" panose="02060504020202060204" pitchFamily="18" charset="0"/>
              </a:rPr>
              <a:t>NumPy</a:t>
            </a:r>
            <a:r>
              <a:rPr lang="en-US" sz="1600" b="1" dirty="0">
                <a:solidFill>
                  <a:srgbClr val="FFC000"/>
                </a:solidFill>
                <a:latin typeface="BPG Banner Caps" panose="02060504020202060204" pitchFamily="18" charset="0"/>
              </a:rPr>
              <a:t>. </a:t>
            </a:r>
            <a:endParaRPr lang="ka-GE" sz="1600" b="1" dirty="0">
              <a:solidFill>
                <a:srgbClr val="FFC000"/>
              </a:solidFill>
              <a:latin typeface="BPG Banner Caps" panose="02060504020202060204" pitchFamily="18" charset="0"/>
            </a:endParaRPr>
          </a:p>
          <a:p>
            <a:pPr marL="127000" indent="0">
              <a:buNone/>
            </a:pPr>
            <a:endParaRPr lang="ka-GE" sz="1600" b="1" dirty="0">
              <a:solidFill>
                <a:srgbClr val="FFC000"/>
              </a:solidFill>
              <a:latin typeface="BPG Banner Caps" panose="02060504020202060204" pitchFamily="18" charset="0"/>
            </a:endParaRPr>
          </a:p>
          <a:p>
            <a:pPr marL="127000" indent="0">
              <a:buNone/>
            </a:pPr>
            <a:r>
              <a:rPr lang="ka-GE" sz="1600" b="1" dirty="0">
                <a:solidFill>
                  <a:srgbClr val="FFC000"/>
                </a:solidFill>
                <a:latin typeface="BPG Banner Caps" panose="02060504020202060204" pitchFamily="18" charset="0"/>
              </a:rPr>
              <a:t> </a:t>
            </a:r>
            <a:endParaRPr lang="en-US" sz="1600" dirty="0">
              <a:solidFill>
                <a:srgbClr val="FFC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1887" y="3593329"/>
            <a:ext cx="849845" cy="918708"/>
          </a:xfrm>
          <a:prstGeom prst="rect">
            <a:avLst/>
          </a:prstGeom>
        </p:spPr>
      </p:pic>
    </p:spTree>
    <p:extLst>
      <p:ext uri="{BB962C8B-B14F-4D97-AF65-F5344CB8AC3E}">
        <p14:creationId xmlns:p14="http://schemas.microsoft.com/office/powerpoint/2010/main" val="4673803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735470" y="280418"/>
            <a:ext cx="5440304" cy="488400"/>
          </a:xfrm>
        </p:spPr>
        <p:txBody>
          <a:bodyPr/>
          <a:lstStyle/>
          <a:p>
            <a:r>
              <a:rPr lang="ka-GE" sz="2400" dirty="0">
                <a:latin typeface="BPG Banner Caps" panose="02060504020202060204" pitchFamily="18" charset="0"/>
              </a:rPr>
              <a:t>შედეგის შეფასების მეთოდები</a:t>
            </a:r>
            <a:endParaRPr lang="en-US" sz="2400" dirty="0">
              <a:latin typeface="BPG Banner Caps" panose="02060504020202060204" pitchFamily="18" charset="0"/>
            </a:endParaRPr>
          </a:p>
        </p:txBody>
      </p:sp>
      <p:sp>
        <p:nvSpPr>
          <p:cNvPr id="9" name="TextBox 8">
            <a:extLst>
              <a:ext uri="{FF2B5EF4-FFF2-40B4-BE49-F238E27FC236}">
                <a16:creationId xmlns:a16="http://schemas.microsoft.com/office/drawing/2014/main" id="{C97DDB86-C7F9-437C-87D8-7ADD5094E745}"/>
              </a:ext>
            </a:extLst>
          </p:cNvPr>
          <p:cNvSpPr txBox="1"/>
          <p:nvPr/>
        </p:nvSpPr>
        <p:spPr>
          <a:xfrm>
            <a:off x="322418" y="1053572"/>
            <a:ext cx="8732708" cy="523220"/>
          </a:xfrm>
          <a:prstGeom prst="rect">
            <a:avLst/>
          </a:prstGeom>
          <a:noFill/>
        </p:spPr>
        <p:txBody>
          <a:bodyPr wrap="square">
            <a:spAutoFit/>
          </a:bodyPr>
          <a:lstStyle/>
          <a:p>
            <a:r>
              <a:rPr lang="ka-GE" dirty="0">
                <a:solidFill>
                  <a:schemeClr val="dk1"/>
                </a:solidFill>
                <a:latin typeface="BPG Banner Caps" panose="02060504020202060204" pitchFamily="18" charset="0"/>
                <a:ea typeface="Roboto"/>
              </a:rPr>
              <a:t>შედეგის შეფასების მეთოდები: ნაშრომში მიღებული კვლევის შედეგები შეფასებულია ოთხი კრიტერიუმის მიხედვით: </a:t>
            </a:r>
          </a:p>
        </p:txBody>
      </p:sp>
      <mc:AlternateContent xmlns:mc="http://schemas.openxmlformats.org/markup-compatibility/2006" xmlns:a14="http://schemas.microsoft.com/office/drawing/2010/main">
        <mc:Choice Requires="a14">
          <p:sp>
            <p:nvSpPr>
              <p:cNvPr id="2" name="Rectangle 1"/>
              <p:cNvSpPr/>
              <p:nvPr/>
            </p:nvSpPr>
            <p:spPr>
              <a:xfrm>
                <a:off x="322413" y="1629056"/>
                <a:ext cx="8266411" cy="1270476"/>
              </a:xfrm>
              <a:prstGeom prst="rect">
                <a:avLst/>
              </a:prstGeom>
            </p:spPr>
            <p:txBody>
              <a:bodyPr wrap="square">
                <a:spAutoFit/>
              </a:bodyPr>
              <a:lstStyle/>
              <a:p>
                <a:pPr algn="just">
                  <a:lnSpc>
                    <a:spcPct val="150000"/>
                  </a:lnSpc>
                </a:pPr>
                <a:r>
                  <a:rPr lang="ka-GE" b="1"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მკაცრი</a:t>
                </a:r>
                <a:r>
                  <a:rPr lang="ka-GE" dirty="0">
                    <a:solidFill>
                      <a:srgbClr val="FFC000"/>
                    </a:solidFill>
                    <a:effectLst/>
                    <a:latin typeface="BPG Banner Caps" panose="02060504020202060204" pitchFamily="18" charset="0"/>
                    <a:ea typeface="BPG Excelsior Light" panose="020B0306030504020204" pitchFamily="34" charset="0"/>
                  </a:rPr>
                  <a:t> </a:t>
                </a:r>
                <a:r>
                  <a:rPr lang="ka-GE" b="1" dirty="0">
                    <a:solidFill>
                      <a:srgbClr val="FFC000"/>
                    </a:solidFill>
                    <a:effectLst/>
                    <a:latin typeface="BPG Banner Caps" panose="02060504020202060204" pitchFamily="18" charset="0"/>
                    <a:ea typeface="BPG Excelsior Light" panose="020B0306030504020204" pitchFamily="34" charset="0"/>
                    <a:cs typeface="Sylfaen" panose="010A0502050306030303" pitchFamily="18" charset="0"/>
                  </a:rPr>
                  <a:t>სიზუსტე</a:t>
                </a:r>
                <a:r>
                  <a:rPr lang="ka-GE" b="1" dirty="0">
                    <a:solidFill>
                      <a:srgbClr val="FFC000"/>
                    </a:solidFill>
                    <a:effectLst/>
                    <a:latin typeface="BPG Banner Caps" panose="02060504020202060204" pitchFamily="18" charset="0"/>
                    <a:ea typeface="BPG Excelsior Light" panose="020B0306030504020204" pitchFamily="34" charset="0"/>
                  </a:rPr>
                  <a:t> (</a:t>
                </a:r>
                <a:r>
                  <a:rPr lang="ka-GE" b="1" dirty="0" err="1">
                    <a:solidFill>
                      <a:srgbClr val="FFC000"/>
                    </a:solidFill>
                    <a:effectLst/>
                    <a:latin typeface="BPG Banner Caps" panose="02060504020202060204" pitchFamily="18" charset="0"/>
                    <a:ea typeface="BPG Excelsior Light" panose="020B0306030504020204" pitchFamily="34" charset="0"/>
                  </a:rPr>
                  <a:t>Accuracy</a:t>
                </a:r>
                <a:r>
                  <a:rPr lang="ka-GE" b="1" dirty="0">
                    <a:solidFill>
                      <a:srgbClr val="FFC000"/>
                    </a:solidFill>
                    <a:effectLst/>
                    <a:latin typeface="BPG Banner Caps" panose="02060504020202060204" pitchFamily="18" charset="0"/>
                    <a:ea typeface="BPG Excelsior Light" panose="020B0306030504020204" pitchFamily="34" charset="0"/>
                  </a:rPr>
                  <a:t>):</a:t>
                </a:r>
                <a:r>
                  <a:rPr lang="ka-GE" dirty="0">
                    <a:solidFill>
                      <a:srgbClr val="FFC000"/>
                    </a:solidFill>
                    <a:effectLst/>
                    <a:latin typeface="BPG Banner Caps" panose="02060504020202060204" pitchFamily="18" charset="0"/>
                    <a:ea typeface="BPG Excelsior Light" panose="020B0306030504020204" pitchFamily="34" charset="0"/>
                  </a:rPr>
                  <a:t> </a:t>
                </a:r>
                <a:r>
                  <a:rPr lang="ka-GE" dirty="0">
                    <a:solidFill>
                      <a:schemeClr val="tx1"/>
                    </a:solidFill>
                    <a:effectLst/>
                    <a:latin typeface="BPG Banner Caps" panose="02060504020202060204" pitchFamily="18" charset="0"/>
                    <a:ea typeface="BPG Excelsior Light" panose="020B0306030504020204" pitchFamily="34" charset="0"/>
                    <a:cs typeface="Sylfaen" panose="010A0502050306030303" pitchFamily="18" charset="0"/>
                  </a:rPr>
                  <a:t>წარმატებით</a:t>
                </a:r>
                <a:r>
                  <a:rPr lang="ka-GE" dirty="0">
                    <a:solidFill>
                      <a:schemeClr val="tx1"/>
                    </a:solidFill>
                    <a:effectLst/>
                    <a:latin typeface="BPG Banner Caps" panose="02060504020202060204" pitchFamily="18" charset="0"/>
                    <a:ea typeface="BPG Excelsior Light" panose="020B0306030504020204" pitchFamily="34" charset="0"/>
                  </a:rPr>
                  <a:t> </a:t>
                </a:r>
                <a:r>
                  <a:rPr lang="ka-GE" dirty="0">
                    <a:solidFill>
                      <a:schemeClr val="tx1"/>
                    </a:solidFill>
                    <a:effectLst/>
                    <a:latin typeface="BPG Banner Caps" panose="02060504020202060204" pitchFamily="18" charset="0"/>
                    <a:ea typeface="BPG Excelsior Light" panose="020B0306030504020204" pitchFamily="34" charset="0"/>
                    <a:cs typeface="Sylfaen" panose="010A0502050306030303" pitchFamily="18" charset="0"/>
                  </a:rPr>
                  <a:t>კლასიფიცირებული</a:t>
                </a:r>
                <a:r>
                  <a:rPr lang="ka-GE" dirty="0">
                    <a:solidFill>
                      <a:schemeClr val="tx1"/>
                    </a:solidFill>
                    <a:effectLst/>
                    <a:latin typeface="BPG Banner Caps" panose="02060504020202060204" pitchFamily="18" charset="0"/>
                    <a:ea typeface="BPG Excelsior Light" panose="020B0306030504020204" pitchFamily="34" charset="0"/>
                  </a:rPr>
                  <a:t> </a:t>
                </a:r>
                <a:r>
                  <a:rPr lang="ka-GE" dirty="0">
                    <a:solidFill>
                      <a:schemeClr val="tx1"/>
                    </a:solidFill>
                    <a:effectLst/>
                    <a:latin typeface="BPG Banner Caps" panose="02060504020202060204" pitchFamily="18" charset="0"/>
                    <a:ea typeface="BPG Excelsior Light" panose="020B0306030504020204" pitchFamily="34" charset="0"/>
                    <a:cs typeface="Sylfaen" panose="010A0502050306030303" pitchFamily="18" charset="0"/>
                  </a:rPr>
                  <a:t>მონაცემების</a:t>
                </a:r>
                <a:r>
                  <a:rPr lang="ka-GE" dirty="0">
                    <a:solidFill>
                      <a:schemeClr val="tx1"/>
                    </a:solidFill>
                    <a:effectLst/>
                    <a:latin typeface="BPG Banner Caps" panose="02060504020202060204" pitchFamily="18" charset="0"/>
                    <a:ea typeface="BPG Excelsior Light" panose="020B0306030504020204" pitchFamily="34" charset="0"/>
                  </a:rPr>
                  <a:t> </a:t>
                </a:r>
                <a:r>
                  <a:rPr lang="ka-GE" dirty="0">
                    <a:solidFill>
                      <a:schemeClr val="tx1"/>
                    </a:solidFill>
                    <a:effectLst/>
                    <a:latin typeface="BPG Banner Caps" panose="02060504020202060204" pitchFamily="18" charset="0"/>
                    <a:ea typeface="BPG Excelsior Light" panose="020B0306030504020204" pitchFamily="34" charset="0"/>
                    <a:cs typeface="Sylfaen" panose="010A0502050306030303" pitchFamily="18" charset="0"/>
                  </a:rPr>
                  <a:t>შეფარ­დება</a:t>
                </a:r>
                <a:r>
                  <a:rPr lang="ka-GE" dirty="0">
                    <a:solidFill>
                      <a:schemeClr val="tx1"/>
                    </a:solidFill>
                    <a:effectLst/>
                    <a:latin typeface="BPG Banner Caps" panose="02060504020202060204" pitchFamily="18" charset="0"/>
                    <a:ea typeface="BPG Excelsior Light" panose="020B0306030504020204" pitchFamily="34" charset="0"/>
                  </a:rPr>
                  <a:t> </a:t>
                </a:r>
                <a:r>
                  <a:rPr lang="ka-GE" dirty="0">
                    <a:solidFill>
                      <a:schemeClr val="tx1"/>
                    </a:solidFill>
                    <a:effectLst/>
                    <a:latin typeface="BPG Banner Caps" panose="02060504020202060204" pitchFamily="18" charset="0"/>
                    <a:ea typeface="BPG Excelsior Light" panose="020B0306030504020204" pitchFamily="34" charset="0"/>
                    <a:cs typeface="Sylfaen" panose="010A0502050306030303" pitchFamily="18" charset="0"/>
                  </a:rPr>
                  <a:t>მთლიან</a:t>
                </a:r>
                <a:r>
                  <a:rPr lang="ka-GE" dirty="0">
                    <a:solidFill>
                      <a:schemeClr val="tx1"/>
                    </a:solidFill>
                    <a:effectLst/>
                    <a:latin typeface="BPG Banner Caps" panose="02060504020202060204" pitchFamily="18" charset="0"/>
                    <a:ea typeface="BPG Excelsior Light" panose="020B0306030504020204" pitchFamily="34" charset="0"/>
                  </a:rPr>
                  <a:t> </a:t>
                </a:r>
                <a:r>
                  <a:rPr lang="ka-GE" dirty="0">
                    <a:solidFill>
                      <a:schemeClr val="tx1"/>
                    </a:solidFill>
                    <a:effectLst/>
                    <a:latin typeface="BPG Banner Caps" panose="02060504020202060204" pitchFamily="18" charset="0"/>
                    <a:ea typeface="BPG Excelsior Light" panose="020B0306030504020204" pitchFamily="34" charset="0"/>
                    <a:cs typeface="Sylfaen" panose="010A0502050306030303" pitchFamily="18" charset="0"/>
                  </a:rPr>
                  <a:t>მონაცემებთან</a:t>
                </a:r>
                <a:r>
                  <a:rPr lang="ka-GE" dirty="0">
                    <a:solidFill>
                      <a:schemeClr val="tx1"/>
                    </a:solidFill>
                    <a:effectLst/>
                    <a:latin typeface="BPG Banner Caps" panose="02060504020202060204" pitchFamily="18" charset="0"/>
                    <a:ea typeface="BPG Excelsior Light" panose="020B0306030504020204" pitchFamily="34" charset="0"/>
                  </a:rPr>
                  <a:t>.</a:t>
                </a:r>
                <a:endParaRPr lang="en-US" sz="1050" dirty="0">
                  <a:solidFill>
                    <a:schemeClr val="tx1"/>
                  </a:solidFill>
                  <a:effectLst/>
                  <a:latin typeface="BPG Banner Caps" panose="02060504020202060204" pitchFamily="18" charset="0"/>
                  <a:ea typeface="Times New Roman" panose="02020603050405020304" pitchFamily="18" charset="0"/>
                </a:endParaRPr>
              </a:p>
              <a:p>
                <a:pPr algn="ctr">
                  <a:lnSpc>
                    <a:spcPct val="150000"/>
                  </a:lnSpc>
                </a:pPr>
                <a14:m>
                  <m:oMath xmlns:m="http://schemas.openxmlformats.org/officeDocument/2006/math">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𝑨𝒄𝒄𝒖𝒓𝒂𝒄𝒚</m:t>
                    </m:r>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 </m:t>
                    </m:r>
                    <m:f>
                      <m:fPr>
                        <m:ctrlPr>
                          <a:rPr lang="en-US" sz="1600" b="1" i="1">
                            <a:solidFill>
                              <a:schemeClr val="tx1"/>
                            </a:solidFill>
                            <a:effectLst/>
                            <a:latin typeface="Cambria Math" panose="02040503050406030204" pitchFamily="18" charset="0"/>
                            <a:ea typeface="BPG Excelsior Light" panose="020B0306030504020204" pitchFamily="34" charset="0"/>
                          </a:rPr>
                        </m:ctrlPr>
                      </m:fPr>
                      <m:num>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𝑻𝑵</m:t>
                        </m:r>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m:t>
                        </m:r>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𝑻𝑷</m:t>
                        </m:r>
                      </m:num>
                      <m:den>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𝑭𝑷</m:t>
                        </m:r>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m:t>
                        </m:r>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𝑻𝑵</m:t>
                        </m:r>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m:t>
                        </m:r>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𝑻𝑷</m:t>
                        </m:r>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m:t>
                        </m:r>
                        <m:r>
                          <a:rPr lang="ka-GE" sz="1600" b="1" i="1">
                            <a:solidFill>
                              <a:schemeClr val="tx1"/>
                            </a:solidFill>
                            <a:effectLst/>
                            <a:latin typeface="Cambria Math" panose="02040503050406030204" pitchFamily="18" charset="0"/>
                            <a:ea typeface="BPG Excelsior Light" panose="020B0306030504020204" pitchFamily="34" charset="0"/>
                            <a:cs typeface="Times New Roman" panose="02020603050405020304" pitchFamily="18" charset="0"/>
                          </a:rPr>
                          <m:t>𝑭𝑵</m:t>
                        </m:r>
                      </m:den>
                    </m:f>
                  </m:oMath>
                </a14:m>
                <a:r>
                  <a:rPr lang="ka-GE" dirty="0">
                    <a:solidFill>
                      <a:schemeClr val="tx1"/>
                    </a:solidFill>
                    <a:effectLst/>
                    <a:latin typeface="BPG Banner Caps" panose="02060504020202060204" pitchFamily="18" charset="0"/>
                    <a:ea typeface="Times New Roman" panose="02020603050405020304" pitchFamily="18" charset="0"/>
                  </a:rPr>
                  <a:t> </a:t>
                </a:r>
                <a:endParaRPr lang="en-US" dirty="0">
                  <a:solidFill>
                    <a:schemeClr val="tx1"/>
                  </a:solidFill>
                  <a:latin typeface="BPG Banner Caps" panose="0206050402020206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2413" y="1629056"/>
                <a:ext cx="8266411" cy="1270476"/>
              </a:xfrm>
              <a:prstGeom prst="rect">
                <a:avLst/>
              </a:prstGeom>
              <a:blipFill rotWithShape="0">
                <a:blip r:embed="rId2"/>
                <a:stretch>
                  <a:fillRect l="-221" r="-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2413" y="3172542"/>
                <a:ext cx="8266411" cy="1274901"/>
              </a:xfrm>
              <a:prstGeom prst="rect">
                <a:avLst/>
              </a:prstGeom>
            </p:spPr>
            <p:txBody>
              <a:bodyPr wrap="square">
                <a:spAutoFit/>
              </a:bodyPr>
              <a:lstStyle/>
              <a:p>
                <a:pPr>
                  <a:lnSpc>
                    <a:spcPct val="150000"/>
                  </a:lnSpc>
                </a:pPr>
                <a:r>
                  <a:rPr lang="ka-GE" b="1" dirty="0">
                    <a:solidFill>
                      <a:srgbClr val="FFC000"/>
                    </a:solidFill>
                    <a:latin typeface="BPG Banner Caps" panose="02060504020202060204" pitchFamily="18" charset="0"/>
                  </a:rPr>
                  <a:t>გახსენება (მგრძნობელობა) (</a:t>
                </a:r>
                <a:r>
                  <a:rPr lang="ka-GE" b="1" dirty="0" err="1">
                    <a:solidFill>
                      <a:srgbClr val="FFC000"/>
                    </a:solidFill>
                    <a:latin typeface="BPG Banner Caps" panose="02060504020202060204" pitchFamily="18" charset="0"/>
                  </a:rPr>
                  <a:t>Recall</a:t>
                </a:r>
                <a:r>
                  <a:rPr lang="ka-GE" b="1" dirty="0">
                    <a:solidFill>
                      <a:srgbClr val="FFC000"/>
                    </a:solidFill>
                    <a:latin typeface="BPG Banner Caps" panose="02060504020202060204" pitchFamily="18" charset="0"/>
                  </a:rPr>
                  <a:t>):</a:t>
                </a:r>
                <a:r>
                  <a:rPr lang="ka-GE" dirty="0">
                    <a:solidFill>
                      <a:srgbClr val="FFC000"/>
                    </a:solidFill>
                    <a:latin typeface="BPG Banner Caps" panose="02060504020202060204" pitchFamily="18" charset="0"/>
                  </a:rPr>
                  <a:t> </a:t>
                </a:r>
                <a:r>
                  <a:rPr lang="ka-GE" dirty="0">
                    <a:solidFill>
                      <a:schemeClr val="tx1"/>
                    </a:solidFill>
                    <a:latin typeface="BPG Banner Caps" panose="02060504020202060204" pitchFamily="18" charset="0"/>
                  </a:rPr>
                  <a:t>ჭეშმარიტ თავდასხმად კლასიფიცირებული მონაცე­მების თანაფარდობა ყველა თავდასხმის მონაცემთან.</a:t>
                </a:r>
                <a:endParaRPr lang="en-US" dirty="0">
                  <a:solidFill>
                    <a:schemeClr val="tx1"/>
                  </a:solidFill>
                  <a:latin typeface="BPG Banner Caps" panose="02060504020202060204" pitchFamily="18" charset="0"/>
                </a:endParaRPr>
              </a:p>
              <a:p>
                <a:pPr algn="ctr">
                  <a:lnSpc>
                    <a:spcPct val="150000"/>
                  </a:lnSpc>
                </a:pPr>
                <a14:m>
                  <m:oMath xmlns:m="http://schemas.openxmlformats.org/officeDocument/2006/math">
                    <m:r>
                      <a:rPr lang="ka-GE" sz="1600" b="1" i="1" smtClean="0">
                        <a:solidFill>
                          <a:schemeClr val="tx1"/>
                        </a:solidFill>
                        <a:latin typeface="Cambria Math" panose="02040503050406030204" pitchFamily="18" charset="0"/>
                        <a:ea typeface="Cambria Math" panose="02040503050406030204" pitchFamily="18" charset="0"/>
                      </a:rPr>
                      <m:t>𝑹𝒆𝒄𝒂𝒍𝒍</m:t>
                    </m:r>
                    <m:r>
                      <a:rPr lang="ka-GE" sz="1600" b="1" i="1" smtClean="0">
                        <a:solidFill>
                          <a:schemeClr val="tx1"/>
                        </a:solidFill>
                        <a:latin typeface="Cambria Math" panose="02040503050406030204" pitchFamily="18" charset="0"/>
                        <a:ea typeface="Cambria Math" panose="02040503050406030204" pitchFamily="18" charset="0"/>
                      </a:rPr>
                      <m:t>= </m:t>
                    </m:r>
                    <m:f>
                      <m:fPr>
                        <m:ctrlPr>
                          <a:rPr lang="en-US" sz="1600" b="1" i="1">
                            <a:solidFill>
                              <a:schemeClr val="tx1"/>
                            </a:solidFill>
                            <a:latin typeface="Cambria Math" panose="02040503050406030204" pitchFamily="18" charset="0"/>
                            <a:ea typeface="Cambria Math" panose="02040503050406030204" pitchFamily="18" charset="0"/>
                          </a:rPr>
                        </m:ctrlPr>
                      </m:fPr>
                      <m:num>
                        <m:r>
                          <a:rPr lang="ka-GE" sz="1600" b="1" i="1">
                            <a:solidFill>
                              <a:schemeClr val="tx1"/>
                            </a:solidFill>
                            <a:latin typeface="Cambria Math" panose="02040503050406030204" pitchFamily="18" charset="0"/>
                            <a:ea typeface="Cambria Math" panose="02040503050406030204" pitchFamily="18" charset="0"/>
                          </a:rPr>
                          <m:t>𝑻𝑷</m:t>
                        </m:r>
                      </m:num>
                      <m:den>
                        <m:r>
                          <a:rPr lang="ka-GE" sz="1600" b="1" i="1">
                            <a:solidFill>
                              <a:schemeClr val="tx1"/>
                            </a:solidFill>
                            <a:latin typeface="Cambria Math" panose="02040503050406030204" pitchFamily="18" charset="0"/>
                            <a:ea typeface="Cambria Math" panose="02040503050406030204" pitchFamily="18" charset="0"/>
                          </a:rPr>
                          <m:t>𝑻𝑷</m:t>
                        </m:r>
                        <m:r>
                          <a:rPr lang="ka-GE" sz="1600" b="1" i="1">
                            <a:solidFill>
                              <a:schemeClr val="tx1"/>
                            </a:solidFill>
                            <a:latin typeface="Cambria Math" panose="02040503050406030204" pitchFamily="18" charset="0"/>
                            <a:ea typeface="Cambria Math" panose="02040503050406030204" pitchFamily="18" charset="0"/>
                          </a:rPr>
                          <m:t>+</m:t>
                        </m:r>
                        <m:r>
                          <a:rPr lang="ka-GE" sz="1600" b="1" i="1">
                            <a:solidFill>
                              <a:schemeClr val="tx1"/>
                            </a:solidFill>
                            <a:latin typeface="Cambria Math" panose="02040503050406030204" pitchFamily="18" charset="0"/>
                            <a:ea typeface="Cambria Math" panose="02040503050406030204" pitchFamily="18" charset="0"/>
                          </a:rPr>
                          <m:t>𝑭𝑵</m:t>
                        </m:r>
                      </m:den>
                    </m:f>
                  </m:oMath>
                </a14:m>
                <a:r>
                  <a:rPr lang="ka-GE" b="1" dirty="0">
                    <a:solidFill>
                      <a:schemeClr val="tx1"/>
                    </a:solidFill>
                    <a:latin typeface="BPG Banner Caps" panose="02060504020202060204" pitchFamily="18" charset="0"/>
                    <a:ea typeface="Cambria Math" panose="02040503050406030204" pitchFamily="18" charset="0"/>
                  </a:rPr>
                  <a:t> </a:t>
                </a:r>
                <a:endParaRPr lang="en-US" b="1" dirty="0">
                  <a:solidFill>
                    <a:schemeClr val="tx1"/>
                  </a:solidFill>
                  <a:latin typeface="Cambria Math" panose="02040503050406030204" pitchFamily="18" charset="0"/>
                  <a:ea typeface="Cambria Math" panose="02040503050406030204" pitchFamily="18" charset="0"/>
                  <a:cs typeface="Sylfaen" panose="010A0502050306030303"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22413" y="3172542"/>
                <a:ext cx="8266411" cy="1274901"/>
              </a:xfrm>
              <a:prstGeom prst="rect">
                <a:avLst/>
              </a:prstGeom>
              <a:blipFill rotWithShape="0">
                <a:blip r:embed="rId3"/>
                <a:stretch>
                  <a:fillRect l="-221"/>
                </a:stretch>
              </a:blipFill>
            </p:spPr>
            <p:txBody>
              <a:bodyPr/>
              <a:lstStyle/>
              <a:p>
                <a:r>
                  <a:rPr lang="en-US">
                    <a:noFill/>
                  </a:rPr>
                  <a:t> </a:t>
                </a:r>
              </a:p>
            </p:txBody>
          </p:sp>
        </mc:Fallback>
      </mc:AlternateContent>
    </p:spTree>
    <p:extLst>
      <p:ext uri="{BB962C8B-B14F-4D97-AF65-F5344CB8AC3E}">
        <p14:creationId xmlns:p14="http://schemas.microsoft.com/office/powerpoint/2010/main" val="16824482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735470" y="280418"/>
            <a:ext cx="5440304" cy="488400"/>
          </a:xfrm>
        </p:spPr>
        <p:txBody>
          <a:bodyPr/>
          <a:lstStyle/>
          <a:p>
            <a:r>
              <a:rPr lang="ka-GE" sz="2400" dirty="0">
                <a:latin typeface="BPG Banner Caps" panose="02060504020202060204" pitchFamily="18" charset="0"/>
              </a:rPr>
              <a:t>შედეგის შეფასების მეთოდები</a:t>
            </a:r>
            <a:endParaRPr lang="en-US" sz="2400" dirty="0">
              <a:latin typeface="BPG Banner Caps" panose="020605040202020602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22412" y="921485"/>
                <a:ext cx="8266411" cy="988347"/>
              </a:xfrm>
              <a:prstGeom prst="rect">
                <a:avLst/>
              </a:prstGeom>
            </p:spPr>
            <p:txBody>
              <a:bodyPr wrap="square">
                <a:spAutoFit/>
              </a:bodyPr>
              <a:lstStyle/>
              <a:p>
                <a:r>
                  <a:rPr lang="ka-GE" b="1" dirty="0">
                    <a:solidFill>
                      <a:srgbClr val="FFC000"/>
                    </a:solidFill>
                    <a:latin typeface="BPG Banner Caps" panose="02060504020202060204" pitchFamily="18" charset="0"/>
                  </a:rPr>
                  <a:t>ზოგადი სიზუსტე (</a:t>
                </a:r>
                <a:r>
                  <a:rPr lang="ka-GE" b="1" dirty="0" err="1">
                    <a:solidFill>
                      <a:srgbClr val="FFC000"/>
                    </a:solidFill>
                    <a:latin typeface="BPG Banner Caps" panose="02060504020202060204" pitchFamily="18" charset="0"/>
                  </a:rPr>
                  <a:t>Precusion</a:t>
                </a:r>
                <a:r>
                  <a:rPr lang="ka-GE" b="1" dirty="0">
                    <a:solidFill>
                      <a:srgbClr val="FFC000"/>
                    </a:solidFill>
                    <a:latin typeface="BPG Banner Caps" panose="02060504020202060204" pitchFamily="18" charset="0"/>
                  </a:rPr>
                  <a:t>):</a:t>
                </a:r>
                <a:r>
                  <a:rPr lang="ka-GE" dirty="0">
                    <a:solidFill>
                      <a:srgbClr val="FFC000"/>
                    </a:solidFill>
                    <a:latin typeface="BPG Banner Caps" panose="02060504020202060204" pitchFamily="18" charset="0"/>
                  </a:rPr>
                  <a:t> </a:t>
                </a:r>
                <a:r>
                  <a:rPr lang="ka-GE" dirty="0">
                    <a:solidFill>
                      <a:schemeClr val="tx1"/>
                    </a:solidFill>
                    <a:latin typeface="BPG Banner Caps" panose="02060504020202060204" pitchFamily="18" charset="0"/>
                  </a:rPr>
                  <a:t>ჭეშმარიტ თავდასხმად კლასიფიცირებული მონაცე­მების შეფარდება ყველა მონაცემთან, რომელიც კლასიფიცირდება როგორც თავდასხმა.</a:t>
                </a:r>
                <a:endParaRPr lang="en-US" dirty="0">
                  <a:solidFill>
                    <a:schemeClr val="tx1"/>
                  </a:solidFill>
                  <a:latin typeface="BPG Banner Caps" panose="02060504020202060204" pitchFamily="18" charset="0"/>
                </a:endParaRPr>
              </a:p>
              <a:p>
                <a:pPr/>
                <a14:m>
                  <m:oMathPara xmlns:m="http://schemas.openxmlformats.org/officeDocument/2006/math">
                    <m:oMathParaPr>
                      <m:jc m:val="centerGroup"/>
                    </m:oMathParaPr>
                    <m:oMath xmlns:m="http://schemas.openxmlformats.org/officeDocument/2006/math">
                      <m:r>
                        <a:rPr lang="ka-GE" sz="1600" b="1" i="1" smtClean="0">
                          <a:solidFill>
                            <a:schemeClr val="tx1"/>
                          </a:solidFill>
                          <a:latin typeface="Cambria Math" panose="02040503050406030204" pitchFamily="18" charset="0"/>
                        </a:rPr>
                        <m:t>𝑷𝒓𝒆𝒄𝒊𝒔𝒊𝒐𝒏</m:t>
                      </m:r>
                      <m:r>
                        <a:rPr lang="ka-GE" sz="1600" b="1" i="1" smtClean="0">
                          <a:solidFill>
                            <a:schemeClr val="tx1"/>
                          </a:solidFill>
                          <a:latin typeface="Cambria Math" panose="02040503050406030204" pitchFamily="18" charset="0"/>
                        </a:rPr>
                        <m:t>= </m:t>
                      </m:r>
                      <m:f>
                        <m:fPr>
                          <m:ctrlPr>
                            <a:rPr lang="en-US" sz="1600" b="1" i="1">
                              <a:solidFill>
                                <a:schemeClr val="tx1"/>
                              </a:solidFill>
                              <a:latin typeface="Cambria Math" panose="02040503050406030204" pitchFamily="18" charset="0"/>
                            </a:rPr>
                          </m:ctrlPr>
                        </m:fPr>
                        <m:num>
                          <m:r>
                            <a:rPr lang="ka-GE" sz="1600" b="1" i="1">
                              <a:solidFill>
                                <a:schemeClr val="tx1"/>
                              </a:solidFill>
                              <a:latin typeface="Cambria Math" panose="02040503050406030204" pitchFamily="18" charset="0"/>
                            </a:rPr>
                            <m:t>𝑻𝑷</m:t>
                          </m:r>
                        </m:num>
                        <m:den>
                          <m:r>
                            <a:rPr lang="ka-GE" sz="1600" b="1" i="1">
                              <a:solidFill>
                                <a:schemeClr val="tx1"/>
                              </a:solidFill>
                              <a:latin typeface="Cambria Math" panose="02040503050406030204" pitchFamily="18" charset="0"/>
                            </a:rPr>
                            <m:t>𝑭𝑷</m:t>
                          </m:r>
                          <m:r>
                            <a:rPr lang="ka-GE" sz="1600" b="1" i="1">
                              <a:solidFill>
                                <a:schemeClr val="tx1"/>
                              </a:solidFill>
                              <a:latin typeface="Cambria Math" panose="02040503050406030204" pitchFamily="18" charset="0"/>
                            </a:rPr>
                            <m:t>+</m:t>
                          </m:r>
                          <m:r>
                            <a:rPr lang="ka-GE" sz="1600" b="1" i="1">
                              <a:solidFill>
                                <a:schemeClr val="tx1"/>
                              </a:solidFill>
                              <a:latin typeface="Cambria Math" panose="02040503050406030204" pitchFamily="18" charset="0"/>
                            </a:rPr>
                            <m:t>𝑻𝑷</m:t>
                          </m:r>
                        </m:den>
                      </m:f>
                    </m:oMath>
                  </m:oMathPara>
                </a14:m>
                <a:endParaRPr lang="en-US" b="1" dirty="0">
                  <a:solidFill>
                    <a:schemeClr val="tx1"/>
                  </a:solidFill>
                  <a:latin typeface="BPG Banner Caps" panose="0206050402020206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2412" y="921485"/>
                <a:ext cx="8266411" cy="988347"/>
              </a:xfrm>
              <a:prstGeom prst="rect">
                <a:avLst/>
              </a:prstGeom>
              <a:blipFill rotWithShape="0">
                <a:blip r:embed="rId2"/>
                <a:stretch>
                  <a:fillRect l="-221" t="-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22412" y="2062499"/>
                <a:ext cx="8266411" cy="1413464"/>
              </a:xfrm>
              <a:prstGeom prst="rect">
                <a:avLst/>
              </a:prstGeom>
            </p:spPr>
            <p:txBody>
              <a:bodyPr wrap="square">
                <a:spAutoFit/>
              </a:bodyPr>
              <a:lstStyle/>
              <a:p>
                <a:r>
                  <a:rPr lang="ka-GE" b="1" dirty="0">
                    <a:solidFill>
                      <a:srgbClr val="FFC000"/>
                    </a:solidFill>
                    <a:latin typeface="BPG Banner Caps" panose="02060504020202060204" pitchFamily="18" charset="0"/>
                  </a:rPr>
                  <a:t>მგრძნობელობისა და სიზუსტის ჰარმონიული საშუალო (F-</a:t>
                </a:r>
                <a:r>
                  <a:rPr lang="ka-GE" b="1" dirty="0" err="1">
                    <a:solidFill>
                      <a:srgbClr val="FFC000"/>
                    </a:solidFill>
                    <a:latin typeface="BPG Banner Caps" panose="02060504020202060204" pitchFamily="18" charset="0"/>
                  </a:rPr>
                  <a:t>measure</a:t>
                </a:r>
                <a:r>
                  <a:rPr lang="ka-GE" b="1" dirty="0">
                    <a:solidFill>
                      <a:srgbClr val="FFC000"/>
                    </a:solidFill>
                    <a:latin typeface="BPG Banner Caps" panose="02060504020202060204" pitchFamily="18" charset="0"/>
                  </a:rPr>
                  <a:t> (F-</a:t>
                </a:r>
                <a:r>
                  <a:rPr lang="ka-GE" b="1" dirty="0" err="1">
                    <a:solidFill>
                      <a:srgbClr val="FFC000"/>
                    </a:solidFill>
                    <a:latin typeface="BPG Banner Caps" panose="02060504020202060204" pitchFamily="18" charset="0"/>
                  </a:rPr>
                  <a:t>score</a:t>
                </a:r>
                <a:r>
                  <a:rPr lang="ka-GE" b="1" dirty="0">
                    <a:solidFill>
                      <a:srgbClr val="FFC000"/>
                    </a:solidFill>
                    <a:latin typeface="BPG Banner Caps" panose="02060504020202060204" pitchFamily="18" charset="0"/>
                  </a:rPr>
                  <a:t>/F1-score)):</a:t>
                </a:r>
                <a:r>
                  <a:rPr lang="ka-GE" dirty="0">
                    <a:solidFill>
                      <a:srgbClr val="FFC000"/>
                    </a:solidFill>
                    <a:latin typeface="BPG Banner Caps" panose="02060504020202060204" pitchFamily="18" charset="0"/>
                  </a:rPr>
                  <a:t> </a:t>
                </a:r>
                <a:r>
                  <a:rPr lang="ka-GE" dirty="0">
                    <a:solidFill>
                      <a:schemeClr val="tx1"/>
                    </a:solidFill>
                    <a:latin typeface="BPG Banner Caps" panose="02060504020202060204" pitchFamily="18" charset="0"/>
                  </a:rPr>
                  <a:t>არის ეს მიდგომა გამოყენებული იქნება მანქანური დასწავლის საბოლოო შეფასების გამოსახატავად და ამ კვლევაში შედეგების ანალიზი განსაკუთრებით ორიენტირებული, F1 მნიშვნელობაზე.</a:t>
                </a:r>
                <a:endParaRPr lang="en-US" dirty="0">
                  <a:solidFill>
                    <a:schemeClr val="tx1"/>
                  </a:solidFill>
                  <a:latin typeface="BPG Banner Caps" panose="02060504020202060204" pitchFamily="18" charset="0"/>
                </a:endParaRPr>
              </a:p>
              <a:p>
                <a:pPr algn="ctr"/>
                <a14:m>
                  <m:oMath xmlns:m="http://schemas.openxmlformats.org/officeDocument/2006/math">
                    <m:r>
                      <a:rPr lang="ka-GE" sz="1600" b="1" i="1" smtClean="0">
                        <a:solidFill>
                          <a:schemeClr val="tx1"/>
                        </a:solidFill>
                        <a:latin typeface="Cambria Math" panose="02040503050406030204" pitchFamily="18" charset="0"/>
                        <a:ea typeface="Cambria Math" panose="02040503050406030204" pitchFamily="18" charset="0"/>
                      </a:rPr>
                      <m:t>𝑭</m:t>
                    </m:r>
                    <m:r>
                      <a:rPr lang="ka-GE" sz="1600" b="1" i="1" smtClean="0">
                        <a:solidFill>
                          <a:schemeClr val="tx1"/>
                        </a:solidFill>
                        <a:latin typeface="Cambria Math" panose="02040503050406030204" pitchFamily="18" charset="0"/>
                        <a:ea typeface="Cambria Math" panose="02040503050406030204" pitchFamily="18" charset="0"/>
                      </a:rPr>
                      <m:t>−</m:t>
                    </m:r>
                    <m:r>
                      <a:rPr lang="ka-GE" sz="1600" b="1" i="1" smtClean="0">
                        <a:solidFill>
                          <a:schemeClr val="tx1"/>
                        </a:solidFill>
                        <a:latin typeface="Cambria Math" panose="02040503050406030204" pitchFamily="18" charset="0"/>
                        <a:ea typeface="Cambria Math" panose="02040503050406030204" pitchFamily="18" charset="0"/>
                      </a:rPr>
                      <m:t>𝒎𝒆𝒂𝒔𝒖𝒓𝒆</m:t>
                    </m:r>
                    <m:r>
                      <a:rPr lang="ka-GE" sz="1600" b="1" i="1" smtClean="0">
                        <a:solidFill>
                          <a:schemeClr val="tx1"/>
                        </a:solidFill>
                        <a:latin typeface="Cambria Math" panose="02040503050406030204" pitchFamily="18" charset="0"/>
                        <a:ea typeface="Cambria Math" panose="02040503050406030204" pitchFamily="18" charset="0"/>
                      </a:rPr>
                      <m:t> = </m:t>
                    </m:r>
                    <m:f>
                      <m:fPr>
                        <m:ctrlPr>
                          <a:rPr lang="en-US" sz="1600" b="1" i="1">
                            <a:solidFill>
                              <a:schemeClr val="tx1"/>
                            </a:solidFill>
                            <a:latin typeface="Cambria Math" panose="02040503050406030204" pitchFamily="18" charset="0"/>
                            <a:ea typeface="Cambria Math" panose="02040503050406030204" pitchFamily="18" charset="0"/>
                          </a:rPr>
                        </m:ctrlPr>
                      </m:fPr>
                      <m:num>
                        <m:r>
                          <a:rPr lang="ka-GE" sz="1600" b="1" i="1">
                            <a:solidFill>
                              <a:schemeClr val="tx1"/>
                            </a:solidFill>
                            <a:latin typeface="Cambria Math" panose="02040503050406030204" pitchFamily="18" charset="0"/>
                            <a:ea typeface="Cambria Math" panose="02040503050406030204" pitchFamily="18" charset="0"/>
                          </a:rPr>
                          <m:t>𝟐</m:t>
                        </m:r>
                      </m:num>
                      <m:den>
                        <m:f>
                          <m:fPr>
                            <m:ctrlPr>
                              <a:rPr lang="en-US" sz="1600" b="1" i="1">
                                <a:solidFill>
                                  <a:schemeClr val="tx1"/>
                                </a:solidFill>
                                <a:latin typeface="Cambria Math" panose="02040503050406030204" pitchFamily="18" charset="0"/>
                                <a:ea typeface="Cambria Math" panose="02040503050406030204" pitchFamily="18" charset="0"/>
                              </a:rPr>
                            </m:ctrlPr>
                          </m:fPr>
                          <m:num>
                            <m:r>
                              <a:rPr lang="ka-GE" sz="1600" b="1" i="1">
                                <a:solidFill>
                                  <a:schemeClr val="tx1"/>
                                </a:solidFill>
                                <a:latin typeface="Cambria Math" panose="02040503050406030204" pitchFamily="18" charset="0"/>
                                <a:ea typeface="Cambria Math" panose="02040503050406030204" pitchFamily="18" charset="0"/>
                              </a:rPr>
                              <m:t>𝟏</m:t>
                            </m:r>
                          </m:num>
                          <m:den>
                            <m:r>
                              <a:rPr lang="ka-GE" sz="1600" b="1" i="1">
                                <a:solidFill>
                                  <a:schemeClr val="tx1"/>
                                </a:solidFill>
                                <a:latin typeface="Cambria Math" panose="02040503050406030204" pitchFamily="18" charset="0"/>
                                <a:ea typeface="Cambria Math" panose="02040503050406030204" pitchFamily="18" charset="0"/>
                              </a:rPr>
                              <m:t>𝑹𝒆𝒄𝒂𝒍𝒍</m:t>
                            </m:r>
                          </m:den>
                        </m:f>
                        <m:r>
                          <a:rPr lang="ka-GE" sz="1600" b="1" i="1">
                            <a:solidFill>
                              <a:schemeClr val="tx1"/>
                            </a:solidFill>
                            <a:latin typeface="Cambria Math" panose="02040503050406030204" pitchFamily="18" charset="0"/>
                            <a:ea typeface="Cambria Math" panose="02040503050406030204" pitchFamily="18" charset="0"/>
                          </a:rPr>
                          <m:t>+</m:t>
                        </m:r>
                        <m:f>
                          <m:fPr>
                            <m:ctrlPr>
                              <a:rPr lang="en-US" sz="1600" b="1" i="1">
                                <a:solidFill>
                                  <a:schemeClr val="tx1"/>
                                </a:solidFill>
                                <a:latin typeface="Cambria Math" panose="02040503050406030204" pitchFamily="18" charset="0"/>
                                <a:ea typeface="Cambria Math" panose="02040503050406030204" pitchFamily="18" charset="0"/>
                              </a:rPr>
                            </m:ctrlPr>
                          </m:fPr>
                          <m:num>
                            <m:r>
                              <a:rPr lang="ka-GE" sz="1600" b="1" i="1">
                                <a:solidFill>
                                  <a:schemeClr val="tx1"/>
                                </a:solidFill>
                                <a:latin typeface="Cambria Math" panose="02040503050406030204" pitchFamily="18" charset="0"/>
                                <a:ea typeface="Cambria Math" panose="02040503050406030204" pitchFamily="18" charset="0"/>
                              </a:rPr>
                              <m:t>𝟏</m:t>
                            </m:r>
                          </m:num>
                          <m:den>
                            <m:r>
                              <a:rPr lang="ka-GE" sz="1600" b="1" i="1">
                                <a:solidFill>
                                  <a:schemeClr val="tx1"/>
                                </a:solidFill>
                                <a:latin typeface="Cambria Math" panose="02040503050406030204" pitchFamily="18" charset="0"/>
                                <a:ea typeface="Cambria Math" panose="02040503050406030204" pitchFamily="18" charset="0"/>
                              </a:rPr>
                              <m:t>𝑷𝒓𝒆𝒄𝒊𝒔𝒊𝒐𝒏</m:t>
                            </m:r>
                          </m:den>
                        </m:f>
                      </m:den>
                    </m:f>
                  </m:oMath>
                </a14:m>
                <a:r>
                  <a:rPr lang="ka-GE" sz="1600" b="1" dirty="0">
                    <a:solidFill>
                      <a:schemeClr val="tx1"/>
                    </a:solidFill>
                    <a:latin typeface="BPG Banner Caps" panose="02060504020202060204" pitchFamily="18" charset="0"/>
                    <a:ea typeface="Cambria Math" panose="02040503050406030204" pitchFamily="18" charset="0"/>
                  </a:rPr>
                  <a:t> </a:t>
                </a:r>
                <a:endParaRPr lang="en-US" sz="1600" b="1" dirty="0">
                  <a:solidFill>
                    <a:schemeClr val="tx1"/>
                  </a:solidFill>
                  <a:latin typeface="Cambria Math" panose="02040503050406030204" pitchFamily="18" charset="0"/>
                  <a:ea typeface="Cambria Math" panose="02040503050406030204" pitchFamily="18" charset="0"/>
                  <a:cs typeface="Sylfaen" panose="010A0502050306030303"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22412" y="2062499"/>
                <a:ext cx="8266411" cy="1413464"/>
              </a:xfrm>
              <a:prstGeom prst="rect">
                <a:avLst/>
              </a:prstGeom>
              <a:blipFill rotWithShape="0">
                <a:blip r:embed="rId3"/>
                <a:stretch>
                  <a:fillRect l="-221" t="-431"/>
                </a:stretch>
              </a:blipFill>
            </p:spPr>
            <p:txBody>
              <a:bodyPr/>
              <a:lstStyle/>
              <a:p>
                <a:r>
                  <a:rPr lang="en-US">
                    <a:noFill/>
                  </a:rPr>
                  <a:t> </a:t>
                </a:r>
              </a:p>
            </p:txBody>
          </p:sp>
        </mc:Fallback>
      </mc:AlternateContent>
      <p:sp>
        <p:nvSpPr>
          <p:cNvPr id="10" name="Rectangle 9"/>
          <p:cNvSpPr/>
          <p:nvPr/>
        </p:nvSpPr>
        <p:spPr>
          <a:xfrm>
            <a:off x="322412" y="3715716"/>
            <a:ext cx="8266411" cy="738664"/>
          </a:xfrm>
          <a:prstGeom prst="rect">
            <a:avLst/>
          </a:prstGeom>
        </p:spPr>
        <p:txBody>
          <a:bodyPr wrap="square">
            <a:spAutoFit/>
          </a:bodyPr>
          <a:lstStyle/>
          <a:p>
            <a:r>
              <a:rPr lang="ka-GE" dirty="0">
                <a:solidFill>
                  <a:schemeClr val="tx1"/>
                </a:solidFill>
                <a:latin typeface="BPG Banner Caps" panose="02060504020202060204" pitchFamily="18" charset="0"/>
              </a:rPr>
              <a:t>ნაშრომში მიღებული კვლევის შედეგების შეფასების კრიტერიუმების სიაში შევიყვანეთ მონაცემთა დამუშავების დრო, იმის გათვალისწინებით, რომ დამუშავების დრო მნიშვნელოვანი ფაქტორია დასწავლის ალგორითმების შერჩევისას.</a:t>
            </a:r>
            <a:endParaRPr lang="en-US" dirty="0">
              <a:solidFill>
                <a:schemeClr val="tx1"/>
              </a:solidFill>
              <a:latin typeface="BPG Banner Caps" panose="02060504020202060204" pitchFamily="18" charset="0"/>
            </a:endParaRPr>
          </a:p>
        </p:txBody>
      </p:sp>
    </p:spTree>
    <p:extLst>
      <p:ext uri="{BB962C8B-B14F-4D97-AF65-F5344CB8AC3E}">
        <p14:creationId xmlns:p14="http://schemas.microsoft.com/office/powerpoint/2010/main" val="41084623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891342" y="206248"/>
            <a:ext cx="7432390" cy="488400"/>
          </a:xfrm>
        </p:spPr>
        <p:txBody>
          <a:bodyPr/>
          <a:lstStyle/>
          <a:p>
            <a:r>
              <a:rPr lang="ka-GE" sz="2300" dirty="0">
                <a:latin typeface="BPG Banner Caps" panose="02060504020202060204" pitchFamily="18" charset="0"/>
              </a:rPr>
              <a:t>პროგრამული რეალიზაცია (იმპლემენტაცია)</a:t>
            </a:r>
            <a:endParaRPr lang="en-US" sz="2300" dirty="0">
              <a:latin typeface="BPG Banner Caps" panose="02060504020202060204" pitchFamily="18" charset="0"/>
            </a:endParaRPr>
          </a:p>
        </p:txBody>
      </p:sp>
      <p:pic>
        <p:nvPicPr>
          <p:cNvPr id="7" name="Picture 6" descr="C:\Users\Admin\Downloads\sur1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087" y="694648"/>
            <a:ext cx="5872900" cy="4182152"/>
          </a:xfrm>
          <a:prstGeom prst="rect">
            <a:avLst/>
          </a:prstGeom>
          <a:noFill/>
          <a:ln>
            <a:noFill/>
          </a:ln>
        </p:spPr>
      </p:pic>
    </p:spTree>
    <p:extLst>
      <p:ext uri="{BB962C8B-B14F-4D97-AF65-F5344CB8AC3E}">
        <p14:creationId xmlns:p14="http://schemas.microsoft.com/office/powerpoint/2010/main" val="26823542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855805" y="477268"/>
            <a:ext cx="7432390" cy="488400"/>
          </a:xfrm>
        </p:spPr>
        <p:txBody>
          <a:bodyPr/>
          <a:lstStyle/>
          <a:p>
            <a:r>
              <a:rPr lang="ka-GE" sz="2300" dirty="0">
                <a:latin typeface="BPG Banner Caps" panose="02060504020202060204" pitchFamily="18" charset="0"/>
              </a:rPr>
              <a:t>ქსელური შეტევის მახასიათებლების შერჩევა</a:t>
            </a:r>
            <a:endParaRPr lang="en-US" sz="2300" dirty="0">
              <a:latin typeface="BPG Banner Caps" panose="02060504020202060204" pitchFamily="18" charset="0"/>
            </a:endParaRPr>
          </a:p>
        </p:txBody>
      </p:sp>
      <p:sp>
        <p:nvSpPr>
          <p:cNvPr id="5" name="Rectangle 4"/>
          <p:cNvSpPr/>
          <p:nvPr/>
        </p:nvSpPr>
        <p:spPr>
          <a:xfrm>
            <a:off x="179306" y="1104846"/>
            <a:ext cx="8856462" cy="523220"/>
          </a:xfrm>
          <a:prstGeom prst="rect">
            <a:avLst/>
          </a:prstGeom>
        </p:spPr>
        <p:txBody>
          <a:bodyPr wrap="square">
            <a:spAutoFit/>
          </a:bodyPr>
          <a:lstStyle/>
          <a:p>
            <a:r>
              <a:rPr lang="ka-GE" dirty="0">
                <a:solidFill>
                  <a:schemeClr val="tx1"/>
                </a:solidFill>
                <a:latin typeface="BPG Banner Caps" panose="02060504020202060204" pitchFamily="18" charset="0"/>
              </a:rPr>
              <a:t>იმისათვის, რომ დადგინდეს თუ რომელი ფუნქციებია მნიშვნელოვანი შეტევის დასადგენად, </a:t>
            </a:r>
          </a:p>
          <a:p>
            <a:r>
              <a:rPr lang="ka-GE" dirty="0">
                <a:solidFill>
                  <a:schemeClr val="tx1"/>
                </a:solidFill>
                <a:latin typeface="BPG Banner Caps" panose="02060504020202060204" pitchFamily="18" charset="0"/>
              </a:rPr>
              <a:t>საჭიროა მონაცემთა ნაკრების  მახასიათებლების დეტალური აღწერა. </a:t>
            </a:r>
            <a:endParaRPr lang="en-US" dirty="0">
              <a:solidFill>
                <a:schemeClr val="tx1"/>
              </a:solidFill>
              <a:latin typeface="BPG Banner Caps" panose="02060504020202060204" pitchFamily="18" charset="0"/>
            </a:endParaRPr>
          </a:p>
        </p:txBody>
      </p:sp>
      <p:sp>
        <p:nvSpPr>
          <p:cNvPr id="6" name="Rectangle 5"/>
          <p:cNvSpPr/>
          <p:nvPr/>
        </p:nvSpPr>
        <p:spPr>
          <a:xfrm>
            <a:off x="179306" y="1906422"/>
            <a:ext cx="8856462" cy="2062103"/>
          </a:xfrm>
          <a:prstGeom prst="rect">
            <a:avLst/>
          </a:prstGeom>
        </p:spPr>
        <p:txBody>
          <a:bodyPr wrap="square">
            <a:spAutoFit/>
          </a:bodyPr>
          <a:lstStyle/>
          <a:p>
            <a:r>
              <a:rPr lang="ka-GE" dirty="0">
                <a:solidFill>
                  <a:schemeClr val="tx1"/>
                </a:solidFill>
                <a:latin typeface="BPG Banner Caps" panose="02060504020202060204" pitchFamily="18" charset="0"/>
              </a:rPr>
              <a:t>ატრიბუტების შერჩევა თავდასხმის ტიპების მიხედვით. რომ შესრულდეს შესაბამისი გამოთვლები, ყველა სახის თავდასხმისთვის </a:t>
            </a:r>
            <a:r>
              <a:rPr lang="en-US" sz="1600" b="1" dirty="0">
                <a:solidFill>
                  <a:srgbClr val="FFC000"/>
                </a:solidFill>
                <a:latin typeface="BPG Banner Caps" panose="02060504020202060204" pitchFamily="18" charset="0"/>
              </a:rPr>
              <a:t>attacks</a:t>
            </a:r>
            <a:r>
              <a:rPr lang="en-US" sz="1600" dirty="0">
                <a:solidFill>
                  <a:schemeClr val="tx1"/>
                </a:solidFill>
                <a:latin typeface="BPG Banner Caps" panose="02060504020202060204" pitchFamily="18" charset="0"/>
              </a:rPr>
              <a:t> </a:t>
            </a:r>
            <a:r>
              <a:rPr lang="ka-GE" dirty="0">
                <a:solidFill>
                  <a:schemeClr val="tx1"/>
                </a:solidFill>
                <a:latin typeface="BPG Banner Caps" panose="02060504020202060204" pitchFamily="18" charset="0"/>
              </a:rPr>
              <a:t>საქაღალდეში იქმნება სპეციალურ ფაილები თავდასხმის ტიპების მიხედვით. ეს ფაილები შეიცავს ერთმანეთისგან იზოლირებულ ნაკადებს, რომელიც იდენტიფიცირებულია, როგორც უშუალოდ თავდასხმის ტიპი, როგორც თავდასხმა და მონაცემთა ნაკადი, როგორც შემთხვევით შერჩეული "უსაფრთხო" ნაკადი. </a:t>
            </a:r>
          </a:p>
          <a:p>
            <a:endParaRPr lang="ka-GE" dirty="0">
              <a:solidFill>
                <a:schemeClr val="tx1"/>
              </a:solidFill>
              <a:latin typeface="BPG Banner Caps" panose="02060504020202060204" pitchFamily="18" charset="0"/>
            </a:endParaRPr>
          </a:p>
          <a:p>
            <a:r>
              <a:rPr lang="ka-GE" dirty="0">
                <a:solidFill>
                  <a:schemeClr val="tx1"/>
                </a:solidFill>
                <a:latin typeface="BPG Banner Caps" panose="02060504020202060204" pitchFamily="18" charset="0"/>
              </a:rPr>
              <a:t>მონაცემები გადანაწილებულია შემდეგი თანაფარდობით:</a:t>
            </a:r>
          </a:p>
          <a:p>
            <a:r>
              <a:rPr lang="ka-GE" dirty="0">
                <a:solidFill>
                  <a:srgbClr val="FFC000"/>
                </a:solidFill>
                <a:latin typeface="BPG Banner Caps" panose="02060504020202060204" pitchFamily="18" charset="0"/>
              </a:rPr>
              <a:t>(30% თავდასხმა, 70% "უსაფრთხო").</a:t>
            </a:r>
            <a:endParaRPr lang="en-US" dirty="0">
              <a:solidFill>
                <a:srgbClr val="FFC000"/>
              </a:solidFill>
              <a:latin typeface="BPG Banner Caps" panose="02060504020202060204" pitchFamily="18" charset="0"/>
            </a:endParaRPr>
          </a:p>
        </p:txBody>
      </p:sp>
    </p:spTree>
    <p:extLst>
      <p:ext uri="{BB962C8B-B14F-4D97-AF65-F5344CB8AC3E}">
        <p14:creationId xmlns:p14="http://schemas.microsoft.com/office/powerpoint/2010/main" val="7347358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9125222"/>
              </p:ext>
            </p:extLst>
          </p:nvPr>
        </p:nvGraphicFramePr>
        <p:xfrm>
          <a:off x="624262" y="1018948"/>
          <a:ext cx="7986339" cy="3280907"/>
        </p:xfrm>
        <a:graphic>
          <a:graphicData uri="http://schemas.openxmlformats.org/drawingml/2006/table">
            <a:tbl>
              <a:tblPr firstRow="1" firstCol="1" bandRow="1">
                <a:tableStyleId>{A3CF3BC2-B16F-481C-A617-8F56DC51FBAC}</a:tableStyleId>
              </a:tblPr>
              <a:tblGrid>
                <a:gridCol w="1629615">
                  <a:extLst>
                    <a:ext uri="{9D8B030D-6E8A-4147-A177-3AD203B41FA5}">
                      <a16:colId xmlns:a16="http://schemas.microsoft.com/office/drawing/2014/main" val="20000"/>
                    </a:ext>
                  </a:extLst>
                </a:gridCol>
                <a:gridCol w="906703">
                  <a:extLst>
                    <a:ext uri="{9D8B030D-6E8A-4147-A177-3AD203B41FA5}">
                      <a16:colId xmlns:a16="http://schemas.microsoft.com/office/drawing/2014/main" val="20001"/>
                    </a:ext>
                  </a:extLst>
                </a:gridCol>
                <a:gridCol w="162962">
                  <a:extLst>
                    <a:ext uri="{9D8B030D-6E8A-4147-A177-3AD203B41FA5}">
                      <a16:colId xmlns:a16="http://schemas.microsoft.com/office/drawing/2014/main" val="20002"/>
                    </a:ext>
                  </a:extLst>
                </a:gridCol>
                <a:gridCol w="1640030">
                  <a:extLst>
                    <a:ext uri="{9D8B030D-6E8A-4147-A177-3AD203B41FA5}">
                      <a16:colId xmlns:a16="http://schemas.microsoft.com/office/drawing/2014/main" val="20003"/>
                    </a:ext>
                  </a:extLst>
                </a:gridCol>
                <a:gridCol w="868107">
                  <a:extLst>
                    <a:ext uri="{9D8B030D-6E8A-4147-A177-3AD203B41FA5}">
                      <a16:colId xmlns:a16="http://schemas.microsoft.com/office/drawing/2014/main" val="20004"/>
                    </a:ext>
                  </a:extLst>
                </a:gridCol>
                <a:gridCol w="260983">
                  <a:extLst>
                    <a:ext uri="{9D8B030D-6E8A-4147-A177-3AD203B41FA5}">
                      <a16:colId xmlns:a16="http://schemas.microsoft.com/office/drawing/2014/main" val="20005"/>
                    </a:ext>
                  </a:extLst>
                </a:gridCol>
                <a:gridCol w="1649832">
                  <a:extLst>
                    <a:ext uri="{9D8B030D-6E8A-4147-A177-3AD203B41FA5}">
                      <a16:colId xmlns:a16="http://schemas.microsoft.com/office/drawing/2014/main" val="20006"/>
                    </a:ext>
                  </a:extLst>
                </a:gridCol>
                <a:gridCol w="868107">
                  <a:extLst>
                    <a:ext uri="{9D8B030D-6E8A-4147-A177-3AD203B41FA5}">
                      <a16:colId xmlns:a16="http://schemas.microsoft.com/office/drawing/2014/main" val="20007"/>
                    </a:ext>
                  </a:extLst>
                </a:gridCol>
              </a:tblGrid>
              <a:tr h="306904">
                <a:tc>
                  <a:txBody>
                    <a:bodyPr/>
                    <a:lstStyle/>
                    <a:p>
                      <a:pPr algn="ctr">
                        <a:spcAft>
                          <a:spcPts val="0"/>
                        </a:spcAft>
                      </a:pPr>
                      <a:r>
                        <a:rPr lang="ka-GE" sz="1000" b="1" dirty="0">
                          <a:solidFill>
                            <a:schemeClr val="tx1"/>
                          </a:solidFill>
                          <a:effectLst/>
                        </a:rPr>
                        <a:t>შეტევის ტიპი</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ctr">
                    <a:solidFill>
                      <a:schemeClr val="tx2">
                        <a:lumMod val="60000"/>
                        <a:lumOff val="40000"/>
                      </a:schemeClr>
                    </a:solidFill>
                  </a:tcPr>
                </a:tc>
                <a:tc>
                  <a:txBody>
                    <a:bodyPr/>
                    <a:lstStyle/>
                    <a:p>
                      <a:pPr algn="ctr">
                        <a:spcAft>
                          <a:spcPts val="0"/>
                        </a:spcAft>
                      </a:pPr>
                      <a:r>
                        <a:rPr lang="ka-GE" sz="1000" b="1" dirty="0">
                          <a:solidFill>
                            <a:schemeClr val="tx1"/>
                          </a:solidFill>
                          <a:effectLst/>
                        </a:rPr>
                        <a:t>მაჩვენებელი</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ctr">
                    <a:solidFill>
                      <a:schemeClr val="tx2">
                        <a:lumMod val="60000"/>
                        <a:lumOff val="40000"/>
                      </a:schemeClr>
                    </a:solidFill>
                  </a:tcPr>
                </a:tc>
                <a:tc>
                  <a:txBody>
                    <a:bodyPr/>
                    <a:lstStyle/>
                    <a:p>
                      <a:pPr algn="ctr">
                        <a:spcAft>
                          <a:spcPts val="0"/>
                        </a:spcAft>
                      </a:pPr>
                      <a:r>
                        <a:rPr lang="ka-GE" sz="1050" b="1" dirty="0">
                          <a:solidFill>
                            <a:schemeClr val="tx1"/>
                          </a:solidFill>
                          <a:effectLst/>
                        </a:rPr>
                        <a:t> </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ctr">
                    <a:solidFill>
                      <a:schemeClr val="tx2">
                        <a:lumMod val="60000"/>
                        <a:lumOff val="40000"/>
                      </a:schemeClr>
                    </a:solidFill>
                  </a:tcPr>
                </a:tc>
                <a:tc>
                  <a:txBody>
                    <a:bodyPr/>
                    <a:lstStyle/>
                    <a:p>
                      <a:pPr algn="ctr">
                        <a:spcAft>
                          <a:spcPts val="0"/>
                        </a:spcAft>
                      </a:pPr>
                      <a:r>
                        <a:rPr lang="ka-GE" sz="1000" b="1" dirty="0">
                          <a:solidFill>
                            <a:schemeClr val="tx1"/>
                          </a:solidFill>
                          <a:effectLst/>
                        </a:rPr>
                        <a:t>შეტევის ტიპი</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ctr">
                    <a:solidFill>
                      <a:schemeClr val="tx2">
                        <a:lumMod val="60000"/>
                        <a:lumOff val="40000"/>
                      </a:schemeClr>
                    </a:solidFill>
                  </a:tcPr>
                </a:tc>
                <a:tc>
                  <a:txBody>
                    <a:bodyPr/>
                    <a:lstStyle/>
                    <a:p>
                      <a:pPr algn="ctr">
                        <a:spcAft>
                          <a:spcPts val="0"/>
                        </a:spcAft>
                      </a:pPr>
                      <a:r>
                        <a:rPr lang="ka-GE" sz="1000" b="1">
                          <a:solidFill>
                            <a:schemeClr val="tx1"/>
                          </a:solidFill>
                          <a:effectLst/>
                        </a:rPr>
                        <a:t>მაჩვენებელი</a:t>
                      </a:r>
                      <a:endParaRPr lang="en-US" sz="1000" b="1">
                        <a:solidFill>
                          <a:schemeClr val="tx1"/>
                        </a:solidFill>
                        <a:effectLst/>
                        <a:latin typeface="Times New Roman" panose="02020603050405020304" pitchFamily="18" charset="0"/>
                        <a:ea typeface="Times New Roman" panose="02020603050405020304" pitchFamily="18" charset="0"/>
                      </a:endParaRPr>
                    </a:p>
                  </a:txBody>
                  <a:tcPr marL="63428" marR="63428" marT="0" marB="0" anchor="ctr">
                    <a:solidFill>
                      <a:schemeClr val="tx2">
                        <a:lumMod val="60000"/>
                        <a:lumOff val="40000"/>
                      </a:schemeClr>
                    </a:solidFill>
                  </a:tcPr>
                </a:tc>
                <a:tc>
                  <a:txBody>
                    <a:bodyPr/>
                    <a:lstStyle/>
                    <a:p>
                      <a:pPr algn="ctr">
                        <a:spcAft>
                          <a:spcPts val="0"/>
                        </a:spcAft>
                      </a:pPr>
                      <a:r>
                        <a:rPr lang="ka-GE" sz="1000" b="1">
                          <a:solidFill>
                            <a:schemeClr val="tx1"/>
                          </a:solidFill>
                          <a:effectLst/>
                        </a:rPr>
                        <a:t> </a:t>
                      </a:r>
                      <a:endParaRPr lang="en-US" sz="1000" b="1">
                        <a:solidFill>
                          <a:schemeClr val="tx1"/>
                        </a:solidFill>
                        <a:effectLst/>
                        <a:latin typeface="Times New Roman" panose="02020603050405020304" pitchFamily="18" charset="0"/>
                        <a:ea typeface="Times New Roman" panose="02020603050405020304" pitchFamily="18" charset="0"/>
                      </a:endParaRPr>
                    </a:p>
                  </a:txBody>
                  <a:tcPr marL="63428" marR="63428" marT="0" marB="0">
                    <a:solidFill>
                      <a:schemeClr val="tx2">
                        <a:lumMod val="60000"/>
                        <a:lumOff val="40000"/>
                      </a:schemeClr>
                    </a:solidFill>
                  </a:tcPr>
                </a:tc>
                <a:tc>
                  <a:txBody>
                    <a:bodyPr/>
                    <a:lstStyle/>
                    <a:p>
                      <a:pPr algn="ctr">
                        <a:spcAft>
                          <a:spcPts val="0"/>
                        </a:spcAft>
                      </a:pPr>
                      <a:r>
                        <a:rPr lang="ka-GE" sz="1000" b="1" dirty="0">
                          <a:solidFill>
                            <a:schemeClr val="tx1"/>
                          </a:solidFill>
                          <a:effectLst/>
                        </a:rPr>
                        <a:t>შეტევის ტიპი</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ctr">
                    <a:solidFill>
                      <a:schemeClr val="tx2">
                        <a:lumMod val="60000"/>
                        <a:lumOff val="40000"/>
                      </a:schemeClr>
                    </a:solidFill>
                  </a:tcPr>
                </a:tc>
                <a:tc>
                  <a:txBody>
                    <a:bodyPr/>
                    <a:lstStyle/>
                    <a:p>
                      <a:pPr algn="ctr">
                        <a:spcAft>
                          <a:spcPts val="0"/>
                        </a:spcAft>
                      </a:pPr>
                      <a:r>
                        <a:rPr lang="ka-GE" sz="1000" b="1" dirty="0">
                          <a:solidFill>
                            <a:schemeClr val="tx1"/>
                          </a:solidFill>
                          <a:effectLst/>
                        </a:rPr>
                        <a:t>მაჩვენებელი</a:t>
                      </a:r>
                      <a:endParaRPr lang="en-US" sz="1000" b="1"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ctr">
                    <a:solidFill>
                      <a:schemeClr val="tx2">
                        <a:lumMod val="60000"/>
                        <a:lumOff val="40000"/>
                      </a:schemeClr>
                    </a:solidFill>
                  </a:tcPr>
                </a:tc>
                <a:extLst>
                  <a:ext uri="{0D108BD9-81ED-4DB2-BD59-A6C34878D82A}">
                    <a16:rowId xmlns:a16="http://schemas.microsoft.com/office/drawing/2014/main" val="10000"/>
                  </a:ext>
                </a:extLst>
              </a:tr>
              <a:tr h="186275">
                <a:tc gridSpan="2">
                  <a:txBody>
                    <a:bodyPr/>
                    <a:lstStyle/>
                    <a:p>
                      <a:pPr marR="0" algn="l" rtl="0">
                        <a:lnSpc>
                          <a:spcPct val="100000"/>
                        </a:lnSpc>
                        <a:spcBef>
                          <a:spcPts val="0"/>
                        </a:spcBef>
                        <a:spcAft>
                          <a:spcPts val="0"/>
                        </a:spcAft>
                        <a:buClr>
                          <a:srgbClr val="000000"/>
                        </a:buClr>
                        <a:buFont typeface="Arial"/>
                      </a:pPr>
                      <a:r>
                        <a:rPr lang="ka-GE" sz="900" b="1" i="0" u="none" strike="noStrike" cap="none" dirty="0" err="1">
                          <a:solidFill>
                            <a:srgbClr val="FFC000"/>
                          </a:solidFill>
                          <a:effectLst/>
                          <a:latin typeface="Arial"/>
                          <a:ea typeface="Arial"/>
                          <a:cs typeface="Arial"/>
                          <a:sym typeface="Arial"/>
                        </a:rPr>
                        <a:t>Bot</a:t>
                      </a:r>
                      <a:endParaRPr lang="en-US" sz="900" b="1" i="0" u="none" strike="noStrike" cap="none" dirty="0">
                        <a:solidFill>
                          <a:srgbClr val="FFC000"/>
                        </a:solidFill>
                        <a:effectLst/>
                        <a:latin typeface="Arial"/>
                        <a:ea typeface="Arial"/>
                        <a:cs typeface="Arial"/>
                        <a:sym typeface="Arial"/>
                      </a:endParaRPr>
                    </a:p>
                  </a:txBody>
                  <a:tcPr marL="63428" marR="63428" marT="0" marB="0" anchor="b"/>
                </a:tc>
                <a:tc hMerge="1">
                  <a:txBody>
                    <a:bodyPr/>
                    <a:lstStyle/>
                    <a:p>
                      <a:endParaRPr lang="en-US"/>
                    </a:p>
                  </a:txBody>
                  <a:tcPr/>
                </a:tc>
                <a:tc>
                  <a:txBody>
                    <a:bodyPr/>
                    <a:lstStyle/>
                    <a:p>
                      <a:pPr marR="0" algn="l" rtl="0">
                        <a:lnSpc>
                          <a:spcPct val="100000"/>
                        </a:lnSpc>
                        <a:spcBef>
                          <a:spcPts val="0"/>
                        </a:spcBef>
                        <a:spcAft>
                          <a:spcPts val="0"/>
                        </a:spcAft>
                        <a:buClr>
                          <a:srgbClr val="000000"/>
                        </a:buClr>
                        <a:buFont typeface="Arial"/>
                      </a:pPr>
                      <a:r>
                        <a:rPr lang="ka-GE" sz="900" b="1" i="0" u="none" strike="noStrike" cap="none" dirty="0">
                          <a:solidFill>
                            <a:srgbClr val="FFC000"/>
                          </a:solidFill>
                          <a:effectLst/>
                          <a:latin typeface="Arial"/>
                          <a:ea typeface="Arial"/>
                          <a:cs typeface="Arial"/>
                          <a:sym typeface="Arial"/>
                        </a:rPr>
                        <a:t> </a:t>
                      </a:r>
                      <a:endParaRPr lang="en-US" sz="900" b="1" i="0" u="none" strike="noStrike" cap="none" dirty="0">
                        <a:solidFill>
                          <a:srgbClr val="FFC000"/>
                        </a:solidFill>
                        <a:effectLst/>
                        <a:latin typeface="Arial"/>
                        <a:ea typeface="Arial"/>
                        <a:cs typeface="Arial"/>
                        <a:sym typeface="Arial"/>
                      </a:endParaRPr>
                    </a:p>
                  </a:txBody>
                  <a:tcPr marL="63428" marR="63428" marT="0" marB="0" anchor="b"/>
                </a:tc>
                <a:tc gridSpan="2">
                  <a:txBody>
                    <a:bodyPr/>
                    <a:lstStyle/>
                    <a:p>
                      <a:pPr marR="0" algn="l" rtl="0">
                        <a:lnSpc>
                          <a:spcPct val="100000"/>
                        </a:lnSpc>
                        <a:spcBef>
                          <a:spcPts val="0"/>
                        </a:spcBef>
                        <a:spcAft>
                          <a:spcPts val="0"/>
                        </a:spcAft>
                        <a:buClr>
                          <a:srgbClr val="000000"/>
                        </a:buClr>
                        <a:buFont typeface="Arial"/>
                      </a:pPr>
                      <a:r>
                        <a:rPr lang="ka-GE" sz="900" b="1" i="0" u="none" strike="noStrike" cap="none" dirty="0" err="1">
                          <a:solidFill>
                            <a:srgbClr val="FFC000"/>
                          </a:solidFill>
                          <a:effectLst/>
                          <a:latin typeface="Arial"/>
                          <a:ea typeface="Arial"/>
                          <a:cs typeface="Arial"/>
                          <a:sym typeface="Arial"/>
                        </a:rPr>
                        <a:t>DoS</a:t>
                      </a:r>
                      <a:r>
                        <a:rPr lang="ka-GE" sz="900" b="1" i="0" u="none" strike="noStrike" cap="none" dirty="0">
                          <a:solidFill>
                            <a:srgbClr val="FFC000"/>
                          </a:solidFill>
                          <a:effectLst/>
                          <a:latin typeface="Arial"/>
                          <a:ea typeface="Arial"/>
                          <a:cs typeface="Arial"/>
                          <a:sym typeface="Arial"/>
                        </a:rPr>
                        <a:t> </a:t>
                      </a:r>
                      <a:r>
                        <a:rPr lang="ka-GE" sz="900" b="1" i="0" u="none" strike="noStrike" cap="none" dirty="0" err="1">
                          <a:solidFill>
                            <a:srgbClr val="FFC000"/>
                          </a:solidFill>
                          <a:effectLst/>
                          <a:latin typeface="Arial"/>
                          <a:ea typeface="Arial"/>
                          <a:cs typeface="Arial"/>
                          <a:sym typeface="Arial"/>
                        </a:rPr>
                        <a:t>Slowhttptest</a:t>
                      </a:r>
                      <a:endParaRPr lang="en-US" sz="900" b="1" i="0" u="none" strike="noStrike" cap="none" dirty="0">
                        <a:solidFill>
                          <a:srgbClr val="FFC000"/>
                        </a:solidFill>
                        <a:effectLst/>
                        <a:latin typeface="Arial"/>
                        <a:ea typeface="Arial"/>
                        <a:cs typeface="Arial"/>
                        <a:sym typeface="Arial"/>
                      </a:endParaRPr>
                    </a:p>
                  </a:txBody>
                  <a:tcPr marL="63428" marR="63428" marT="0" marB="0" anchor="b"/>
                </a:tc>
                <a:tc hMerge="1">
                  <a:txBody>
                    <a:bodyPr/>
                    <a:lstStyle/>
                    <a:p>
                      <a:endParaRPr lang="en-US"/>
                    </a:p>
                  </a:txBody>
                  <a:tcPr/>
                </a:tc>
                <a:tc>
                  <a:txBody>
                    <a:bodyPr/>
                    <a:lstStyle/>
                    <a:p>
                      <a:pPr marR="0" algn="l" rtl="0">
                        <a:lnSpc>
                          <a:spcPct val="100000"/>
                        </a:lnSpc>
                        <a:spcBef>
                          <a:spcPts val="0"/>
                        </a:spcBef>
                        <a:spcAft>
                          <a:spcPts val="0"/>
                        </a:spcAft>
                        <a:buClr>
                          <a:srgbClr val="000000"/>
                        </a:buClr>
                        <a:buFont typeface="Arial"/>
                      </a:pPr>
                      <a:r>
                        <a:rPr lang="ka-GE" sz="900" b="1" i="0" u="none" strike="noStrike" cap="none" dirty="0">
                          <a:solidFill>
                            <a:srgbClr val="FFC000"/>
                          </a:solidFill>
                          <a:effectLst/>
                          <a:latin typeface="Arial"/>
                          <a:ea typeface="Arial"/>
                          <a:cs typeface="Arial"/>
                          <a:sym typeface="Arial"/>
                        </a:rPr>
                        <a:t> </a:t>
                      </a:r>
                      <a:endParaRPr lang="en-US" sz="900" b="1" i="0" u="none" strike="noStrike" cap="none" dirty="0">
                        <a:solidFill>
                          <a:srgbClr val="FFC000"/>
                        </a:solidFill>
                        <a:effectLst/>
                        <a:latin typeface="Arial"/>
                        <a:ea typeface="Arial"/>
                        <a:cs typeface="Arial"/>
                        <a:sym typeface="Arial"/>
                      </a:endParaRPr>
                    </a:p>
                  </a:txBody>
                  <a:tcPr marL="63428" marR="63428" marT="0" marB="0"/>
                </a:tc>
                <a:tc gridSpan="2">
                  <a:txBody>
                    <a:bodyPr/>
                    <a:lstStyle/>
                    <a:p>
                      <a:pPr marR="0" algn="l" rtl="0">
                        <a:lnSpc>
                          <a:spcPct val="100000"/>
                        </a:lnSpc>
                        <a:spcBef>
                          <a:spcPts val="0"/>
                        </a:spcBef>
                        <a:spcAft>
                          <a:spcPts val="0"/>
                        </a:spcAft>
                        <a:buClr>
                          <a:srgbClr val="000000"/>
                        </a:buClr>
                        <a:buFont typeface="Arial"/>
                      </a:pPr>
                      <a:r>
                        <a:rPr lang="ka-GE" sz="900" b="1" i="0" u="none" strike="noStrike" cap="none" dirty="0" err="1">
                          <a:solidFill>
                            <a:srgbClr val="FFC000"/>
                          </a:solidFill>
                          <a:effectLst/>
                          <a:latin typeface="Arial"/>
                          <a:ea typeface="Arial"/>
                          <a:cs typeface="Arial"/>
                          <a:sym typeface="Arial"/>
                        </a:rPr>
                        <a:t>Infiltration</a:t>
                      </a:r>
                      <a:endParaRPr lang="en-US" sz="900" b="1" i="0" u="none" strike="noStrike" cap="none" dirty="0">
                        <a:solidFill>
                          <a:srgbClr val="FFC000"/>
                        </a:solidFill>
                        <a:effectLst/>
                        <a:latin typeface="Arial"/>
                        <a:ea typeface="Arial"/>
                        <a:cs typeface="Arial"/>
                        <a:sym typeface="Arial"/>
                      </a:endParaRPr>
                    </a:p>
                  </a:txBody>
                  <a:tcPr marL="63428" marR="63428" marT="0" marB="0"/>
                </a:tc>
                <a:tc hMerge="1">
                  <a:txBody>
                    <a:bodyPr/>
                    <a:lstStyle/>
                    <a:p>
                      <a:endParaRPr lang="en-US"/>
                    </a:p>
                  </a:txBody>
                  <a:tcPr/>
                </a:tc>
                <a:extLst>
                  <a:ext uri="{0D108BD9-81ED-4DB2-BD59-A6C34878D82A}">
                    <a16:rowId xmlns:a16="http://schemas.microsoft.com/office/drawing/2014/main" val="10001"/>
                  </a:ext>
                </a:extLst>
              </a:tr>
              <a:tr h="186275">
                <a:tc>
                  <a:txBody>
                    <a:bodyPr/>
                    <a:lstStyle/>
                    <a:p>
                      <a:pPr>
                        <a:spcAft>
                          <a:spcPts val="0"/>
                        </a:spcAft>
                      </a:pPr>
                      <a:r>
                        <a:rPr lang="ka-GE" sz="900">
                          <a:solidFill>
                            <a:schemeClr val="tx1"/>
                          </a:solidFill>
                          <a:effectLst/>
                        </a:rPr>
                        <a:t>Bwd Packet Length Mean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0.312492</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dirty="0" err="1">
                          <a:solidFill>
                            <a:schemeClr val="tx1"/>
                          </a:solidFill>
                          <a:effectLst/>
                        </a:rPr>
                        <a:t>Flow</a:t>
                      </a:r>
                      <a:r>
                        <a:rPr lang="ka-GE" sz="900" dirty="0">
                          <a:solidFill>
                            <a:schemeClr val="tx1"/>
                          </a:solidFill>
                          <a:effectLst/>
                        </a:rPr>
                        <a:t> IAT </a:t>
                      </a:r>
                      <a:r>
                        <a:rPr lang="ka-GE" sz="900" dirty="0" err="1">
                          <a:solidFill>
                            <a:schemeClr val="tx1"/>
                          </a:solidFill>
                          <a:effectLst/>
                        </a:rPr>
                        <a:t>Mean</a:t>
                      </a:r>
                      <a:endParaRPr lang="en-US" sz="900"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dirty="0">
                          <a:solidFill>
                            <a:schemeClr val="tx1"/>
                          </a:solidFill>
                          <a:effectLst/>
                        </a:rPr>
                        <a:t>0.650695</a:t>
                      </a:r>
                      <a:endParaRPr lang="en-US" sz="900"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dirty="0">
                          <a:solidFill>
                            <a:schemeClr val="tx1"/>
                          </a:solidFill>
                          <a:effectLst/>
                        </a:rPr>
                        <a:t> </a:t>
                      </a:r>
                      <a:endParaRPr lang="en-US" sz="900"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dirty="0" err="1">
                          <a:solidFill>
                            <a:schemeClr val="tx1"/>
                          </a:solidFill>
                          <a:effectLst/>
                        </a:rPr>
                        <a:t>Flow</a:t>
                      </a:r>
                      <a:r>
                        <a:rPr lang="ka-GE" sz="900" dirty="0">
                          <a:solidFill>
                            <a:schemeClr val="tx1"/>
                          </a:solidFill>
                          <a:effectLst/>
                        </a:rPr>
                        <a:t> Duration</a:t>
                      </a:r>
                      <a:endParaRPr lang="en-US" sz="900"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0.189888</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02"/>
                  </a:ext>
                </a:extLst>
              </a:tr>
              <a:tr h="186275">
                <a:tc>
                  <a:txBody>
                    <a:bodyPr/>
                    <a:lstStyle/>
                    <a:p>
                      <a:pPr>
                        <a:spcAft>
                          <a:spcPts val="0"/>
                        </a:spcAft>
                      </a:pPr>
                      <a:r>
                        <a:rPr lang="ka-GE" sz="900">
                          <a:solidFill>
                            <a:schemeClr val="tx1"/>
                          </a:solidFill>
                          <a:effectLst/>
                        </a:rPr>
                        <a:t>Flow IAT Mean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0.022883</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a:solidFill>
                            <a:schemeClr val="tx1"/>
                          </a:solidFill>
                          <a:effectLst/>
                        </a:rPr>
                        <a:t>Fwd Packet Length Min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0.056628</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Total Length of Fwd Packets</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0.0793</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03"/>
                  </a:ext>
                </a:extLst>
              </a:tr>
              <a:tr h="186275">
                <a:tc>
                  <a:txBody>
                    <a:bodyPr/>
                    <a:lstStyle/>
                    <a:p>
                      <a:pPr>
                        <a:spcAft>
                          <a:spcPts val="0"/>
                        </a:spcAft>
                      </a:pPr>
                      <a:r>
                        <a:rPr lang="ka-GE" sz="900">
                          <a:solidFill>
                            <a:schemeClr val="tx1"/>
                          </a:solidFill>
                          <a:effectLst/>
                        </a:rPr>
                        <a:t>Flow Duration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0.012751</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a:solidFill>
                            <a:schemeClr val="tx1"/>
                          </a:solidFill>
                          <a:effectLst/>
                        </a:rPr>
                        <a:t>Fwd Packet Length Mean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0.027179</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Total Fwd Packets</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0.055051</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04"/>
                  </a:ext>
                </a:extLst>
              </a:tr>
              <a:tr h="186275">
                <a:tc>
                  <a:txBody>
                    <a:bodyPr/>
                    <a:lstStyle/>
                    <a:p>
                      <a:pPr>
                        <a:spcAft>
                          <a:spcPts val="0"/>
                        </a:spcAft>
                      </a:pPr>
                      <a:r>
                        <a:rPr lang="ka-GE" sz="900">
                          <a:solidFill>
                            <a:schemeClr val="tx1"/>
                          </a:solidFill>
                          <a:effectLst/>
                        </a:rPr>
                        <a:t>Flow IAT Std</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0.009516</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a:solidFill>
                            <a:schemeClr val="tx1"/>
                          </a:solidFill>
                          <a:effectLst/>
                        </a:rPr>
                        <a:t>Fwd Packet Length Std</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0.026793</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Fwd Packet Length Mean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0.036215</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05"/>
                  </a:ext>
                </a:extLst>
              </a:tr>
              <a:tr h="186275">
                <a:tc gridSpan="2">
                  <a:txBody>
                    <a:bodyPr/>
                    <a:lstStyle/>
                    <a:p>
                      <a:pPr marR="0" algn="l" rtl="0">
                        <a:lnSpc>
                          <a:spcPct val="100000"/>
                        </a:lnSpc>
                        <a:spcBef>
                          <a:spcPts val="0"/>
                        </a:spcBef>
                        <a:spcAft>
                          <a:spcPts val="0"/>
                        </a:spcAft>
                        <a:buClr>
                          <a:srgbClr val="000000"/>
                        </a:buClr>
                        <a:buFont typeface="Arial"/>
                      </a:pPr>
                      <a:r>
                        <a:rPr lang="ka-GE" sz="900" b="1" i="0" u="none" strike="noStrike" cap="none" dirty="0" err="1">
                          <a:solidFill>
                            <a:srgbClr val="FFC000"/>
                          </a:solidFill>
                          <a:effectLst/>
                          <a:latin typeface="Arial"/>
                          <a:ea typeface="Arial"/>
                          <a:cs typeface="Arial"/>
                          <a:sym typeface="Arial"/>
                        </a:rPr>
                        <a:t>DDoS</a:t>
                      </a:r>
                      <a:r>
                        <a:rPr lang="ka-GE" sz="900" b="1" i="0" u="none" strike="noStrike" cap="none" dirty="0">
                          <a:solidFill>
                            <a:srgbClr val="FFC000"/>
                          </a:solidFill>
                          <a:effectLst/>
                          <a:latin typeface="Arial"/>
                          <a:ea typeface="Arial"/>
                          <a:cs typeface="Arial"/>
                          <a:sym typeface="Arial"/>
                        </a:rPr>
                        <a:t> </a:t>
                      </a:r>
                      <a:endParaRPr lang="en-US" sz="900" b="1" i="0" u="none" strike="noStrike" cap="none" dirty="0">
                        <a:solidFill>
                          <a:srgbClr val="FFC000"/>
                        </a:solidFill>
                        <a:effectLst/>
                        <a:latin typeface="Arial"/>
                        <a:ea typeface="Arial"/>
                        <a:cs typeface="Arial"/>
                        <a:sym typeface="Arial"/>
                      </a:endParaRPr>
                    </a:p>
                  </a:txBody>
                  <a:tcPr marL="63428" marR="63428" marT="0" marB="0" anchor="b"/>
                </a:tc>
                <a:tc hMerge="1">
                  <a:txBody>
                    <a:bodyPr/>
                    <a:lstStyle/>
                    <a:p>
                      <a:endParaRPr lang="en-US"/>
                    </a:p>
                  </a:txBody>
                  <a:tcPr/>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gridSpan="2">
                  <a:txBody>
                    <a:bodyPr/>
                    <a:lstStyle/>
                    <a:p>
                      <a:pPr marR="0" algn="l" rtl="0">
                        <a:lnSpc>
                          <a:spcPct val="100000"/>
                        </a:lnSpc>
                        <a:spcBef>
                          <a:spcPts val="0"/>
                        </a:spcBef>
                        <a:spcAft>
                          <a:spcPts val="0"/>
                        </a:spcAft>
                        <a:buClr>
                          <a:srgbClr val="000000"/>
                        </a:buClr>
                        <a:buFont typeface="Arial"/>
                      </a:pPr>
                      <a:r>
                        <a:rPr lang="ka-GE" sz="900" b="1" i="0" u="none" strike="noStrike" cap="none" dirty="0">
                          <a:solidFill>
                            <a:srgbClr val="FFC000"/>
                          </a:solidFill>
                          <a:effectLst/>
                          <a:latin typeface="Arial"/>
                          <a:ea typeface="Arial"/>
                          <a:cs typeface="Arial"/>
                          <a:sym typeface="Arial"/>
                        </a:rPr>
                        <a:t>FTP-</a:t>
                      </a:r>
                      <a:r>
                        <a:rPr lang="ka-GE" sz="900" b="1" i="0" u="none" strike="noStrike" cap="none" dirty="0" err="1">
                          <a:solidFill>
                            <a:srgbClr val="FFC000"/>
                          </a:solidFill>
                          <a:effectLst/>
                          <a:latin typeface="Arial"/>
                          <a:ea typeface="Arial"/>
                          <a:cs typeface="Arial"/>
                          <a:sym typeface="Arial"/>
                        </a:rPr>
                        <a:t>Patator</a:t>
                      </a:r>
                      <a:endParaRPr lang="en-US" sz="900" b="1" i="0" u="none" strike="noStrike" cap="none" dirty="0">
                        <a:solidFill>
                          <a:srgbClr val="FFC000"/>
                        </a:solidFill>
                        <a:effectLst/>
                        <a:latin typeface="Arial"/>
                        <a:ea typeface="Arial"/>
                        <a:cs typeface="Arial"/>
                        <a:sym typeface="Arial"/>
                      </a:endParaRPr>
                    </a:p>
                  </a:txBody>
                  <a:tcPr marL="63428" marR="63428" marT="0" marB="0" anchor="b"/>
                </a:tc>
                <a:tc hMerge="1">
                  <a:txBody>
                    <a:bodyPr/>
                    <a:lstStyle/>
                    <a:p>
                      <a:endParaRPr lang="en-US"/>
                    </a:p>
                  </a:txBody>
                  <a:tcPr/>
                </a:tc>
                <a:tc>
                  <a:txBody>
                    <a:bodyPr/>
                    <a:lstStyle/>
                    <a:p>
                      <a:pP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gridSpan="2">
                  <a:txBody>
                    <a:bodyPr/>
                    <a:lstStyle/>
                    <a:p>
                      <a:pPr marR="0" algn="l" rtl="0">
                        <a:lnSpc>
                          <a:spcPct val="100000"/>
                        </a:lnSpc>
                        <a:spcBef>
                          <a:spcPts val="0"/>
                        </a:spcBef>
                        <a:spcAft>
                          <a:spcPts val="0"/>
                        </a:spcAft>
                        <a:buClr>
                          <a:srgbClr val="000000"/>
                        </a:buClr>
                        <a:buFont typeface="Arial"/>
                      </a:pPr>
                      <a:r>
                        <a:rPr lang="ka-GE" sz="900" b="1" i="0" u="none" strike="noStrike" cap="none" dirty="0" err="1">
                          <a:solidFill>
                            <a:srgbClr val="FFC000"/>
                          </a:solidFill>
                          <a:effectLst/>
                          <a:latin typeface="Arial"/>
                          <a:ea typeface="Arial"/>
                          <a:cs typeface="Arial"/>
                          <a:sym typeface="Arial"/>
                        </a:rPr>
                        <a:t>PortScan</a:t>
                      </a:r>
                      <a:endParaRPr lang="en-US" sz="900" b="1" i="0" u="none" strike="noStrike" cap="none" dirty="0">
                        <a:solidFill>
                          <a:srgbClr val="FFC000"/>
                        </a:solidFill>
                        <a:effectLst/>
                        <a:latin typeface="Arial"/>
                        <a:ea typeface="Arial"/>
                        <a:cs typeface="Arial"/>
                        <a:sym typeface="Arial"/>
                      </a:endParaRPr>
                    </a:p>
                  </a:txBody>
                  <a:tcPr marL="63428" marR="63428" marT="0" marB="0"/>
                </a:tc>
                <a:tc hMerge="1">
                  <a:txBody>
                    <a:bodyPr/>
                    <a:lstStyle/>
                    <a:p>
                      <a:endParaRPr lang="en-US"/>
                    </a:p>
                  </a:txBody>
                  <a:tcPr/>
                </a:tc>
                <a:extLst>
                  <a:ext uri="{0D108BD9-81ED-4DB2-BD59-A6C34878D82A}">
                    <a16:rowId xmlns:a16="http://schemas.microsoft.com/office/drawing/2014/main" val="10006"/>
                  </a:ext>
                </a:extLst>
              </a:tr>
              <a:tr h="186275">
                <a:tc>
                  <a:txBody>
                    <a:bodyPr/>
                    <a:lstStyle/>
                    <a:p>
                      <a:pPr>
                        <a:spcAft>
                          <a:spcPts val="0"/>
                        </a:spcAft>
                      </a:pPr>
                      <a:r>
                        <a:rPr lang="ka-GE" sz="900">
                          <a:solidFill>
                            <a:schemeClr val="tx1"/>
                          </a:solidFill>
                          <a:effectLst/>
                        </a:rPr>
                        <a:t>Bwd Packet Length Std</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0.471266</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a:solidFill>
                            <a:schemeClr val="tx1"/>
                          </a:solidFill>
                          <a:effectLst/>
                        </a:rPr>
                        <a:t>Fwd Packet Length Max</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0.080401</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Flow Bytes/s</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0.314071</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07"/>
                  </a:ext>
                </a:extLst>
              </a:tr>
              <a:tr h="186275">
                <a:tc>
                  <a:txBody>
                    <a:bodyPr/>
                    <a:lstStyle/>
                    <a:p>
                      <a:pPr>
                        <a:spcAft>
                          <a:spcPts val="0"/>
                        </a:spcAft>
                      </a:pPr>
                      <a:r>
                        <a:rPr lang="ka-GE" sz="900">
                          <a:solidFill>
                            <a:schemeClr val="tx1"/>
                          </a:solidFill>
                          <a:effectLst/>
                        </a:rPr>
                        <a:t>Total Backward Packets</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0.093788</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a:solidFill>
                            <a:schemeClr val="tx1"/>
                          </a:solidFill>
                          <a:effectLst/>
                        </a:rPr>
                        <a:t>Fwd Packet Length Std</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0.02493</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Total Length of Fwd Packets</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0.303893</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08"/>
                  </a:ext>
                </a:extLst>
              </a:tr>
              <a:tr h="186275">
                <a:tc>
                  <a:txBody>
                    <a:bodyPr/>
                    <a:lstStyle/>
                    <a:p>
                      <a:pPr>
                        <a:spcAft>
                          <a:spcPts val="0"/>
                        </a:spcAft>
                      </a:pPr>
                      <a:r>
                        <a:rPr lang="ka-GE" sz="900">
                          <a:solidFill>
                            <a:schemeClr val="tx1"/>
                          </a:solidFill>
                          <a:effectLst/>
                        </a:rPr>
                        <a:t>Fwd IAT Total</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0.012342</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a:solidFill>
                            <a:schemeClr val="tx1"/>
                          </a:solidFill>
                          <a:effectLst/>
                        </a:rPr>
                        <a:t>Bwd Packet Length Mean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0.000727</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Flow Duration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0.00027</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09"/>
                  </a:ext>
                </a:extLst>
              </a:tr>
              <a:tr h="276214">
                <a:tc>
                  <a:txBody>
                    <a:bodyPr/>
                    <a:lstStyle/>
                    <a:p>
                      <a:pPr>
                        <a:spcAft>
                          <a:spcPts val="0"/>
                        </a:spcAft>
                      </a:pPr>
                      <a:r>
                        <a:rPr lang="ka-GE" sz="900">
                          <a:solidFill>
                            <a:schemeClr val="tx1"/>
                          </a:solidFill>
                          <a:effectLst/>
                        </a:rPr>
                        <a:t>Total Length of Fwd Packets</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0.006711</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a:solidFill>
                            <a:schemeClr val="tx1"/>
                          </a:solidFill>
                          <a:effectLst/>
                        </a:rPr>
                        <a:t>Total Length of Bwd Packets</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0.000403</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Flow IAT Max</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0.00023</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10"/>
                  </a:ext>
                </a:extLst>
              </a:tr>
              <a:tr h="186275">
                <a:tc gridSpan="2">
                  <a:txBody>
                    <a:bodyPr/>
                    <a:lstStyle/>
                    <a:p>
                      <a:pPr>
                        <a:spcAft>
                          <a:spcPts val="0"/>
                        </a:spcAft>
                      </a:pPr>
                      <a:r>
                        <a:rPr lang="ka-GE" sz="900" b="1" i="0" u="none" strike="noStrike" cap="none" dirty="0" err="1">
                          <a:solidFill>
                            <a:srgbClr val="FFC000"/>
                          </a:solidFill>
                          <a:effectLst/>
                          <a:latin typeface="Arial"/>
                          <a:ea typeface="Arial"/>
                          <a:cs typeface="Arial"/>
                          <a:sym typeface="Arial"/>
                        </a:rPr>
                        <a:t>DoS</a:t>
                      </a:r>
                      <a:r>
                        <a:rPr lang="ka-GE" sz="900" b="1" i="0" u="none" strike="noStrike" cap="none" dirty="0">
                          <a:solidFill>
                            <a:srgbClr val="FFC000"/>
                          </a:solidFill>
                          <a:effectLst/>
                          <a:latin typeface="Arial"/>
                          <a:ea typeface="Arial"/>
                          <a:cs typeface="Arial"/>
                          <a:sym typeface="Arial"/>
                        </a:rPr>
                        <a:t> </a:t>
                      </a:r>
                      <a:r>
                        <a:rPr lang="ka-GE" sz="900" b="1" i="0" u="none" strike="noStrike" cap="none" dirty="0" err="1">
                          <a:solidFill>
                            <a:srgbClr val="FFC000"/>
                          </a:solidFill>
                          <a:effectLst/>
                          <a:latin typeface="Arial"/>
                          <a:ea typeface="Arial"/>
                          <a:cs typeface="Arial"/>
                          <a:sym typeface="Arial"/>
                        </a:rPr>
                        <a:t>GoldenEye</a:t>
                      </a:r>
                      <a:r>
                        <a:rPr lang="ka-GE" sz="900" b="1" i="0" u="none" strike="noStrike" cap="none" dirty="0">
                          <a:solidFill>
                            <a:srgbClr val="FFC000"/>
                          </a:solidFill>
                          <a:effectLst/>
                          <a:latin typeface="Arial"/>
                          <a:ea typeface="Arial"/>
                          <a:cs typeface="Arial"/>
                          <a:sym typeface="Arial"/>
                        </a:rPr>
                        <a:t> </a:t>
                      </a:r>
                      <a:endParaRPr lang="en-US" sz="900" b="1" i="0" u="none" strike="noStrike" cap="none" dirty="0">
                        <a:solidFill>
                          <a:srgbClr val="FFC000"/>
                        </a:solidFill>
                        <a:effectLst/>
                        <a:latin typeface="Arial"/>
                        <a:ea typeface="Arial"/>
                        <a:cs typeface="Arial"/>
                        <a:sym typeface="Arial"/>
                      </a:endParaRPr>
                    </a:p>
                  </a:txBody>
                  <a:tcPr marL="63428" marR="63428" marT="0" marB="0" anchor="b"/>
                </a:tc>
                <a:tc hMerge="1">
                  <a:txBody>
                    <a:bodyPr/>
                    <a:lstStyle/>
                    <a:p>
                      <a:endParaRPr lang="en-US"/>
                    </a:p>
                  </a:txBody>
                  <a:tcPr/>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gridSpan="2">
                  <a:txBody>
                    <a:bodyPr/>
                    <a:lstStyle/>
                    <a:p>
                      <a:pPr>
                        <a:spcAft>
                          <a:spcPts val="0"/>
                        </a:spcAft>
                      </a:pPr>
                      <a:r>
                        <a:rPr lang="ka-GE" sz="900" b="1" dirty="0" err="1">
                          <a:solidFill>
                            <a:srgbClr val="FFC000"/>
                          </a:solidFill>
                          <a:effectLst/>
                        </a:rPr>
                        <a:t>Heartbleed</a:t>
                      </a:r>
                      <a:endParaRPr lang="en-US" sz="900" b="1" dirty="0">
                        <a:solidFill>
                          <a:srgbClr val="FFC000"/>
                        </a:solidFill>
                        <a:effectLst/>
                        <a:latin typeface="Times New Roman" panose="02020603050405020304" pitchFamily="18" charset="0"/>
                        <a:ea typeface="Times New Roman" panose="02020603050405020304" pitchFamily="18" charset="0"/>
                      </a:endParaRPr>
                    </a:p>
                  </a:txBody>
                  <a:tcPr marL="63428" marR="63428" marT="0" marB="0" anchor="b"/>
                </a:tc>
                <a:tc hMerge="1">
                  <a:txBody>
                    <a:bodyPr/>
                    <a:lstStyle/>
                    <a:p>
                      <a:endParaRPr lang="en-US"/>
                    </a:p>
                  </a:txBody>
                  <a:tcPr/>
                </a:tc>
                <a:tc>
                  <a:txBody>
                    <a:bodyPr/>
                    <a:lstStyle/>
                    <a:p>
                      <a:pP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gridSpan="2">
                  <a:txBody>
                    <a:bodyPr/>
                    <a:lstStyle/>
                    <a:p>
                      <a:pPr marR="0" algn="l" rtl="0">
                        <a:lnSpc>
                          <a:spcPct val="100000"/>
                        </a:lnSpc>
                        <a:spcBef>
                          <a:spcPts val="0"/>
                        </a:spcBef>
                        <a:spcAft>
                          <a:spcPts val="0"/>
                        </a:spcAft>
                        <a:buClr>
                          <a:srgbClr val="000000"/>
                        </a:buClr>
                        <a:buFont typeface="Arial"/>
                      </a:pPr>
                      <a:r>
                        <a:rPr lang="ka-GE" sz="900" b="1" i="0" u="none" strike="noStrike" cap="none" dirty="0">
                          <a:solidFill>
                            <a:srgbClr val="FFC000"/>
                          </a:solidFill>
                          <a:effectLst/>
                          <a:latin typeface="Arial"/>
                          <a:ea typeface="Arial"/>
                          <a:cs typeface="Arial"/>
                          <a:sym typeface="Arial"/>
                        </a:rPr>
                        <a:t>SSH-</a:t>
                      </a:r>
                      <a:r>
                        <a:rPr lang="ka-GE" sz="900" b="1" i="0" u="none" strike="noStrike" cap="none" dirty="0" err="1">
                          <a:solidFill>
                            <a:srgbClr val="FFC000"/>
                          </a:solidFill>
                          <a:effectLst/>
                          <a:latin typeface="Arial"/>
                          <a:ea typeface="Arial"/>
                          <a:cs typeface="Arial"/>
                          <a:sym typeface="Arial"/>
                        </a:rPr>
                        <a:t>Patator</a:t>
                      </a:r>
                      <a:endParaRPr lang="en-US" sz="900" b="1" i="0" u="none" strike="noStrike" cap="none" dirty="0">
                        <a:solidFill>
                          <a:srgbClr val="FFC000"/>
                        </a:solidFill>
                        <a:effectLst/>
                        <a:latin typeface="Arial"/>
                        <a:ea typeface="Arial"/>
                        <a:cs typeface="Arial"/>
                        <a:sym typeface="Arial"/>
                      </a:endParaRPr>
                    </a:p>
                  </a:txBody>
                  <a:tcPr marL="63428" marR="63428" marT="0" marB="0"/>
                </a:tc>
                <a:tc hMerge="1">
                  <a:txBody>
                    <a:bodyPr/>
                    <a:lstStyle/>
                    <a:p>
                      <a:endParaRPr lang="en-US"/>
                    </a:p>
                  </a:txBody>
                  <a:tcPr/>
                </a:tc>
                <a:extLst>
                  <a:ext uri="{0D108BD9-81ED-4DB2-BD59-A6C34878D82A}">
                    <a16:rowId xmlns:a16="http://schemas.microsoft.com/office/drawing/2014/main" val="10011"/>
                  </a:ext>
                </a:extLst>
              </a:tr>
              <a:tr h="186275">
                <a:tc>
                  <a:txBody>
                    <a:bodyPr/>
                    <a:lstStyle/>
                    <a:p>
                      <a:pPr>
                        <a:spcAft>
                          <a:spcPts val="0"/>
                        </a:spcAft>
                      </a:pPr>
                      <a:r>
                        <a:rPr lang="ka-GE" sz="900">
                          <a:solidFill>
                            <a:schemeClr val="tx1"/>
                          </a:solidFill>
                          <a:effectLst/>
                        </a:rPr>
                        <a:t>Bwd Packet Length Std</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0.319307</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a:solidFill>
                            <a:schemeClr val="tx1"/>
                          </a:solidFill>
                          <a:effectLst/>
                        </a:rPr>
                        <a:t>Flow IAT Min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0.052</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Fwd Packet Length Max</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0.001282</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12"/>
                  </a:ext>
                </a:extLst>
              </a:tr>
              <a:tr h="186275">
                <a:tc>
                  <a:txBody>
                    <a:bodyPr/>
                    <a:lstStyle/>
                    <a:p>
                      <a:pPr>
                        <a:spcAft>
                          <a:spcPts val="0"/>
                        </a:spcAft>
                      </a:pPr>
                      <a:r>
                        <a:rPr lang="ka-GE" sz="900">
                          <a:solidFill>
                            <a:schemeClr val="tx1"/>
                          </a:solidFill>
                          <a:effectLst/>
                        </a:rPr>
                        <a:t>Flow IAT Max</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0.208388</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a:solidFill>
                            <a:schemeClr val="tx1"/>
                          </a:solidFill>
                          <a:effectLst/>
                        </a:rPr>
                        <a:t>Total Backward Packets</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0.048</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Flow IAT Mean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0.000628</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13"/>
                  </a:ext>
                </a:extLst>
              </a:tr>
              <a:tr h="186275">
                <a:tc>
                  <a:txBody>
                    <a:bodyPr/>
                    <a:lstStyle/>
                    <a:p>
                      <a:pPr>
                        <a:spcAft>
                          <a:spcPts val="0"/>
                        </a:spcAft>
                      </a:pPr>
                      <a:r>
                        <a:rPr lang="ka-GE" sz="900">
                          <a:solidFill>
                            <a:schemeClr val="tx1"/>
                          </a:solidFill>
                          <a:effectLst/>
                        </a:rPr>
                        <a:t>Flow IAT Min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0.175858</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a:solidFill>
                            <a:schemeClr val="tx1"/>
                          </a:solidFill>
                          <a:effectLst/>
                        </a:rPr>
                        <a:t>Bwd Packet Length Max</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0.044</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Flow Duration</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0.000531</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14"/>
                  </a:ext>
                </a:extLst>
              </a:tr>
              <a:tr h="276214">
                <a:tc>
                  <a:txBody>
                    <a:bodyPr/>
                    <a:lstStyle/>
                    <a:p>
                      <a:pPr>
                        <a:spcAft>
                          <a:spcPts val="0"/>
                        </a:spcAft>
                      </a:pPr>
                      <a:r>
                        <a:rPr lang="ka-GE" sz="900">
                          <a:solidFill>
                            <a:schemeClr val="tx1"/>
                          </a:solidFill>
                          <a:effectLst/>
                        </a:rPr>
                        <a:t>Total Backward Packets</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0.017191</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10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spcAft>
                          <a:spcPts val="0"/>
                        </a:spcAft>
                      </a:pPr>
                      <a:r>
                        <a:rPr lang="ka-GE" sz="900" dirty="0" err="1">
                          <a:solidFill>
                            <a:schemeClr val="tx1"/>
                          </a:solidFill>
                          <a:effectLst/>
                        </a:rPr>
                        <a:t>Total</a:t>
                      </a:r>
                      <a:r>
                        <a:rPr lang="ka-GE" sz="900" dirty="0">
                          <a:solidFill>
                            <a:schemeClr val="tx1"/>
                          </a:solidFill>
                          <a:effectLst/>
                        </a:rPr>
                        <a:t> </a:t>
                      </a:r>
                      <a:r>
                        <a:rPr lang="ka-GE" sz="900" dirty="0" err="1">
                          <a:solidFill>
                            <a:schemeClr val="tx1"/>
                          </a:solidFill>
                          <a:effectLst/>
                        </a:rPr>
                        <a:t>Length</a:t>
                      </a:r>
                      <a:r>
                        <a:rPr lang="ka-GE" sz="900" dirty="0">
                          <a:solidFill>
                            <a:schemeClr val="tx1"/>
                          </a:solidFill>
                          <a:effectLst/>
                        </a:rPr>
                        <a:t> </a:t>
                      </a:r>
                      <a:r>
                        <a:rPr lang="ka-GE" sz="900" dirty="0" err="1">
                          <a:solidFill>
                            <a:schemeClr val="tx1"/>
                          </a:solidFill>
                          <a:effectLst/>
                        </a:rPr>
                        <a:t>of</a:t>
                      </a:r>
                      <a:r>
                        <a:rPr lang="ka-GE" sz="900" dirty="0">
                          <a:solidFill>
                            <a:schemeClr val="tx1"/>
                          </a:solidFill>
                          <a:effectLst/>
                        </a:rPr>
                        <a:t> </a:t>
                      </a:r>
                      <a:r>
                        <a:rPr lang="ka-GE" sz="900" dirty="0" err="1">
                          <a:solidFill>
                            <a:schemeClr val="tx1"/>
                          </a:solidFill>
                          <a:effectLst/>
                        </a:rPr>
                        <a:t>Fwd</a:t>
                      </a:r>
                      <a:r>
                        <a:rPr lang="ka-GE" sz="900" dirty="0">
                          <a:solidFill>
                            <a:schemeClr val="tx1"/>
                          </a:solidFill>
                          <a:effectLst/>
                        </a:rPr>
                        <a:t> </a:t>
                      </a:r>
                      <a:r>
                        <a:rPr lang="ka-GE" sz="900" dirty="0" err="1">
                          <a:solidFill>
                            <a:schemeClr val="tx1"/>
                          </a:solidFill>
                          <a:effectLst/>
                        </a:rPr>
                        <a:t>Packets</a:t>
                      </a:r>
                      <a:endParaRPr lang="en-US" sz="900"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dirty="0">
                          <a:solidFill>
                            <a:schemeClr val="tx1"/>
                          </a:solidFill>
                          <a:effectLst/>
                        </a:rPr>
                        <a:t>0.044</a:t>
                      </a:r>
                      <a:endParaRPr lang="en-US" sz="900"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a:solidFill>
                            <a:schemeClr val="tx1"/>
                          </a:solidFill>
                          <a:effectLst/>
                        </a:rPr>
                        <a:t> </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tc>
                <a:tc>
                  <a:txBody>
                    <a:bodyPr/>
                    <a:lstStyle/>
                    <a:p>
                      <a:pPr>
                        <a:spcAft>
                          <a:spcPts val="0"/>
                        </a:spcAft>
                      </a:pPr>
                      <a:r>
                        <a:rPr lang="ka-GE" sz="900">
                          <a:solidFill>
                            <a:schemeClr val="tx1"/>
                          </a:solidFill>
                          <a:effectLst/>
                        </a:rPr>
                        <a:t>Flow Bytes/s</a:t>
                      </a:r>
                      <a:endParaRPr lang="en-US" sz="90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tc>
                  <a:txBody>
                    <a:bodyPr/>
                    <a:lstStyle/>
                    <a:p>
                      <a:pPr algn="r">
                        <a:spcAft>
                          <a:spcPts val="0"/>
                        </a:spcAft>
                      </a:pPr>
                      <a:r>
                        <a:rPr lang="ka-GE" sz="900" dirty="0">
                          <a:solidFill>
                            <a:schemeClr val="tx1"/>
                          </a:solidFill>
                          <a:effectLst/>
                        </a:rPr>
                        <a:t>0.000488</a:t>
                      </a:r>
                      <a:endParaRPr lang="en-US" sz="900" dirty="0">
                        <a:solidFill>
                          <a:schemeClr val="tx1"/>
                        </a:solidFill>
                        <a:effectLst/>
                        <a:latin typeface="Times New Roman" panose="02020603050405020304" pitchFamily="18" charset="0"/>
                        <a:ea typeface="Times New Roman" panose="02020603050405020304" pitchFamily="18" charset="0"/>
                      </a:endParaRPr>
                    </a:p>
                  </a:txBody>
                  <a:tcPr marL="63428" marR="63428" marT="0" marB="0" anchor="b"/>
                </a:tc>
                <a:extLst>
                  <a:ext uri="{0D108BD9-81ED-4DB2-BD59-A6C34878D82A}">
                    <a16:rowId xmlns:a16="http://schemas.microsoft.com/office/drawing/2014/main" val="10015"/>
                  </a:ext>
                </a:extLst>
              </a:tr>
            </a:tbl>
          </a:graphicData>
        </a:graphic>
      </p:graphicFrame>
      <p:sp>
        <p:nvSpPr>
          <p:cNvPr id="5" name="Rectangle 4"/>
          <p:cNvSpPr/>
          <p:nvPr/>
        </p:nvSpPr>
        <p:spPr>
          <a:xfrm>
            <a:off x="624262" y="4443739"/>
            <a:ext cx="8127852" cy="276999"/>
          </a:xfrm>
          <a:prstGeom prst="rect">
            <a:avLst/>
          </a:prstGeom>
        </p:spPr>
        <p:txBody>
          <a:bodyPr wrap="square">
            <a:spAutoFit/>
          </a:bodyPr>
          <a:lstStyle/>
          <a:p>
            <a:pPr algn="ctr"/>
            <a:r>
              <a:rPr lang="ka-GE" sz="1200" dirty="0">
                <a:solidFill>
                  <a:schemeClr val="tx1"/>
                </a:solidFill>
                <a:latin typeface="BPG Banner Caps" panose="02060504020202060204" pitchFamily="18" charset="0"/>
              </a:rPr>
              <a:t>ცხრილი 4. ოთხი ძირითადი ატრიბუტის მნიშვნელობის შედარება თითოეული შეტევისთვის</a:t>
            </a:r>
            <a:endParaRPr lang="en-US" sz="1200" dirty="0">
              <a:solidFill>
                <a:schemeClr val="tx1"/>
              </a:solidFill>
              <a:latin typeface="BPG Banner Caps" panose="02060504020202060204" pitchFamily="18" charset="0"/>
            </a:endParaRPr>
          </a:p>
        </p:txBody>
      </p:sp>
      <p:sp>
        <p:nvSpPr>
          <p:cNvPr id="6" name="Rectangle 5"/>
          <p:cNvSpPr/>
          <p:nvPr/>
        </p:nvSpPr>
        <p:spPr>
          <a:xfrm>
            <a:off x="323016" y="260147"/>
            <a:ext cx="8588829" cy="523220"/>
          </a:xfrm>
          <a:prstGeom prst="rect">
            <a:avLst/>
          </a:prstGeom>
        </p:spPr>
        <p:txBody>
          <a:bodyPr wrap="square">
            <a:spAutoFit/>
          </a:bodyPr>
          <a:lstStyle/>
          <a:p>
            <a:r>
              <a:rPr lang="ka-GE" dirty="0">
                <a:solidFill>
                  <a:schemeClr val="tx1"/>
                </a:solidFill>
                <a:latin typeface="BPG Banner Caps" panose="02060504020202060204" pitchFamily="18" charset="0"/>
              </a:rPr>
              <a:t>თუ დავაკვირდებით ატრიბუტების მნიშვნელობებს ჩანს, რომ არსებობს ერთი ან ორი მახასიათებელი, რომელიც იკვეთება შეტევის თითქმის ყველა ტიპისთვის. </a:t>
            </a:r>
            <a:endParaRPr lang="en-US" dirty="0">
              <a:solidFill>
                <a:schemeClr val="tx1"/>
              </a:solidFill>
              <a:latin typeface="BPG Banner Caps" panose="02060504020202060204" pitchFamily="18" charset="0"/>
            </a:endParaRPr>
          </a:p>
        </p:txBody>
      </p:sp>
    </p:spTree>
    <p:extLst>
      <p:ext uri="{BB962C8B-B14F-4D97-AF65-F5344CB8AC3E}">
        <p14:creationId xmlns:p14="http://schemas.microsoft.com/office/powerpoint/2010/main" val="3080484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349796"/>
            <a:ext cx="7704000" cy="259804"/>
          </a:xfrm>
        </p:spPr>
        <p:txBody>
          <a:bodyPr/>
          <a:lstStyle/>
          <a:p>
            <a:pPr marL="127000" indent="0" algn="ctr">
              <a:buNone/>
            </a:pPr>
            <a:r>
              <a:rPr lang="ka-GE" sz="1400" dirty="0">
                <a:latin typeface="BPG Banner Caps" panose="02060504020202060204" pitchFamily="18" charset="0"/>
              </a:rPr>
              <a:t>მე-8 ნახაზზე მოცემულია ოთხი შეტევის ყველა მახასიათებელი</a:t>
            </a:r>
            <a:endParaRPr lang="en-US" sz="1400" dirty="0">
              <a:latin typeface="BPG Banner Caps" panose="02060504020202060204" pitchFamily="18" charset="0"/>
            </a:endParaRPr>
          </a:p>
        </p:txBody>
      </p:sp>
      <p:pic>
        <p:nvPicPr>
          <p:cNvPr id="5" name="Picture 4" descr="C:\Users\Admin\Desktop\beso\2023\Gmail\dos hulk1.png"/>
          <p:cNvPicPr/>
          <p:nvPr/>
        </p:nvPicPr>
        <p:blipFill>
          <a:blip r:embed="rId2">
            <a:extLst>
              <a:ext uri="{28A0092B-C50C-407E-A947-70E740481C1C}">
                <a14:useLocalDpi xmlns:a14="http://schemas.microsoft.com/office/drawing/2010/main" val="0"/>
              </a:ext>
            </a:extLst>
          </a:blip>
          <a:srcRect/>
          <a:stretch>
            <a:fillRect/>
          </a:stretch>
        </p:blipFill>
        <p:spPr bwMode="auto">
          <a:xfrm>
            <a:off x="1051133" y="743609"/>
            <a:ext cx="6919420" cy="3876942"/>
          </a:xfrm>
          <a:prstGeom prst="rect">
            <a:avLst/>
          </a:prstGeom>
          <a:noFill/>
          <a:ln>
            <a:noFill/>
          </a:ln>
        </p:spPr>
      </p:pic>
      <p:sp>
        <p:nvSpPr>
          <p:cNvPr id="6" name="Text Placeholder 2"/>
          <p:cNvSpPr txBox="1">
            <a:spLocks/>
          </p:cNvSpPr>
          <p:nvPr/>
        </p:nvSpPr>
        <p:spPr>
          <a:xfrm>
            <a:off x="3895552" y="4660013"/>
            <a:ext cx="1230582" cy="2673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Roboto"/>
              <a:buChar char="●"/>
              <a:defRPr sz="12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127000" indent="0" algn="ctr">
              <a:buFont typeface="Roboto"/>
              <a:buNone/>
            </a:pPr>
            <a:r>
              <a:rPr lang="ka-GE" sz="1400" dirty="0">
                <a:latin typeface="BPG Banner Caps" panose="02060504020202060204" pitchFamily="18" charset="0"/>
              </a:rPr>
              <a:t>ა)</a:t>
            </a:r>
            <a:endParaRPr lang="en-US" sz="1400" dirty="0">
              <a:latin typeface="BPG Banner Caps" panose="02060504020202060204" pitchFamily="18" charset="0"/>
            </a:endParaRPr>
          </a:p>
        </p:txBody>
      </p:sp>
    </p:spTree>
    <p:extLst>
      <p:ext uri="{BB962C8B-B14F-4D97-AF65-F5344CB8AC3E}">
        <p14:creationId xmlns:p14="http://schemas.microsoft.com/office/powerpoint/2010/main" val="1909952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349796"/>
            <a:ext cx="7704000" cy="259804"/>
          </a:xfrm>
        </p:spPr>
        <p:txBody>
          <a:bodyPr/>
          <a:lstStyle/>
          <a:p>
            <a:pPr marL="127000" indent="0" algn="ctr">
              <a:buNone/>
            </a:pPr>
            <a:r>
              <a:rPr lang="ka-GE" sz="1400" dirty="0">
                <a:latin typeface="BPG Banner Caps" panose="02060504020202060204" pitchFamily="18" charset="0"/>
              </a:rPr>
              <a:t>მე-8 ნახაზზე მოცემულია ოთხი შეტევის ყველა მახასიათებელი</a:t>
            </a:r>
            <a:endParaRPr lang="en-US" sz="1400" dirty="0">
              <a:latin typeface="BPG Banner Caps" panose="02060504020202060204" pitchFamily="18" charset="0"/>
            </a:endParaRPr>
          </a:p>
        </p:txBody>
      </p:sp>
      <p:sp>
        <p:nvSpPr>
          <p:cNvPr id="6" name="Text Placeholder 2"/>
          <p:cNvSpPr txBox="1">
            <a:spLocks/>
          </p:cNvSpPr>
          <p:nvPr/>
        </p:nvSpPr>
        <p:spPr>
          <a:xfrm>
            <a:off x="3956709" y="4533900"/>
            <a:ext cx="1230582" cy="2673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Roboto"/>
              <a:buChar char="●"/>
              <a:defRPr sz="12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127000" indent="0" algn="ctr">
              <a:buFont typeface="Roboto"/>
              <a:buNone/>
            </a:pPr>
            <a:r>
              <a:rPr lang="ka-GE" sz="1400" dirty="0">
                <a:latin typeface="BPG Banner Caps" panose="02060504020202060204" pitchFamily="18" charset="0"/>
              </a:rPr>
              <a:t>ბ)</a:t>
            </a:r>
            <a:endParaRPr lang="en-US" sz="1400" dirty="0">
              <a:latin typeface="BPG Banner Caps" panose="02060504020202060204" pitchFamily="18" charset="0"/>
            </a:endParaRPr>
          </a:p>
        </p:txBody>
      </p:sp>
      <p:pic>
        <p:nvPicPr>
          <p:cNvPr id="8" name="Picture 7" descr="C:\Users\Admin\Desktop\beso\2023\Gmail\heatbleed1.jpg"/>
          <p:cNvPicPr/>
          <p:nvPr/>
        </p:nvPicPr>
        <p:blipFill>
          <a:blip r:embed="rId2">
            <a:extLst>
              <a:ext uri="{28A0092B-C50C-407E-A947-70E740481C1C}">
                <a14:useLocalDpi xmlns:a14="http://schemas.microsoft.com/office/drawing/2010/main" val="0"/>
              </a:ext>
            </a:extLst>
          </a:blip>
          <a:srcRect/>
          <a:stretch>
            <a:fillRect/>
          </a:stretch>
        </p:blipFill>
        <p:spPr bwMode="auto">
          <a:xfrm>
            <a:off x="1023257" y="685800"/>
            <a:ext cx="7097486" cy="3771900"/>
          </a:xfrm>
          <a:prstGeom prst="rect">
            <a:avLst/>
          </a:prstGeom>
          <a:noFill/>
          <a:ln>
            <a:noFill/>
          </a:ln>
        </p:spPr>
      </p:pic>
    </p:spTree>
    <p:extLst>
      <p:ext uri="{BB962C8B-B14F-4D97-AF65-F5344CB8AC3E}">
        <p14:creationId xmlns:p14="http://schemas.microsoft.com/office/powerpoint/2010/main" val="11297554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349796"/>
            <a:ext cx="7704000" cy="259804"/>
          </a:xfrm>
        </p:spPr>
        <p:txBody>
          <a:bodyPr/>
          <a:lstStyle/>
          <a:p>
            <a:pPr marL="127000" indent="0" algn="ctr">
              <a:buNone/>
            </a:pPr>
            <a:r>
              <a:rPr lang="ka-GE" sz="1400" dirty="0">
                <a:latin typeface="BPG Banner Caps" panose="02060504020202060204" pitchFamily="18" charset="0"/>
              </a:rPr>
              <a:t>მე-8 ნახაზზე მოცემულია ოთხი შეტევის ყველა მახასიათებელი</a:t>
            </a:r>
            <a:endParaRPr lang="en-US" sz="1400" dirty="0">
              <a:latin typeface="BPG Banner Caps" panose="02060504020202060204" pitchFamily="18" charset="0"/>
            </a:endParaRPr>
          </a:p>
        </p:txBody>
      </p:sp>
      <p:sp>
        <p:nvSpPr>
          <p:cNvPr id="6" name="Text Placeholder 2"/>
          <p:cNvSpPr txBox="1">
            <a:spLocks/>
          </p:cNvSpPr>
          <p:nvPr/>
        </p:nvSpPr>
        <p:spPr>
          <a:xfrm>
            <a:off x="3956709" y="4533900"/>
            <a:ext cx="1230582" cy="2673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Roboto"/>
              <a:buChar char="●"/>
              <a:defRPr sz="12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127000" indent="0" algn="ctr">
              <a:buFont typeface="Roboto"/>
              <a:buNone/>
            </a:pPr>
            <a:r>
              <a:rPr lang="ka-GE" sz="1400" dirty="0">
                <a:latin typeface="BPG Banner Caps" panose="02060504020202060204" pitchFamily="18" charset="0"/>
              </a:rPr>
              <a:t>გ)</a:t>
            </a:r>
            <a:endParaRPr lang="en-US" sz="1400" dirty="0">
              <a:latin typeface="BPG Banner Caps" panose="02060504020202060204" pitchFamily="18" charset="0"/>
            </a:endParaRPr>
          </a:p>
        </p:txBody>
      </p:sp>
      <p:pic>
        <p:nvPicPr>
          <p:cNvPr id="5" name="Picture 4" descr="C:\Users\Admin\Desktop\beso\2023\Gmail\portscan.jpg"/>
          <p:cNvPicPr/>
          <p:nvPr/>
        </p:nvPicPr>
        <p:blipFill>
          <a:blip r:embed="rId2">
            <a:extLst>
              <a:ext uri="{28A0092B-C50C-407E-A947-70E740481C1C}">
                <a14:useLocalDpi xmlns:a14="http://schemas.microsoft.com/office/drawing/2010/main" val="0"/>
              </a:ext>
            </a:extLst>
          </a:blip>
          <a:srcRect/>
          <a:stretch>
            <a:fillRect/>
          </a:stretch>
        </p:blipFill>
        <p:spPr bwMode="auto">
          <a:xfrm>
            <a:off x="1043727" y="718453"/>
            <a:ext cx="7056546" cy="3580082"/>
          </a:xfrm>
          <a:prstGeom prst="rect">
            <a:avLst/>
          </a:prstGeom>
          <a:noFill/>
          <a:ln>
            <a:noFill/>
          </a:ln>
        </p:spPr>
      </p:pic>
    </p:spTree>
    <p:extLst>
      <p:ext uri="{BB962C8B-B14F-4D97-AF65-F5344CB8AC3E}">
        <p14:creationId xmlns:p14="http://schemas.microsoft.com/office/powerpoint/2010/main" val="9705898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sp>
        <p:nvSpPr>
          <p:cNvPr id="3" name="Rectangle 2"/>
          <p:cNvSpPr/>
          <p:nvPr/>
        </p:nvSpPr>
        <p:spPr>
          <a:xfrm>
            <a:off x="768096" y="597332"/>
            <a:ext cx="7790688" cy="723275"/>
          </a:xfrm>
          <a:prstGeom prst="rect">
            <a:avLst/>
          </a:prstGeom>
        </p:spPr>
        <p:txBody>
          <a:bodyPr wrap="square">
            <a:spAutoFit/>
          </a:bodyPr>
          <a:lstStyle/>
          <a:p>
            <a:pPr marL="457200" indent="-457200" algn="ctr">
              <a:spcBef>
                <a:spcPts val="1200"/>
              </a:spcBef>
              <a:tabLst>
                <a:tab pos="457200" algn="l"/>
                <a:tab pos="457200" algn="l"/>
              </a:tabLst>
            </a:pPr>
            <a:r>
              <a:rPr lang="ka-GE" sz="1800" b="1" kern="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ქსელური</a:t>
            </a:r>
            <a:r>
              <a:rPr lang="ka-GE" sz="1800" b="1" kern="1600" dirty="0">
                <a:solidFill>
                  <a:srgbClr val="FFC000"/>
                </a:solidFill>
                <a:latin typeface="BPG Banner Caps" panose="02060504020202060204" pitchFamily="18" charset="0"/>
                <a:ea typeface="BPG Excelsior Light" panose="020B0306030504020204" pitchFamily="34" charset="0"/>
                <a:cs typeface="Times New Roman" panose="02020603050405020304" pitchFamily="18" charset="0"/>
              </a:rPr>
              <a:t> </a:t>
            </a:r>
            <a:r>
              <a:rPr lang="ka-GE" sz="1800" b="1" kern="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ანომალიები</a:t>
            </a:r>
            <a:r>
              <a:rPr lang="ka-GE" sz="1800" b="1" kern="1600" dirty="0">
                <a:solidFill>
                  <a:srgbClr val="FFC000"/>
                </a:solidFill>
                <a:latin typeface="BPG Banner Caps" panose="02060504020202060204" pitchFamily="18" charset="0"/>
                <a:ea typeface="BPG Excelsior Light" panose="020B0306030504020204" pitchFamily="34" charset="0"/>
                <a:cs typeface="Times New Roman" panose="02020603050405020304" pitchFamily="18" charset="0"/>
              </a:rPr>
              <a:t> </a:t>
            </a:r>
            <a:r>
              <a:rPr lang="ka-GE" sz="1800" b="1" kern="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და</a:t>
            </a:r>
            <a:r>
              <a:rPr lang="ka-GE" sz="1800" b="1" kern="1600" dirty="0">
                <a:solidFill>
                  <a:srgbClr val="FFC000"/>
                </a:solidFill>
                <a:latin typeface="BPG Banner Caps" panose="02060504020202060204" pitchFamily="18" charset="0"/>
                <a:ea typeface="BPG Excelsior Light" panose="020B0306030504020204" pitchFamily="34" charset="0"/>
                <a:cs typeface="Times New Roman" panose="02020603050405020304" pitchFamily="18" charset="0"/>
              </a:rPr>
              <a:t> </a:t>
            </a:r>
            <a:r>
              <a:rPr lang="ka-GE" sz="1800" b="1" kern="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შეტევების</a:t>
            </a:r>
            <a:r>
              <a:rPr lang="ka-GE" sz="1800" b="1" kern="1600" dirty="0">
                <a:solidFill>
                  <a:srgbClr val="FFC000"/>
                </a:solidFill>
                <a:latin typeface="BPG Banner Caps" panose="02060504020202060204" pitchFamily="18" charset="0"/>
                <a:ea typeface="BPG Excelsior Light" panose="020B0306030504020204" pitchFamily="34" charset="0"/>
                <a:cs typeface="Times New Roman" panose="02020603050405020304" pitchFamily="18" charset="0"/>
              </a:rPr>
              <a:t> </a:t>
            </a:r>
            <a:r>
              <a:rPr lang="ka-GE" sz="1800" b="1" kern="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ტიპები</a:t>
            </a:r>
            <a:endParaRPr lang="en-US" sz="1800" b="1" kern="1600" dirty="0">
              <a:solidFill>
                <a:srgbClr val="FFC000"/>
              </a:solidFill>
              <a:latin typeface="BPG Banner Caps" panose="02060504020202060204" pitchFamily="18" charset="0"/>
              <a:ea typeface="Times New Roman" panose="02020603050405020304" pitchFamily="18" charset="0"/>
              <a:cs typeface="Times New Roman" panose="02020603050405020304" pitchFamily="18" charset="0"/>
            </a:endParaRPr>
          </a:p>
          <a:p>
            <a:pPr marL="457200" indent="-457200" algn="ctr">
              <a:spcBef>
                <a:spcPts val="600"/>
              </a:spcBef>
              <a:tabLst>
                <a:tab pos="457200" algn="l"/>
                <a:tab pos="457200" algn="l"/>
              </a:tabLst>
            </a:pPr>
            <a:r>
              <a:rPr lang="ka-GE" sz="1800" b="1" kern="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რას</a:t>
            </a:r>
            <a:r>
              <a:rPr lang="ka-GE" sz="1800" b="1" kern="1600" dirty="0">
                <a:solidFill>
                  <a:srgbClr val="FFC000"/>
                </a:solidFill>
                <a:latin typeface="BPG Banner Caps" panose="02060504020202060204" pitchFamily="18" charset="0"/>
                <a:ea typeface="BPG Excelsior Light" panose="020B0306030504020204" pitchFamily="34" charset="0"/>
                <a:cs typeface="Times New Roman" panose="02020603050405020304" pitchFamily="18" charset="0"/>
              </a:rPr>
              <a:t> </a:t>
            </a:r>
            <a:r>
              <a:rPr lang="ka-GE" sz="1800" b="1" kern="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წარმოადგენს</a:t>
            </a:r>
            <a:r>
              <a:rPr lang="ka-GE" sz="1800" b="1" kern="1600" dirty="0">
                <a:solidFill>
                  <a:srgbClr val="FFC000"/>
                </a:solidFill>
                <a:latin typeface="BPG Banner Caps" panose="02060504020202060204" pitchFamily="18" charset="0"/>
                <a:ea typeface="BPG Excelsior Light" panose="020B0306030504020204" pitchFamily="34" charset="0"/>
                <a:cs typeface="Times New Roman" panose="02020603050405020304" pitchFamily="18" charset="0"/>
              </a:rPr>
              <a:t> </a:t>
            </a:r>
            <a:r>
              <a:rPr lang="ka-GE" sz="1800" b="1" kern="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ქსელური</a:t>
            </a:r>
            <a:r>
              <a:rPr lang="ka-GE" sz="1800" b="1" kern="1600" dirty="0">
                <a:solidFill>
                  <a:srgbClr val="FFC000"/>
                </a:solidFill>
                <a:latin typeface="BPG Banner Caps" panose="02060504020202060204" pitchFamily="18" charset="0"/>
                <a:ea typeface="BPG Excelsior Light" panose="020B0306030504020204" pitchFamily="34" charset="0"/>
                <a:cs typeface="Times New Roman" panose="02020603050405020304" pitchFamily="18" charset="0"/>
              </a:rPr>
              <a:t> </a:t>
            </a:r>
            <a:r>
              <a:rPr lang="ka-GE" sz="1800" b="1" kern="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ანომალია</a:t>
            </a:r>
            <a:endParaRPr lang="en-US" sz="1800" b="1" kern="1600" dirty="0">
              <a:solidFill>
                <a:srgbClr val="FFC000"/>
              </a:solidFill>
              <a:effectLst/>
              <a:latin typeface="BPG Banner Caps" panose="020605040202020602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608802" y="1601843"/>
            <a:ext cx="7926395" cy="2062103"/>
          </a:xfrm>
          <a:prstGeom prst="rect">
            <a:avLst/>
          </a:prstGeom>
        </p:spPr>
        <p:txBody>
          <a:bodyPr wrap="square">
            <a:spAutoFit/>
          </a:bodyPr>
          <a:lstStyle/>
          <a:p>
            <a:pPr>
              <a:spcBef>
                <a:spcPts val="1200"/>
              </a:spcBef>
            </a:pPr>
            <a:r>
              <a:rPr lang="ka-GE" kern="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ლიტერატურაში ანომალია არის მგომარეობა, რომელსაც არ გააჩნია ქცევის ნორმალური თარგის მსგავსად კარგად განსაზღვრული თვისებები [8]. ანომალიის გასაგებად წესები, რომლებიც ქმნიან ნორმალურ კონცეფციას, უნდა იყოს სპეციფიკური და მკაცრად განსაზღვრული. ანომალიებს ვაანალიზებთ 3 ტიპით:</a:t>
            </a:r>
          </a:p>
          <a:p>
            <a:pPr marL="457200" indent="-457200">
              <a:spcBef>
                <a:spcPts val="1200"/>
              </a:spcBef>
              <a:tabLst>
                <a:tab pos="457200" algn="l"/>
                <a:tab pos="457200" algn="l"/>
              </a:tabLst>
            </a:pPr>
            <a:r>
              <a:rPr lang="ka-GE" kern="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	წერტილის ანომალია </a:t>
            </a:r>
          </a:p>
          <a:p>
            <a:pPr marL="457200" indent="-457200">
              <a:spcBef>
                <a:spcPts val="1200"/>
              </a:spcBef>
              <a:tabLst>
                <a:tab pos="457200" algn="l"/>
                <a:tab pos="457200" algn="l"/>
              </a:tabLst>
            </a:pPr>
            <a:r>
              <a:rPr lang="ka-GE" kern="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	კონტექსტური ანომალია  </a:t>
            </a:r>
          </a:p>
          <a:p>
            <a:pPr marL="457200" indent="-457200">
              <a:spcBef>
                <a:spcPts val="1200"/>
              </a:spcBef>
              <a:tabLst>
                <a:tab pos="457200" algn="l"/>
                <a:tab pos="457200" algn="l"/>
              </a:tabLst>
            </a:pPr>
            <a:r>
              <a:rPr lang="ka-GE" kern="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	ჯგუფური ანომალია </a:t>
            </a:r>
          </a:p>
        </p:txBody>
      </p:sp>
    </p:spTree>
    <p:extLst>
      <p:ext uri="{BB962C8B-B14F-4D97-AF65-F5344CB8AC3E}">
        <p14:creationId xmlns:p14="http://schemas.microsoft.com/office/powerpoint/2010/main" val="27485983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1" y="349796"/>
            <a:ext cx="7704000" cy="259804"/>
          </a:xfrm>
        </p:spPr>
        <p:txBody>
          <a:bodyPr/>
          <a:lstStyle/>
          <a:p>
            <a:pPr marL="127000" indent="0" algn="ctr">
              <a:buNone/>
            </a:pPr>
            <a:r>
              <a:rPr lang="ka-GE" sz="1400" dirty="0">
                <a:latin typeface="BPG Banner Caps" panose="02060504020202060204" pitchFamily="18" charset="0"/>
              </a:rPr>
              <a:t>მე-8 ნახაზზე მოცემულია ოთხი შეტევის ყველა მახასიათებელი</a:t>
            </a:r>
            <a:endParaRPr lang="en-US" sz="1400" dirty="0">
              <a:latin typeface="BPG Banner Caps" panose="02060504020202060204" pitchFamily="18" charset="0"/>
            </a:endParaRPr>
          </a:p>
        </p:txBody>
      </p:sp>
      <p:sp>
        <p:nvSpPr>
          <p:cNvPr id="6" name="Text Placeholder 2"/>
          <p:cNvSpPr txBox="1">
            <a:spLocks/>
          </p:cNvSpPr>
          <p:nvPr/>
        </p:nvSpPr>
        <p:spPr>
          <a:xfrm>
            <a:off x="3956709" y="4533900"/>
            <a:ext cx="1230582" cy="26738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Roboto"/>
              <a:buChar char="●"/>
              <a:defRPr sz="12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127000" indent="0" algn="ctr">
              <a:buFont typeface="Roboto"/>
              <a:buNone/>
            </a:pPr>
            <a:r>
              <a:rPr lang="ka-GE" sz="1400" dirty="0">
                <a:latin typeface="BPG Banner Caps" panose="02060504020202060204" pitchFamily="18" charset="0"/>
              </a:rPr>
              <a:t>დ)</a:t>
            </a:r>
            <a:endParaRPr lang="en-US" sz="1400" dirty="0">
              <a:latin typeface="BPG Banner Caps" panose="02060504020202060204" pitchFamily="18" charset="0"/>
            </a:endParaRPr>
          </a:p>
        </p:txBody>
      </p:sp>
      <p:pic>
        <p:nvPicPr>
          <p:cNvPr id="5" name="Picture 4" descr="C:\Users\Admin\Desktop\beso\2023\Gmail\ssh.jpg"/>
          <p:cNvPicPr/>
          <p:nvPr/>
        </p:nvPicPr>
        <p:blipFill>
          <a:blip r:embed="rId2">
            <a:extLst>
              <a:ext uri="{28A0092B-C50C-407E-A947-70E740481C1C}">
                <a14:useLocalDpi xmlns:a14="http://schemas.microsoft.com/office/drawing/2010/main" val="0"/>
              </a:ext>
            </a:extLst>
          </a:blip>
          <a:srcRect/>
          <a:stretch>
            <a:fillRect/>
          </a:stretch>
        </p:blipFill>
        <p:spPr bwMode="auto">
          <a:xfrm>
            <a:off x="1035036" y="835560"/>
            <a:ext cx="7073928" cy="3599707"/>
          </a:xfrm>
          <a:prstGeom prst="rect">
            <a:avLst/>
          </a:prstGeom>
          <a:noFill/>
          <a:ln>
            <a:noFill/>
          </a:ln>
        </p:spPr>
      </p:pic>
    </p:spTree>
    <p:extLst>
      <p:ext uri="{BB962C8B-B14F-4D97-AF65-F5344CB8AC3E}">
        <p14:creationId xmlns:p14="http://schemas.microsoft.com/office/powerpoint/2010/main" val="33100668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2000" dirty="0">
                <a:latin typeface="BPG Banner Caps" panose="02060504020202060204" pitchFamily="18" charset="0"/>
              </a:rPr>
              <a:t>ატრიბუტების შერჩევა თავდასხმის ტიპების და ნორმალური ნაკადის მიხედვით </a:t>
            </a:r>
            <a:endParaRPr lang="en-US" sz="2000" dirty="0">
              <a:latin typeface="BPG Banner Caps" panose="02060504020202060204" pitchFamily="18" charset="0"/>
            </a:endParaRPr>
          </a:p>
        </p:txBody>
      </p:sp>
      <p:pic>
        <p:nvPicPr>
          <p:cNvPr id="4" name="Picture 3"/>
          <p:cNvPicPr/>
          <p:nvPr/>
        </p:nvPicPr>
        <p:blipFill>
          <a:blip r:embed="rId2"/>
          <a:stretch>
            <a:fillRect/>
          </a:stretch>
        </p:blipFill>
        <p:spPr>
          <a:xfrm>
            <a:off x="1677034" y="978541"/>
            <a:ext cx="5789932" cy="3293926"/>
          </a:xfrm>
          <a:prstGeom prst="rect">
            <a:avLst/>
          </a:prstGeom>
        </p:spPr>
      </p:pic>
      <p:sp>
        <p:nvSpPr>
          <p:cNvPr id="5" name="Rectangle 4"/>
          <p:cNvSpPr/>
          <p:nvPr/>
        </p:nvSpPr>
        <p:spPr>
          <a:xfrm>
            <a:off x="1205978" y="4412809"/>
            <a:ext cx="6732043" cy="523220"/>
          </a:xfrm>
          <a:prstGeom prst="rect">
            <a:avLst/>
          </a:prstGeom>
        </p:spPr>
        <p:txBody>
          <a:bodyPr wrap="square">
            <a:spAutoFit/>
          </a:bodyPr>
          <a:lstStyle/>
          <a:p>
            <a:pPr algn="ctr"/>
            <a:r>
              <a:rPr lang="ka-GE" dirty="0">
                <a:solidFill>
                  <a:schemeClr val="tx1"/>
                </a:solidFill>
                <a:latin typeface="BPG Banner Caps" panose="02060504020202060204" pitchFamily="18" charset="0"/>
              </a:rPr>
              <a:t>დიაგრამა 4. მახასიათებლების მნიშვნელობების გრაფიკი </a:t>
            </a:r>
          </a:p>
          <a:p>
            <a:pPr algn="ctr"/>
            <a:r>
              <a:rPr lang="ka-GE" dirty="0">
                <a:solidFill>
                  <a:schemeClr val="tx1"/>
                </a:solidFill>
                <a:latin typeface="BPG Banner Caps" panose="02060504020202060204" pitchFamily="18" charset="0"/>
              </a:rPr>
              <a:t>თავდასხმის ტიპების და უსაფრთხო ნაკადის მიხედვით</a:t>
            </a:r>
            <a:endParaRPr lang="en-US" dirty="0">
              <a:solidFill>
                <a:schemeClr val="tx1"/>
              </a:solidFill>
              <a:latin typeface="BPG Banner Caps" panose="02060504020202060204" pitchFamily="18" charset="0"/>
            </a:endParaRPr>
          </a:p>
        </p:txBody>
      </p:sp>
    </p:spTree>
    <p:extLst>
      <p:ext uri="{BB962C8B-B14F-4D97-AF65-F5344CB8AC3E}">
        <p14:creationId xmlns:p14="http://schemas.microsoft.com/office/powerpoint/2010/main" val="35940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1600" dirty="0">
                <a:latin typeface="BPG Banner Caps" panose="02060504020202060204" pitchFamily="18" charset="0"/>
              </a:rPr>
              <a:t>მიდგომა 1 - ალგორითმების დასწავლა შეტევის 9 სხვადასხვა ტიპის გამოყენებით </a:t>
            </a:r>
            <a:endParaRPr lang="en-US" sz="1600" dirty="0">
              <a:latin typeface="BPG Banner Caps" panose="02060504020202060204" pitchFamily="18" charset="0"/>
            </a:endParaRPr>
          </a:p>
        </p:txBody>
      </p:sp>
      <p:sp>
        <p:nvSpPr>
          <p:cNvPr id="7" name="Rectangle 6"/>
          <p:cNvSpPr/>
          <p:nvPr/>
        </p:nvSpPr>
        <p:spPr>
          <a:xfrm>
            <a:off x="550500" y="4299250"/>
            <a:ext cx="8273144" cy="587853"/>
          </a:xfrm>
          <a:prstGeom prst="rect">
            <a:avLst/>
          </a:prstGeom>
        </p:spPr>
        <p:txBody>
          <a:bodyPr wrap="square">
            <a:spAutoFit/>
          </a:bodyPr>
          <a:lstStyle/>
          <a:p>
            <a:pPr algn="ctr">
              <a:lnSpc>
                <a:spcPct val="115000"/>
              </a:lnSpc>
            </a:pP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ცხრილი 8. შედეგების განაწილება შეტევის ტიპისა და მანქანური დასწავლის ალგორითმის მიხედვით</a:t>
            </a:r>
            <a:endParaRPr lang="en-US" sz="1050" dirty="0">
              <a:solidFill>
                <a:schemeClr val="tx1"/>
              </a:solidFill>
              <a:effectLst/>
              <a:latin typeface="BPG Banner Caps" panose="02060504020202060204" pitchFamily="18" charset="0"/>
              <a:ea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320152623"/>
              </p:ext>
            </p:extLst>
          </p:nvPr>
        </p:nvGraphicFramePr>
        <p:xfrm>
          <a:off x="1329416" y="838199"/>
          <a:ext cx="6557283" cy="3370099"/>
        </p:xfrm>
        <a:graphic>
          <a:graphicData uri="http://schemas.openxmlformats.org/drawingml/2006/table">
            <a:tbl>
              <a:tblPr firstRow="1" firstCol="1" bandRow="1">
                <a:tableStyleId>{A3CF3BC2-B16F-481C-A617-8F56DC51FBAC}</a:tableStyleId>
              </a:tblPr>
              <a:tblGrid>
                <a:gridCol w="1292638">
                  <a:extLst>
                    <a:ext uri="{9D8B030D-6E8A-4147-A177-3AD203B41FA5}">
                      <a16:colId xmlns:a16="http://schemas.microsoft.com/office/drawing/2014/main" val="20000"/>
                    </a:ext>
                  </a:extLst>
                </a:gridCol>
                <a:gridCol w="625331">
                  <a:extLst>
                    <a:ext uri="{9D8B030D-6E8A-4147-A177-3AD203B41FA5}">
                      <a16:colId xmlns:a16="http://schemas.microsoft.com/office/drawing/2014/main" val="20001"/>
                    </a:ext>
                  </a:extLst>
                </a:gridCol>
                <a:gridCol w="709287">
                  <a:extLst>
                    <a:ext uri="{9D8B030D-6E8A-4147-A177-3AD203B41FA5}">
                      <a16:colId xmlns:a16="http://schemas.microsoft.com/office/drawing/2014/main" val="20002"/>
                    </a:ext>
                  </a:extLst>
                </a:gridCol>
                <a:gridCol w="833208">
                  <a:extLst>
                    <a:ext uri="{9D8B030D-6E8A-4147-A177-3AD203B41FA5}">
                      <a16:colId xmlns:a16="http://schemas.microsoft.com/office/drawing/2014/main" val="20003"/>
                    </a:ext>
                  </a:extLst>
                </a:gridCol>
                <a:gridCol w="657740">
                  <a:extLst>
                    <a:ext uri="{9D8B030D-6E8A-4147-A177-3AD203B41FA5}">
                      <a16:colId xmlns:a16="http://schemas.microsoft.com/office/drawing/2014/main" val="20004"/>
                    </a:ext>
                  </a:extLst>
                </a:gridCol>
                <a:gridCol w="878939">
                  <a:extLst>
                    <a:ext uri="{9D8B030D-6E8A-4147-A177-3AD203B41FA5}">
                      <a16:colId xmlns:a16="http://schemas.microsoft.com/office/drawing/2014/main" val="20005"/>
                    </a:ext>
                  </a:extLst>
                </a:gridCol>
                <a:gridCol w="731432">
                  <a:extLst>
                    <a:ext uri="{9D8B030D-6E8A-4147-A177-3AD203B41FA5}">
                      <a16:colId xmlns:a16="http://schemas.microsoft.com/office/drawing/2014/main" val="20006"/>
                    </a:ext>
                  </a:extLst>
                </a:gridCol>
                <a:gridCol w="828708">
                  <a:extLst>
                    <a:ext uri="{9D8B030D-6E8A-4147-A177-3AD203B41FA5}">
                      <a16:colId xmlns:a16="http://schemas.microsoft.com/office/drawing/2014/main" val="20007"/>
                    </a:ext>
                  </a:extLst>
                </a:gridCol>
              </a:tblGrid>
              <a:tr h="301878">
                <a:tc rowSpan="2">
                  <a:txBody>
                    <a:bodyPr/>
                    <a:lstStyle/>
                    <a:p>
                      <a:pPr algn="ctr">
                        <a:spcAft>
                          <a:spcPts val="0"/>
                        </a:spcAft>
                      </a:pPr>
                      <a:r>
                        <a:rPr lang="ka-GE" sz="1050" b="1" dirty="0">
                          <a:solidFill>
                            <a:schemeClr val="tx1"/>
                          </a:solidFill>
                          <a:effectLst/>
                          <a:latin typeface="BPG Banner Caps" panose="02060504020202060204" pitchFamily="18" charset="0"/>
                        </a:rPr>
                        <a:t>შეტევის ტიპი</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solidFill>
                      <a:schemeClr val="tx2">
                        <a:lumMod val="40000"/>
                        <a:lumOff val="60000"/>
                      </a:schemeClr>
                    </a:solidFill>
                  </a:tcPr>
                </a:tc>
                <a:tc gridSpan="7">
                  <a:txBody>
                    <a:bodyPr/>
                    <a:lstStyle/>
                    <a:p>
                      <a:pPr algn="ctr">
                        <a:spcAft>
                          <a:spcPts val="0"/>
                        </a:spcAft>
                      </a:pPr>
                      <a:r>
                        <a:rPr lang="ka-GE" sz="1200" b="1" dirty="0">
                          <a:solidFill>
                            <a:schemeClr val="tx1"/>
                          </a:solidFill>
                          <a:effectLst/>
                          <a:latin typeface="BPG Banner Caps" panose="02060504020202060204" pitchFamily="18" charset="0"/>
                        </a:rPr>
                        <a:t>F-</a:t>
                      </a:r>
                      <a:r>
                        <a:rPr lang="ka-GE" sz="1200" b="1" dirty="0" err="1">
                          <a:solidFill>
                            <a:schemeClr val="tx1"/>
                          </a:solidFill>
                          <a:effectLst/>
                          <a:latin typeface="BPG Banner Caps" panose="02060504020202060204" pitchFamily="18" charset="0"/>
                        </a:rPr>
                        <a:t>measure</a:t>
                      </a:r>
                      <a:r>
                        <a:rPr lang="ka-GE" sz="1200" b="1" dirty="0">
                          <a:solidFill>
                            <a:schemeClr val="tx1"/>
                          </a:solidFill>
                          <a:effectLst/>
                          <a:latin typeface="BPG Banner Caps" panose="02060504020202060204" pitchFamily="18" charset="0"/>
                        </a:rPr>
                        <a:t> (%)</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b">
                    <a:solidFill>
                      <a:schemeClr val="tx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7948">
                <a:tc vMerge="1">
                  <a:txBody>
                    <a:bodyPr/>
                    <a:lstStyle/>
                    <a:p>
                      <a:endParaRPr lang="en-US"/>
                    </a:p>
                  </a:txBody>
                  <a:tcPr/>
                </a:tc>
                <a:tc>
                  <a:txBody>
                    <a:bodyPr/>
                    <a:lstStyle/>
                    <a:p>
                      <a:pPr algn="ctr">
                        <a:spcAft>
                          <a:spcPts val="0"/>
                        </a:spcAft>
                      </a:pPr>
                      <a:r>
                        <a:rPr lang="ka-GE" sz="1050" b="1">
                          <a:solidFill>
                            <a:schemeClr val="tx1"/>
                          </a:solidFill>
                          <a:effectLst/>
                          <a:latin typeface="BPG Banner Caps" panose="02060504020202060204" pitchFamily="18" charset="0"/>
                        </a:rPr>
                        <a:t>Naive Bayes</a:t>
                      </a:r>
                      <a:endParaRPr lang="en-US" sz="1050" b="1">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solidFill>
                      <a:schemeClr val="tx2">
                        <a:lumMod val="40000"/>
                        <a:lumOff val="60000"/>
                      </a:schemeClr>
                    </a:solidFill>
                  </a:tcPr>
                </a:tc>
                <a:tc>
                  <a:txBody>
                    <a:bodyPr/>
                    <a:lstStyle/>
                    <a:p>
                      <a:pPr algn="ctr">
                        <a:spcAft>
                          <a:spcPts val="0"/>
                        </a:spcAft>
                      </a:pPr>
                      <a:r>
                        <a:rPr lang="ka-GE" sz="1050" b="1" dirty="0">
                          <a:solidFill>
                            <a:schemeClr val="tx1"/>
                          </a:solidFill>
                          <a:effectLst/>
                          <a:latin typeface="BPG Banner Caps" panose="02060504020202060204" pitchFamily="18" charset="0"/>
                        </a:rPr>
                        <a:t>QDA </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solidFill>
                      <a:schemeClr val="tx2">
                        <a:lumMod val="40000"/>
                        <a:lumOff val="60000"/>
                      </a:schemeClr>
                    </a:solidFill>
                  </a:tcPr>
                </a:tc>
                <a:tc>
                  <a:txBody>
                    <a:bodyPr/>
                    <a:lstStyle/>
                    <a:p>
                      <a:pPr algn="ctr">
                        <a:spcAft>
                          <a:spcPts val="0"/>
                        </a:spcAft>
                      </a:pPr>
                      <a:r>
                        <a:rPr lang="ka-GE" sz="1050" b="1" dirty="0" err="1">
                          <a:solidFill>
                            <a:schemeClr val="tx1"/>
                          </a:solidFill>
                          <a:effectLst/>
                          <a:latin typeface="BPG Banner Caps" panose="02060504020202060204" pitchFamily="18" charset="0"/>
                        </a:rPr>
                        <a:t>Random</a:t>
                      </a:r>
                      <a:r>
                        <a:rPr lang="ka-GE" sz="1050" b="1" dirty="0">
                          <a:solidFill>
                            <a:schemeClr val="tx1"/>
                          </a:solidFill>
                          <a:effectLst/>
                          <a:latin typeface="BPG Banner Caps" panose="02060504020202060204" pitchFamily="18" charset="0"/>
                        </a:rPr>
                        <a:t> </a:t>
                      </a:r>
                      <a:r>
                        <a:rPr lang="ka-GE" sz="1050" b="1" dirty="0" err="1">
                          <a:solidFill>
                            <a:schemeClr val="tx1"/>
                          </a:solidFill>
                          <a:effectLst/>
                          <a:latin typeface="BPG Banner Caps" panose="02060504020202060204" pitchFamily="18" charset="0"/>
                        </a:rPr>
                        <a:t>Forest</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solidFill>
                      <a:schemeClr val="tx2">
                        <a:lumMod val="40000"/>
                        <a:lumOff val="60000"/>
                      </a:schemeClr>
                    </a:solidFill>
                  </a:tcPr>
                </a:tc>
                <a:tc>
                  <a:txBody>
                    <a:bodyPr/>
                    <a:lstStyle/>
                    <a:p>
                      <a:pPr algn="ctr">
                        <a:spcAft>
                          <a:spcPts val="0"/>
                        </a:spcAft>
                      </a:pPr>
                      <a:r>
                        <a:rPr lang="ka-GE" sz="1050" b="1" dirty="0">
                          <a:solidFill>
                            <a:schemeClr val="tx1"/>
                          </a:solidFill>
                          <a:effectLst/>
                          <a:latin typeface="BPG Banner Caps" panose="02060504020202060204" pitchFamily="18" charset="0"/>
                        </a:rPr>
                        <a:t>ID3 </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solidFill>
                      <a:schemeClr val="tx2">
                        <a:lumMod val="40000"/>
                        <a:lumOff val="60000"/>
                      </a:schemeClr>
                    </a:solidFill>
                  </a:tcPr>
                </a:tc>
                <a:tc>
                  <a:txBody>
                    <a:bodyPr/>
                    <a:lstStyle/>
                    <a:p>
                      <a:pPr algn="ctr">
                        <a:spcAft>
                          <a:spcPts val="0"/>
                        </a:spcAft>
                      </a:pPr>
                      <a:r>
                        <a:rPr lang="ka-GE" sz="1050" b="1" dirty="0" err="1">
                          <a:solidFill>
                            <a:schemeClr val="tx1"/>
                          </a:solidFill>
                          <a:effectLst/>
                          <a:latin typeface="BPG Banner Caps" panose="02060504020202060204" pitchFamily="18" charset="0"/>
                        </a:rPr>
                        <a:t>AdaBoost</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solidFill>
                      <a:schemeClr val="tx2">
                        <a:lumMod val="40000"/>
                        <a:lumOff val="60000"/>
                      </a:schemeClr>
                    </a:solidFill>
                  </a:tcPr>
                </a:tc>
                <a:tc>
                  <a:txBody>
                    <a:bodyPr/>
                    <a:lstStyle/>
                    <a:p>
                      <a:pPr algn="ctr">
                        <a:spcAft>
                          <a:spcPts val="0"/>
                        </a:spcAft>
                      </a:pPr>
                      <a:r>
                        <a:rPr lang="ka-GE" sz="1050" b="1" dirty="0">
                          <a:solidFill>
                            <a:schemeClr val="tx1"/>
                          </a:solidFill>
                          <a:effectLst/>
                          <a:latin typeface="BPG Banner Caps" panose="02060504020202060204" pitchFamily="18" charset="0"/>
                        </a:rPr>
                        <a:t>MLP</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solidFill>
                      <a:schemeClr val="tx2">
                        <a:lumMod val="40000"/>
                        <a:lumOff val="60000"/>
                      </a:schemeClr>
                    </a:solidFill>
                  </a:tcPr>
                </a:tc>
                <a:tc>
                  <a:txBody>
                    <a:bodyPr/>
                    <a:lstStyle/>
                    <a:p>
                      <a:pPr algn="ctr">
                        <a:spcAft>
                          <a:spcPts val="0"/>
                        </a:spcAft>
                      </a:pPr>
                      <a:r>
                        <a:rPr lang="ka-GE" sz="1050" b="1" dirty="0" err="1">
                          <a:solidFill>
                            <a:schemeClr val="tx1"/>
                          </a:solidFill>
                          <a:effectLst/>
                          <a:latin typeface="BPG Banner Caps" panose="02060504020202060204" pitchFamily="18" charset="0"/>
                        </a:rPr>
                        <a:t>Nearest</a:t>
                      </a:r>
                      <a:r>
                        <a:rPr lang="ka-GE" sz="1050" b="1" dirty="0">
                          <a:solidFill>
                            <a:schemeClr val="tx1"/>
                          </a:solidFill>
                          <a:effectLst/>
                          <a:latin typeface="BPG Banner Caps" panose="02060504020202060204" pitchFamily="18" charset="0"/>
                        </a:rPr>
                        <a:t> </a:t>
                      </a:r>
                      <a:r>
                        <a:rPr lang="ka-GE" sz="1050" b="1" dirty="0" err="1">
                          <a:solidFill>
                            <a:schemeClr val="tx1"/>
                          </a:solidFill>
                          <a:effectLst/>
                          <a:latin typeface="BPG Banner Caps" panose="02060504020202060204" pitchFamily="18" charset="0"/>
                        </a:rPr>
                        <a:t>Neighbors</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solidFill>
                      <a:schemeClr val="tx2">
                        <a:lumMod val="40000"/>
                        <a:lumOff val="60000"/>
                      </a:schemeClr>
                    </a:solidFill>
                  </a:tcPr>
                </a:tc>
                <a:extLst>
                  <a:ext uri="{0D108BD9-81ED-4DB2-BD59-A6C34878D82A}">
                    <a16:rowId xmlns:a16="http://schemas.microsoft.com/office/drawing/2014/main" val="10001"/>
                  </a:ext>
                </a:extLst>
              </a:tr>
              <a:tr h="218203">
                <a:tc>
                  <a:txBody>
                    <a:bodyPr/>
                    <a:lstStyle/>
                    <a:p>
                      <a:pPr>
                        <a:spcAft>
                          <a:spcPts val="0"/>
                        </a:spcAft>
                      </a:pPr>
                      <a:r>
                        <a:rPr lang="ka-GE" sz="1050" b="1" dirty="0" err="1">
                          <a:solidFill>
                            <a:schemeClr val="tx1"/>
                          </a:solidFill>
                          <a:effectLst/>
                          <a:latin typeface="BPG Banner Caps" panose="02060504020202060204" pitchFamily="18" charset="0"/>
                        </a:rPr>
                        <a:t>Bot</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0.55</a:t>
                      </a:r>
                      <a:endParaRPr lang="en-US" sz="1050" b="1" i="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0.67</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0.96</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0.97</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0.56</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0.93</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02"/>
                  </a:ext>
                </a:extLst>
              </a:tr>
              <a:tr h="218203">
                <a:tc>
                  <a:txBody>
                    <a:bodyPr/>
                    <a:lstStyle/>
                    <a:p>
                      <a:pPr>
                        <a:spcAft>
                          <a:spcPts val="0"/>
                        </a:spcAft>
                      </a:pPr>
                      <a:r>
                        <a:rPr lang="ka-GE" sz="1050" b="1" dirty="0" err="1">
                          <a:solidFill>
                            <a:schemeClr val="tx1"/>
                          </a:solidFill>
                          <a:effectLst/>
                          <a:latin typeface="BPG Banner Caps" panose="02060504020202060204" pitchFamily="18" charset="0"/>
                        </a:rPr>
                        <a:t>DDoS</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0.7</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0.39</a:t>
                      </a:r>
                      <a:endParaRPr lang="en-US" sz="1050" b="1" i="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0.96</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0.96</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0.96</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0.55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0.91</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03"/>
                  </a:ext>
                </a:extLst>
              </a:tr>
              <a:tr h="218203">
                <a:tc>
                  <a:txBody>
                    <a:bodyPr/>
                    <a:lstStyle/>
                    <a:p>
                      <a:pPr>
                        <a:spcAft>
                          <a:spcPts val="0"/>
                        </a:spcAft>
                      </a:pPr>
                      <a:r>
                        <a:rPr lang="ka-GE" sz="1050" b="1" dirty="0" err="1">
                          <a:solidFill>
                            <a:schemeClr val="tx1"/>
                          </a:solidFill>
                          <a:effectLst/>
                          <a:latin typeface="BPG Banner Caps" panose="02060504020202060204" pitchFamily="18" charset="0"/>
                        </a:rPr>
                        <a:t>DoS</a:t>
                      </a:r>
                      <a:r>
                        <a:rPr lang="ka-GE" sz="1050" b="1" dirty="0">
                          <a:solidFill>
                            <a:schemeClr val="tx1"/>
                          </a:solidFill>
                          <a:effectLst/>
                          <a:latin typeface="BPG Banner Caps" panose="02060504020202060204" pitchFamily="18" charset="0"/>
                        </a:rPr>
                        <a:t> </a:t>
                      </a:r>
                      <a:r>
                        <a:rPr lang="ka-GE" sz="1050" b="1" dirty="0" err="1">
                          <a:solidFill>
                            <a:schemeClr val="tx1"/>
                          </a:solidFill>
                          <a:effectLst/>
                          <a:latin typeface="BPG Banner Caps" panose="02060504020202060204" pitchFamily="18" charset="0"/>
                        </a:rPr>
                        <a:t>GoldenEye</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0.76</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0.7</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0.99</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0.99</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0.98</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0.65</a:t>
                      </a:r>
                      <a:endParaRPr lang="en-US" sz="1050" b="1" i="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dirty="0">
                          <a:solidFill>
                            <a:schemeClr val="tx1"/>
                          </a:solidFill>
                          <a:effectLst/>
                          <a:latin typeface="BPG Banner Caps" panose="02060504020202060204" pitchFamily="18" charset="0"/>
                        </a:rPr>
                        <a:t>0.98</a:t>
                      </a:r>
                      <a:endParaRPr lang="en-US" sz="1050"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04"/>
                  </a:ext>
                </a:extLst>
              </a:tr>
              <a:tr h="218203">
                <a:tc>
                  <a:txBody>
                    <a:bodyPr/>
                    <a:lstStyle/>
                    <a:p>
                      <a:pPr>
                        <a:spcAft>
                          <a:spcPts val="0"/>
                        </a:spcAft>
                      </a:pPr>
                      <a:r>
                        <a:rPr lang="ka-GE" sz="1050" b="1" dirty="0" err="1">
                          <a:solidFill>
                            <a:schemeClr val="tx1"/>
                          </a:solidFill>
                          <a:effectLst/>
                          <a:latin typeface="BPG Banner Caps" panose="02060504020202060204" pitchFamily="18" charset="0"/>
                        </a:rPr>
                        <a:t>DoS</a:t>
                      </a:r>
                      <a:r>
                        <a:rPr lang="ka-GE" sz="1050" b="1" dirty="0">
                          <a:solidFill>
                            <a:schemeClr val="tx1"/>
                          </a:solidFill>
                          <a:effectLst/>
                          <a:latin typeface="BPG Banner Caps" panose="02060504020202060204" pitchFamily="18" charset="0"/>
                        </a:rPr>
                        <a:t> </a:t>
                      </a:r>
                      <a:r>
                        <a:rPr lang="ka-GE" sz="1050" b="1" dirty="0" err="1">
                          <a:solidFill>
                            <a:schemeClr val="tx1"/>
                          </a:solidFill>
                          <a:effectLst/>
                          <a:latin typeface="BPG Banner Caps" panose="02060504020202060204" pitchFamily="18" charset="0"/>
                        </a:rPr>
                        <a:t>Hulk</a:t>
                      </a:r>
                      <a:r>
                        <a:rPr lang="ka-GE" sz="1050" b="1" dirty="0">
                          <a:solidFill>
                            <a:schemeClr val="tx1"/>
                          </a:solidFill>
                          <a:effectLst/>
                          <a:latin typeface="BPG Banner Caps" panose="02060504020202060204" pitchFamily="18" charset="0"/>
                        </a:rPr>
                        <a:t> </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0.3</a:t>
                      </a:r>
                      <a:endParaRPr lang="en-US" sz="1050" b="1" i="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0.4</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0.93</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0.95</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0.94</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05"/>
                  </a:ext>
                </a:extLst>
              </a:tr>
              <a:tr h="245590">
                <a:tc>
                  <a:txBody>
                    <a:bodyPr/>
                    <a:lstStyle/>
                    <a:p>
                      <a:pPr>
                        <a:spcAft>
                          <a:spcPts val="0"/>
                        </a:spcAft>
                      </a:pPr>
                      <a:r>
                        <a:rPr lang="ka-GE" sz="1050" b="1" dirty="0" err="1">
                          <a:solidFill>
                            <a:schemeClr val="tx1"/>
                          </a:solidFill>
                          <a:effectLst/>
                          <a:latin typeface="BPG Banner Caps" panose="02060504020202060204" pitchFamily="18" charset="0"/>
                        </a:rPr>
                        <a:t>DoS</a:t>
                      </a:r>
                      <a:r>
                        <a:rPr lang="ka-GE" sz="1050" b="1" dirty="0">
                          <a:solidFill>
                            <a:schemeClr val="tx1"/>
                          </a:solidFill>
                          <a:effectLst/>
                          <a:latin typeface="BPG Banner Caps" panose="02060504020202060204" pitchFamily="18" charset="0"/>
                        </a:rPr>
                        <a:t> </a:t>
                      </a:r>
                      <a:r>
                        <a:rPr lang="ka-GE" sz="1050" b="1" dirty="0" err="1">
                          <a:solidFill>
                            <a:schemeClr val="tx1"/>
                          </a:solidFill>
                          <a:effectLst/>
                          <a:latin typeface="BPG Banner Caps" panose="02060504020202060204" pitchFamily="18" charset="0"/>
                        </a:rPr>
                        <a:t>Slowhttptest</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0.4</a:t>
                      </a:r>
                      <a:endParaRPr lang="en-US" sz="1050" b="1" i="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0.42</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0.97</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0.97</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0.99</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0.77</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0.98</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06"/>
                  </a:ext>
                </a:extLst>
              </a:tr>
              <a:tr h="218203">
                <a:tc>
                  <a:txBody>
                    <a:bodyPr/>
                    <a:lstStyle/>
                    <a:p>
                      <a:pPr>
                        <a:spcAft>
                          <a:spcPts val="0"/>
                        </a:spcAft>
                      </a:pPr>
                      <a:r>
                        <a:rPr lang="ka-GE" sz="1050" b="1" dirty="0" err="1">
                          <a:solidFill>
                            <a:schemeClr val="tx1"/>
                          </a:solidFill>
                          <a:effectLst/>
                          <a:latin typeface="BPG Banner Caps" panose="02060504020202060204" pitchFamily="18" charset="0"/>
                        </a:rPr>
                        <a:t>DoS</a:t>
                      </a:r>
                      <a:r>
                        <a:rPr lang="ka-GE" sz="1050" b="1" dirty="0">
                          <a:solidFill>
                            <a:schemeClr val="tx1"/>
                          </a:solidFill>
                          <a:effectLst/>
                          <a:latin typeface="BPG Banner Caps" panose="02060504020202060204" pitchFamily="18" charset="0"/>
                        </a:rPr>
                        <a:t> </a:t>
                      </a:r>
                      <a:r>
                        <a:rPr lang="ka-GE" sz="1050" b="1" dirty="0" err="1">
                          <a:solidFill>
                            <a:schemeClr val="tx1"/>
                          </a:solidFill>
                          <a:effectLst/>
                          <a:latin typeface="BPG Banner Caps" panose="02060504020202060204" pitchFamily="18" charset="0"/>
                        </a:rPr>
                        <a:t>slowloris</a:t>
                      </a:r>
                      <a:r>
                        <a:rPr lang="ka-GE" sz="1050" b="1" dirty="0">
                          <a:solidFill>
                            <a:schemeClr val="tx1"/>
                          </a:solidFill>
                          <a:effectLst/>
                          <a:latin typeface="BPG Banner Caps" panose="02060504020202060204" pitchFamily="18" charset="0"/>
                        </a:rPr>
                        <a:t> </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0.4</a:t>
                      </a:r>
                      <a:endParaRPr lang="en-US" sz="1050" b="1" i="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0.48</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0.93</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0.95</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0.94</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0.82</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07"/>
                  </a:ext>
                </a:extLst>
              </a:tr>
              <a:tr h="218203">
                <a:tc>
                  <a:txBody>
                    <a:bodyPr/>
                    <a:lstStyle/>
                    <a:p>
                      <a:pPr>
                        <a:spcAft>
                          <a:spcPts val="0"/>
                        </a:spcAft>
                      </a:pPr>
                      <a:r>
                        <a:rPr lang="ka-GE" sz="1050" b="1" dirty="0">
                          <a:solidFill>
                            <a:schemeClr val="tx1"/>
                          </a:solidFill>
                          <a:effectLst/>
                          <a:latin typeface="BPG Banner Caps" panose="02060504020202060204" pitchFamily="18" charset="0"/>
                        </a:rPr>
                        <a:t>FTP-</a:t>
                      </a:r>
                      <a:r>
                        <a:rPr lang="ka-GE" sz="1050" b="1" dirty="0" err="1">
                          <a:solidFill>
                            <a:schemeClr val="tx1"/>
                          </a:solidFill>
                          <a:effectLst/>
                          <a:latin typeface="BPG Banner Caps" panose="02060504020202060204" pitchFamily="18" charset="0"/>
                        </a:rPr>
                        <a:t>Patator</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1.0</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08"/>
                  </a:ext>
                </a:extLst>
              </a:tr>
              <a:tr h="218203">
                <a:tc>
                  <a:txBody>
                    <a:bodyPr/>
                    <a:lstStyle/>
                    <a:p>
                      <a:pPr>
                        <a:spcAft>
                          <a:spcPts val="0"/>
                        </a:spcAft>
                      </a:pPr>
                      <a:r>
                        <a:rPr lang="ka-GE" sz="1050" b="1" dirty="0" err="1">
                          <a:solidFill>
                            <a:schemeClr val="tx1"/>
                          </a:solidFill>
                          <a:effectLst/>
                          <a:latin typeface="BPG Banner Caps" panose="02060504020202060204" pitchFamily="18" charset="0"/>
                        </a:rPr>
                        <a:t>Heartbleed</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1.0</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0.91</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0.59</a:t>
                      </a:r>
                      <a:endParaRPr lang="en-US" sz="1050" b="1" i="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09"/>
                  </a:ext>
                </a:extLst>
              </a:tr>
              <a:tr h="218203">
                <a:tc>
                  <a:txBody>
                    <a:bodyPr/>
                    <a:lstStyle/>
                    <a:p>
                      <a:pPr>
                        <a:spcAft>
                          <a:spcPts val="0"/>
                        </a:spcAft>
                      </a:pPr>
                      <a:r>
                        <a:rPr lang="ka-GE" sz="1050" b="1" dirty="0" err="1">
                          <a:solidFill>
                            <a:schemeClr val="tx1"/>
                          </a:solidFill>
                          <a:effectLst/>
                          <a:latin typeface="BPG Banner Caps" panose="02060504020202060204" pitchFamily="18" charset="0"/>
                        </a:rPr>
                        <a:t>Infiltration</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dirty="0">
                          <a:solidFill>
                            <a:schemeClr val="tx1"/>
                          </a:solidFill>
                          <a:effectLst/>
                          <a:latin typeface="BPG Banner Caps" panose="02060504020202060204" pitchFamily="18" charset="0"/>
                        </a:rPr>
                        <a:t>0.83</a:t>
                      </a:r>
                      <a:endParaRPr lang="en-US" sz="1050"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0.83</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0.82</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0.8</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0.8</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0.32</a:t>
                      </a:r>
                      <a:endParaRPr lang="en-US" sz="1050" b="1" i="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0.85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10"/>
                  </a:ext>
                </a:extLst>
              </a:tr>
              <a:tr h="218203">
                <a:tc>
                  <a:txBody>
                    <a:bodyPr/>
                    <a:lstStyle/>
                    <a:p>
                      <a:pPr>
                        <a:spcAft>
                          <a:spcPts val="0"/>
                        </a:spcAft>
                      </a:pPr>
                      <a:r>
                        <a:rPr lang="ka-GE" sz="1050" b="1" dirty="0" err="1">
                          <a:solidFill>
                            <a:schemeClr val="tx1"/>
                          </a:solidFill>
                          <a:effectLst/>
                          <a:latin typeface="BPG Banner Caps" panose="02060504020202060204" pitchFamily="18" charset="0"/>
                        </a:rPr>
                        <a:t>PortScan</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0.42</a:t>
                      </a:r>
                      <a:endParaRPr lang="en-US" sz="1050" b="1" i="1" u="sng"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0.82</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1.0</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0.99</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0.42</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1.0</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11"/>
                  </a:ext>
                </a:extLst>
              </a:tr>
              <a:tr h="218203">
                <a:tc>
                  <a:txBody>
                    <a:bodyPr/>
                    <a:lstStyle/>
                    <a:p>
                      <a:pPr>
                        <a:spcAft>
                          <a:spcPts val="0"/>
                        </a:spcAft>
                      </a:pPr>
                      <a:r>
                        <a:rPr lang="ka-GE" sz="1050" b="1" dirty="0">
                          <a:solidFill>
                            <a:schemeClr val="tx1"/>
                          </a:solidFill>
                          <a:effectLst/>
                          <a:latin typeface="BPG Banner Caps" panose="02060504020202060204" pitchFamily="18" charset="0"/>
                        </a:rPr>
                        <a:t>SSH-</a:t>
                      </a:r>
                      <a:r>
                        <a:rPr lang="ka-GE" sz="1050" b="1" dirty="0" err="1">
                          <a:solidFill>
                            <a:schemeClr val="tx1"/>
                          </a:solidFill>
                          <a:effectLst/>
                          <a:latin typeface="BPG Banner Caps" panose="02060504020202060204" pitchFamily="18" charset="0"/>
                        </a:rPr>
                        <a:t>Patator</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0.38</a:t>
                      </a:r>
                      <a:endParaRPr lang="en-US" sz="1050" b="1" i="1" u="sng"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0.45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0.96</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0.96</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0.84</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12"/>
                  </a:ext>
                </a:extLst>
              </a:tr>
              <a:tr h="218203">
                <a:tc>
                  <a:txBody>
                    <a:bodyPr/>
                    <a:lstStyle/>
                    <a:p>
                      <a:pPr>
                        <a:spcAft>
                          <a:spcPts val="0"/>
                        </a:spcAft>
                      </a:pPr>
                      <a:r>
                        <a:rPr lang="ka-GE" sz="1050" b="1" dirty="0" err="1">
                          <a:solidFill>
                            <a:schemeClr val="tx1"/>
                          </a:solidFill>
                          <a:effectLst/>
                          <a:latin typeface="BPG Banner Caps" panose="02060504020202060204" pitchFamily="18" charset="0"/>
                        </a:rPr>
                        <a:t>Web</a:t>
                      </a:r>
                      <a:r>
                        <a:rPr lang="ka-GE" sz="1050" b="1" dirty="0">
                          <a:solidFill>
                            <a:schemeClr val="tx1"/>
                          </a:solidFill>
                          <a:effectLst/>
                          <a:latin typeface="BPG Banner Caps" panose="02060504020202060204" pitchFamily="18" charset="0"/>
                        </a:rPr>
                        <a:t> </a:t>
                      </a:r>
                      <a:r>
                        <a:rPr lang="ka-GE" sz="1050" b="1" dirty="0" err="1">
                          <a:solidFill>
                            <a:schemeClr val="tx1"/>
                          </a:solidFill>
                          <a:effectLst/>
                          <a:latin typeface="BPG Banner Caps" panose="02060504020202060204" pitchFamily="18" charset="0"/>
                        </a:rPr>
                        <a:t>Attack</a:t>
                      </a:r>
                      <a:endParaRPr lang="en-US" sz="1050" b="1"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0.7</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0.81</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dirty="0">
                          <a:solidFill>
                            <a:srgbClr val="FFC000"/>
                          </a:solidFill>
                          <a:effectLst/>
                          <a:latin typeface="BPG Banner Caps" panose="02060504020202060204" pitchFamily="18" charset="0"/>
                        </a:rPr>
                        <a:t>0.94</a:t>
                      </a:r>
                      <a:endParaRPr lang="en-US" sz="1050" b="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a:solidFill>
                            <a:schemeClr val="tx1"/>
                          </a:solidFill>
                          <a:effectLst/>
                          <a:latin typeface="BPG Banner Caps" panose="02060504020202060204" pitchFamily="18" charset="0"/>
                        </a:rPr>
                        <a:t>0.95</a:t>
                      </a:r>
                      <a:endParaRPr lang="en-US" sz="105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b="1" i="1" u="sng" dirty="0">
                          <a:solidFill>
                            <a:srgbClr val="FFC000"/>
                          </a:solidFill>
                          <a:effectLst/>
                          <a:latin typeface="BPG Banner Caps" panose="02060504020202060204" pitchFamily="18" charset="0"/>
                        </a:rPr>
                        <a:t>0.6</a:t>
                      </a:r>
                      <a:endParaRPr lang="en-US" sz="1050" b="1" i="1" dirty="0">
                        <a:solidFill>
                          <a:srgbClr val="FFC000"/>
                        </a:solidFill>
                        <a:effectLst/>
                        <a:latin typeface="BPG Banner Caps" panose="02060504020202060204" pitchFamily="18" charset="0"/>
                        <a:ea typeface="Times New Roman" panose="02020603050405020304" pitchFamily="18" charset="0"/>
                      </a:endParaRPr>
                    </a:p>
                  </a:txBody>
                  <a:tcPr marL="67656" marR="67656" marT="0" marB="0" anchor="ctr"/>
                </a:tc>
                <a:tc>
                  <a:txBody>
                    <a:bodyPr/>
                    <a:lstStyle/>
                    <a:p>
                      <a:pPr algn="ctr">
                        <a:spcAft>
                          <a:spcPts val="0"/>
                        </a:spcAft>
                      </a:pPr>
                      <a:r>
                        <a:rPr lang="ka-GE" sz="1050" dirty="0">
                          <a:solidFill>
                            <a:schemeClr val="tx1"/>
                          </a:solidFill>
                          <a:effectLst/>
                          <a:latin typeface="BPG Banner Caps" panose="02060504020202060204" pitchFamily="18" charset="0"/>
                        </a:rPr>
                        <a:t>0.93</a:t>
                      </a:r>
                      <a:endParaRPr lang="en-US" sz="1050" dirty="0">
                        <a:solidFill>
                          <a:schemeClr val="tx1"/>
                        </a:solidFill>
                        <a:effectLst/>
                        <a:latin typeface="BPG Banner Caps" panose="02060504020202060204" pitchFamily="18" charset="0"/>
                        <a:ea typeface="Times New Roman" panose="02020603050405020304" pitchFamily="18" charset="0"/>
                      </a:endParaRPr>
                    </a:p>
                  </a:txBody>
                  <a:tcPr marL="67656" marR="67656"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8423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1600" dirty="0">
                <a:latin typeface="BPG Banner Caps" panose="02060504020202060204" pitchFamily="18" charset="0"/>
              </a:rPr>
              <a:t>მიდგომა 1 - ალგორითმების დასწავლა შეტევის 9 სხვადასხვა ტიპის გამოყენებით </a:t>
            </a:r>
            <a:endParaRPr lang="en-US" sz="1600" dirty="0">
              <a:latin typeface="BPG Banner Caps" panose="02060504020202060204" pitchFamily="18" charset="0"/>
            </a:endParaRPr>
          </a:p>
        </p:txBody>
      </p:sp>
      <p:sp>
        <p:nvSpPr>
          <p:cNvPr id="7" name="Rectangle 6"/>
          <p:cNvSpPr/>
          <p:nvPr/>
        </p:nvSpPr>
        <p:spPr>
          <a:xfrm>
            <a:off x="550500" y="4468463"/>
            <a:ext cx="8273144" cy="587853"/>
          </a:xfrm>
          <a:prstGeom prst="rect">
            <a:avLst/>
          </a:prstGeom>
        </p:spPr>
        <p:txBody>
          <a:bodyPr wrap="square">
            <a:spAutoFit/>
          </a:bodyPr>
          <a:lstStyle/>
          <a:p>
            <a:pPr algn="ctr">
              <a:lnSpc>
                <a:spcPct val="115000"/>
              </a:lnSpc>
            </a:pP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მე</a:t>
            </a:r>
            <a:r>
              <a:rPr lang="ka-GE" dirty="0">
                <a:solidFill>
                  <a:schemeClr val="tx1"/>
                </a:solidFill>
                <a:latin typeface="BPG Banner Caps" panose="02060504020202060204" pitchFamily="18" charset="0"/>
                <a:ea typeface="BPG Excelsior Light" panose="020B0306030504020204" pitchFamily="34" charset="0"/>
              </a:rPr>
              <a:t>-9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ნახაზზე ნაჩვენებია</a:t>
            </a:r>
            <a:r>
              <a:rPr lang="ka-GE" dirty="0">
                <a:solidFill>
                  <a:schemeClr val="tx1"/>
                </a:solidFill>
                <a:latin typeface="BPG Banner Caps" panose="02060504020202060204" pitchFamily="18" charset="0"/>
                <a:ea typeface="BPG Excelsior Light" panose="020B0306030504020204" pitchFamily="34" charset="0"/>
              </a:rPr>
              <a:t> </a:t>
            </a:r>
            <a:r>
              <a:rPr lang="ka-GE" dirty="0" err="1">
                <a:solidFill>
                  <a:schemeClr val="tx1"/>
                </a:solidFill>
                <a:latin typeface="BPG Banner Caps" panose="02060504020202060204" pitchFamily="18" charset="0"/>
                <a:ea typeface="BPG Excelsior Light" panose="020B0306030504020204" pitchFamily="34" charset="0"/>
              </a:rPr>
              <a:t>Box-and-Whiskers</a:t>
            </a:r>
            <a:r>
              <a:rPr lang="ka-GE" dirty="0">
                <a:solidFill>
                  <a:schemeClr val="tx1"/>
                </a:solidFill>
                <a:latin typeface="BPG Banner Caps" panose="02060504020202060204" pitchFamily="18" charset="0"/>
                <a:ea typeface="BPG Excelsior Light" panose="020B0306030504020204" pitchFamily="34" charset="0"/>
              </a:rPr>
              <a:t>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დიაგრამები</a:t>
            </a:r>
            <a:r>
              <a:rPr lang="ka-GE" dirty="0">
                <a:solidFill>
                  <a:schemeClr val="tx1"/>
                </a:solidFill>
                <a:latin typeface="BPG Banner Caps" panose="02060504020202060204" pitchFamily="18" charset="0"/>
                <a:ea typeface="BPG Excelsior Light" panose="020B0306030504020204" pitchFamily="34" charset="0"/>
              </a:rPr>
              <a:t>,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რომელიც</a:t>
            </a:r>
            <a:r>
              <a:rPr lang="ka-GE" dirty="0">
                <a:solidFill>
                  <a:schemeClr val="tx1"/>
                </a:solidFill>
                <a:latin typeface="BPG Banner Caps" panose="02060504020202060204" pitchFamily="18" charset="0"/>
                <a:ea typeface="BPG Excelsior Light" panose="020B0306030504020204" pitchFamily="34" charset="0"/>
              </a:rPr>
              <a:t>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მიღებუ­ლია</a:t>
            </a:r>
            <a:r>
              <a:rPr lang="ka-GE" dirty="0">
                <a:solidFill>
                  <a:schemeClr val="tx1"/>
                </a:solidFill>
                <a:latin typeface="BPG Banner Caps" panose="02060504020202060204" pitchFamily="18" charset="0"/>
                <a:ea typeface="BPG Excelsior Light" panose="020B0306030504020204" pitchFamily="34" charset="0"/>
              </a:rPr>
              <a:t> </a:t>
            </a:r>
            <a:r>
              <a:rPr lang="ka-GE" b="1" dirty="0">
                <a:solidFill>
                  <a:srgbClr val="FFC000"/>
                </a:solidFill>
                <a:latin typeface="BPG Banner Caps" panose="02060504020202060204" pitchFamily="18" charset="0"/>
                <a:ea typeface="BPG Excelsior Light" panose="020B0306030504020204" pitchFamily="34" charset="0"/>
              </a:rPr>
              <a:t>ID3</a:t>
            </a:r>
            <a:r>
              <a:rPr lang="ka-GE" dirty="0">
                <a:solidFill>
                  <a:schemeClr val="tx1"/>
                </a:solidFill>
                <a:latin typeface="BPG Banner Caps" panose="02060504020202060204" pitchFamily="18" charset="0"/>
                <a:ea typeface="BPG Excelsior Light" panose="020B0306030504020204" pitchFamily="34" charset="0"/>
              </a:rPr>
              <a:t>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ალგორითმის</a:t>
            </a:r>
            <a:r>
              <a:rPr lang="ka-GE" dirty="0">
                <a:solidFill>
                  <a:schemeClr val="tx1"/>
                </a:solidFill>
                <a:latin typeface="BPG Banner Caps" panose="02060504020202060204" pitchFamily="18" charset="0"/>
                <a:ea typeface="BPG Excelsior Light" panose="020B0306030504020204" pitchFamily="34" charset="0"/>
              </a:rPr>
              <a:t>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გამოყენებით</a:t>
            </a:r>
            <a:r>
              <a:rPr lang="ka-GE" dirty="0">
                <a:solidFill>
                  <a:schemeClr val="tx1"/>
                </a:solidFill>
                <a:latin typeface="BPG Banner Caps" panose="02060504020202060204" pitchFamily="18" charset="0"/>
                <a:ea typeface="BPG Excelsior Light" panose="020B0306030504020204" pitchFamily="34" charset="0"/>
              </a:rPr>
              <a:t>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თავდასხმის</a:t>
            </a:r>
            <a:r>
              <a:rPr lang="ka-GE" dirty="0">
                <a:solidFill>
                  <a:schemeClr val="tx1"/>
                </a:solidFill>
                <a:latin typeface="BPG Banner Caps" panose="02060504020202060204" pitchFamily="18" charset="0"/>
                <a:ea typeface="BPG Excelsior Light" panose="020B0306030504020204" pitchFamily="34" charset="0"/>
              </a:rPr>
              <a:t> 12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სხვადსხვა</a:t>
            </a:r>
            <a:r>
              <a:rPr lang="ka-GE" dirty="0">
                <a:solidFill>
                  <a:schemeClr val="tx1"/>
                </a:solidFill>
                <a:latin typeface="BPG Banner Caps" panose="02060504020202060204" pitchFamily="18" charset="0"/>
                <a:ea typeface="BPG Excelsior Light" panose="020B0306030504020204" pitchFamily="34" charset="0"/>
              </a:rPr>
              <a:t>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ფაილის</a:t>
            </a:r>
            <a:r>
              <a:rPr lang="ka-GE" dirty="0">
                <a:solidFill>
                  <a:schemeClr val="tx1"/>
                </a:solidFill>
                <a:latin typeface="BPG Banner Caps" panose="02060504020202060204" pitchFamily="18" charset="0"/>
                <a:ea typeface="BPG Excelsior Light" panose="020B0306030504020204" pitchFamily="34" charset="0"/>
              </a:rPr>
              <a:t>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ტესტირების</a:t>
            </a:r>
            <a:r>
              <a:rPr lang="ka-GE" dirty="0">
                <a:solidFill>
                  <a:schemeClr val="tx1"/>
                </a:solidFill>
                <a:latin typeface="BPG Banner Caps" panose="02060504020202060204" pitchFamily="18" charset="0"/>
                <a:ea typeface="BPG Excelsior Light" panose="020B0306030504020204" pitchFamily="34" charset="0"/>
              </a:rPr>
              <a:t> </a:t>
            </a: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შედეგად</a:t>
            </a:r>
            <a:r>
              <a:rPr lang="ka-GE" dirty="0">
                <a:solidFill>
                  <a:schemeClr val="tx1"/>
                </a:solidFill>
                <a:latin typeface="BPG Banner Caps" panose="02060504020202060204" pitchFamily="18" charset="0"/>
                <a:ea typeface="BPG Excelsior Light" panose="020B0306030504020204" pitchFamily="34" charset="0"/>
              </a:rPr>
              <a:t>.</a:t>
            </a:r>
            <a:endParaRPr lang="en-US" sz="1050" dirty="0">
              <a:solidFill>
                <a:schemeClr val="tx1"/>
              </a:solidFill>
              <a:effectLst/>
              <a:latin typeface="BPG Banner Caps" panose="02060504020202060204" pitchFamily="18" charset="0"/>
              <a:ea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60294"/>
            <a:ext cx="8382000" cy="3386073"/>
          </a:xfrm>
          <a:prstGeom prst="rect">
            <a:avLst/>
          </a:prstGeom>
        </p:spPr>
      </p:pic>
    </p:spTree>
    <p:extLst>
      <p:ext uri="{BB962C8B-B14F-4D97-AF65-F5344CB8AC3E}">
        <p14:creationId xmlns:p14="http://schemas.microsoft.com/office/powerpoint/2010/main" val="19526078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1600" dirty="0">
                <a:latin typeface="BPG Banner Caps" panose="02060504020202060204" pitchFamily="18" charset="0"/>
              </a:rPr>
              <a:t>მიდგომა 2 - ალგორითმების დასწავლა ერთიანი ფაილის გამოყენებით - თავდასხმა და უსაფრთხო ნაკადი </a:t>
            </a:r>
            <a:endParaRPr lang="en-US" sz="1600" dirty="0">
              <a:latin typeface="BPG Banner Caps" panose="02060504020202060204" pitchFamily="18" charset="0"/>
            </a:endParaRPr>
          </a:p>
        </p:txBody>
      </p:sp>
      <p:sp>
        <p:nvSpPr>
          <p:cNvPr id="7" name="Rectangle 6"/>
          <p:cNvSpPr/>
          <p:nvPr/>
        </p:nvSpPr>
        <p:spPr>
          <a:xfrm>
            <a:off x="550500" y="4118262"/>
            <a:ext cx="8273144" cy="587853"/>
          </a:xfrm>
          <a:prstGeom prst="rect">
            <a:avLst/>
          </a:prstGeom>
        </p:spPr>
        <p:txBody>
          <a:bodyPr wrap="square">
            <a:spAutoFit/>
          </a:bodyPr>
          <a:lstStyle/>
          <a:p>
            <a:pPr algn="ctr">
              <a:lnSpc>
                <a:spcPct val="115000"/>
              </a:lnSpc>
            </a:pP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ცხრილი 10. შემთხვევითი ტყის რეგრესიის გამოყენებით მიღებული ფუნქციების მნიშვნელობები ყველა მონაცემთა ნაკრებისთვის</a:t>
            </a:r>
            <a:endParaRPr lang="en-US" sz="1050" dirty="0">
              <a:solidFill>
                <a:schemeClr val="tx1"/>
              </a:solidFill>
              <a:effectLst/>
              <a:latin typeface="BPG Banner Caps" panose="020605040202020602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65986629"/>
              </p:ext>
            </p:extLst>
          </p:nvPr>
        </p:nvGraphicFramePr>
        <p:xfrm>
          <a:off x="1587161" y="1161138"/>
          <a:ext cx="6439240" cy="2674265"/>
        </p:xfrm>
        <a:graphic>
          <a:graphicData uri="http://schemas.openxmlformats.org/drawingml/2006/table">
            <a:tbl>
              <a:tblPr firstRow="1" firstCol="1" bandRow="1">
                <a:tableStyleId>{A3CF3BC2-B16F-481C-A617-8F56DC51FBAC}</a:tableStyleId>
              </a:tblPr>
              <a:tblGrid>
                <a:gridCol w="1880247">
                  <a:extLst>
                    <a:ext uri="{9D8B030D-6E8A-4147-A177-3AD203B41FA5}">
                      <a16:colId xmlns:a16="http://schemas.microsoft.com/office/drawing/2014/main" val="20000"/>
                    </a:ext>
                  </a:extLst>
                </a:gridCol>
                <a:gridCol w="1034823">
                  <a:extLst>
                    <a:ext uri="{9D8B030D-6E8A-4147-A177-3AD203B41FA5}">
                      <a16:colId xmlns:a16="http://schemas.microsoft.com/office/drawing/2014/main" val="20001"/>
                    </a:ext>
                  </a:extLst>
                </a:gridCol>
                <a:gridCol w="896096">
                  <a:extLst>
                    <a:ext uri="{9D8B030D-6E8A-4147-A177-3AD203B41FA5}">
                      <a16:colId xmlns:a16="http://schemas.microsoft.com/office/drawing/2014/main" val="20002"/>
                    </a:ext>
                  </a:extLst>
                </a:gridCol>
                <a:gridCol w="818431">
                  <a:extLst>
                    <a:ext uri="{9D8B030D-6E8A-4147-A177-3AD203B41FA5}">
                      <a16:colId xmlns:a16="http://schemas.microsoft.com/office/drawing/2014/main" val="20003"/>
                    </a:ext>
                  </a:extLst>
                </a:gridCol>
                <a:gridCol w="930021">
                  <a:extLst>
                    <a:ext uri="{9D8B030D-6E8A-4147-A177-3AD203B41FA5}">
                      <a16:colId xmlns:a16="http://schemas.microsoft.com/office/drawing/2014/main" val="20004"/>
                    </a:ext>
                  </a:extLst>
                </a:gridCol>
                <a:gridCol w="879622">
                  <a:extLst>
                    <a:ext uri="{9D8B030D-6E8A-4147-A177-3AD203B41FA5}">
                      <a16:colId xmlns:a16="http://schemas.microsoft.com/office/drawing/2014/main" val="20005"/>
                    </a:ext>
                  </a:extLst>
                </a:gridCol>
              </a:tblGrid>
              <a:tr h="287242">
                <a:tc rowSpan="2">
                  <a:txBody>
                    <a:bodyPr/>
                    <a:lstStyle/>
                    <a:p>
                      <a:pPr algn="ctr">
                        <a:spcAft>
                          <a:spcPts val="0"/>
                        </a:spcAft>
                      </a:pPr>
                      <a:r>
                        <a:rPr lang="ka-GE" sz="1200" b="1" dirty="0">
                          <a:solidFill>
                            <a:schemeClr val="tx1"/>
                          </a:solidFill>
                          <a:effectLst/>
                          <a:latin typeface="BPG Banner Caps" panose="02060504020202060204" pitchFamily="18" charset="0"/>
                        </a:rPr>
                        <a:t>მანქანური დასწავლის ალგორითმი</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solidFill>
                      <a:schemeClr val="bg1">
                        <a:lumMod val="40000"/>
                        <a:lumOff val="60000"/>
                      </a:schemeClr>
                    </a:solidFill>
                  </a:tcPr>
                </a:tc>
                <a:tc gridSpan="5">
                  <a:txBody>
                    <a:bodyPr/>
                    <a:lstStyle/>
                    <a:p>
                      <a:pPr algn="ctr">
                        <a:spcAft>
                          <a:spcPts val="0"/>
                        </a:spcAft>
                      </a:pPr>
                      <a:r>
                        <a:rPr lang="ka-GE" sz="1200" b="1" dirty="0">
                          <a:solidFill>
                            <a:schemeClr val="tx1"/>
                          </a:solidFill>
                          <a:effectLst/>
                          <a:latin typeface="BPG Banner Caps" panose="02060504020202060204" pitchFamily="18" charset="0"/>
                        </a:rPr>
                        <a:t>შეფასების კრიტერიუმები</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b">
                    <a:solidFill>
                      <a:schemeClr val="bg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5150">
                <a:tc vMerge="1">
                  <a:txBody>
                    <a:bodyPr/>
                    <a:lstStyle/>
                    <a:p>
                      <a:endParaRPr lang="en-US"/>
                    </a:p>
                  </a:txBody>
                  <a:tcPr/>
                </a:tc>
                <a:tc>
                  <a:txBody>
                    <a:bodyPr/>
                    <a:lstStyle/>
                    <a:p>
                      <a:pPr algn="ctr">
                        <a:spcAft>
                          <a:spcPts val="0"/>
                        </a:spcAft>
                      </a:pPr>
                      <a:r>
                        <a:rPr lang="ka-GE" sz="1200" b="1" dirty="0">
                          <a:solidFill>
                            <a:schemeClr val="tx1"/>
                          </a:solidFill>
                          <a:effectLst/>
                          <a:latin typeface="BPG Banner Caps" panose="02060504020202060204" pitchFamily="18" charset="0"/>
                        </a:rPr>
                        <a:t>F-</a:t>
                      </a:r>
                      <a:r>
                        <a:rPr lang="ka-GE" sz="1200" b="1" dirty="0" err="1">
                          <a:solidFill>
                            <a:schemeClr val="tx1"/>
                          </a:solidFill>
                          <a:effectLst/>
                          <a:latin typeface="BPG Banner Caps" panose="02060504020202060204" pitchFamily="18" charset="0"/>
                        </a:rPr>
                        <a:t>measure</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solidFill>
                      <a:schemeClr val="bg1">
                        <a:lumMod val="40000"/>
                        <a:lumOff val="60000"/>
                      </a:schemeClr>
                    </a:solidFill>
                  </a:tcPr>
                </a:tc>
                <a:tc>
                  <a:txBody>
                    <a:bodyPr/>
                    <a:lstStyle/>
                    <a:p>
                      <a:pPr algn="ctr">
                        <a:spcAft>
                          <a:spcPts val="0"/>
                        </a:spcAft>
                      </a:pPr>
                      <a:r>
                        <a:rPr lang="ka-GE" sz="1200" b="1" dirty="0" err="1">
                          <a:solidFill>
                            <a:schemeClr val="tx1"/>
                          </a:solidFill>
                          <a:effectLst/>
                          <a:latin typeface="BPG Banner Caps" panose="02060504020202060204" pitchFamily="18" charset="0"/>
                        </a:rPr>
                        <a:t>Precision</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solidFill>
                      <a:schemeClr val="bg1">
                        <a:lumMod val="40000"/>
                        <a:lumOff val="60000"/>
                      </a:schemeClr>
                    </a:solidFill>
                  </a:tcPr>
                </a:tc>
                <a:tc>
                  <a:txBody>
                    <a:bodyPr/>
                    <a:lstStyle/>
                    <a:p>
                      <a:pPr algn="ctr">
                        <a:spcAft>
                          <a:spcPts val="0"/>
                        </a:spcAft>
                      </a:pPr>
                      <a:r>
                        <a:rPr lang="ka-GE" sz="1200" b="1" dirty="0" err="1">
                          <a:solidFill>
                            <a:schemeClr val="tx1"/>
                          </a:solidFill>
                          <a:effectLst/>
                          <a:latin typeface="BPG Banner Caps" panose="02060504020202060204" pitchFamily="18" charset="0"/>
                        </a:rPr>
                        <a:t>Recall</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solidFill>
                      <a:schemeClr val="bg1">
                        <a:lumMod val="40000"/>
                        <a:lumOff val="60000"/>
                      </a:schemeClr>
                    </a:solidFill>
                  </a:tcPr>
                </a:tc>
                <a:tc>
                  <a:txBody>
                    <a:bodyPr/>
                    <a:lstStyle/>
                    <a:p>
                      <a:pPr algn="ctr">
                        <a:spcAft>
                          <a:spcPts val="0"/>
                        </a:spcAft>
                      </a:pPr>
                      <a:r>
                        <a:rPr lang="ka-GE" sz="1200" b="1" dirty="0" err="1">
                          <a:solidFill>
                            <a:schemeClr val="tx1"/>
                          </a:solidFill>
                          <a:effectLst/>
                          <a:latin typeface="BPG Banner Caps" panose="02060504020202060204" pitchFamily="18" charset="0"/>
                        </a:rPr>
                        <a:t>Accuracy</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solidFill>
                      <a:schemeClr val="bg1">
                        <a:lumMod val="40000"/>
                        <a:lumOff val="60000"/>
                      </a:schemeClr>
                    </a:solidFill>
                  </a:tcPr>
                </a:tc>
                <a:tc>
                  <a:txBody>
                    <a:bodyPr/>
                    <a:lstStyle/>
                    <a:p>
                      <a:pPr algn="ctr">
                        <a:spcAft>
                          <a:spcPts val="0"/>
                        </a:spcAft>
                      </a:pPr>
                      <a:r>
                        <a:rPr lang="ka-GE" sz="1200" b="1" dirty="0">
                          <a:solidFill>
                            <a:schemeClr val="tx1"/>
                          </a:solidFill>
                          <a:effectLst/>
                          <a:latin typeface="BPG Banner Caps" panose="02060504020202060204" pitchFamily="18" charset="0"/>
                        </a:rPr>
                        <a:t>დრო</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solidFill>
                      <a:schemeClr val="bg1">
                        <a:lumMod val="40000"/>
                        <a:lumOff val="60000"/>
                      </a:schemeClr>
                    </a:solidFill>
                  </a:tcPr>
                </a:tc>
                <a:extLst>
                  <a:ext uri="{0D108BD9-81ED-4DB2-BD59-A6C34878D82A}">
                    <a16:rowId xmlns:a16="http://schemas.microsoft.com/office/drawing/2014/main" val="10001"/>
                  </a:ext>
                </a:extLst>
              </a:tr>
              <a:tr h="287242">
                <a:tc>
                  <a:txBody>
                    <a:bodyPr/>
                    <a:lstStyle/>
                    <a:p>
                      <a:pPr algn="l">
                        <a:spcAft>
                          <a:spcPts val="0"/>
                        </a:spcAft>
                      </a:pPr>
                      <a:r>
                        <a:rPr lang="ka-GE" sz="1200" b="1" dirty="0" err="1">
                          <a:solidFill>
                            <a:schemeClr val="tx1"/>
                          </a:solidFill>
                          <a:effectLst/>
                          <a:latin typeface="BPG Banner Caps" panose="02060504020202060204" pitchFamily="18" charset="0"/>
                        </a:rPr>
                        <a:t>Naive</a:t>
                      </a:r>
                      <a:r>
                        <a:rPr lang="ka-GE" sz="1200" b="1" dirty="0">
                          <a:solidFill>
                            <a:schemeClr val="tx1"/>
                          </a:solidFill>
                          <a:effectLst/>
                          <a:latin typeface="BPG Banner Caps" panose="02060504020202060204" pitchFamily="18" charset="0"/>
                        </a:rPr>
                        <a:t> </a:t>
                      </a:r>
                      <a:r>
                        <a:rPr lang="ka-GE" sz="1200" b="1" dirty="0" err="1">
                          <a:solidFill>
                            <a:schemeClr val="tx1"/>
                          </a:solidFill>
                          <a:effectLst/>
                          <a:latin typeface="BPG Banner Caps" panose="02060504020202060204" pitchFamily="18" charset="0"/>
                        </a:rPr>
                        <a:t>Bayes</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b="1" dirty="0">
                          <a:solidFill>
                            <a:srgbClr val="FFC000"/>
                          </a:solidFill>
                          <a:effectLst/>
                          <a:latin typeface="BPG Banner Caps" panose="02060504020202060204" pitchFamily="18" charset="0"/>
                        </a:rPr>
                        <a:t>0.81</a:t>
                      </a:r>
                      <a:endParaRPr lang="en-US" sz="1200" b="1" dirty="0">
                        <a:solidFill>
                          <a:srgbClr val="FFC000"/>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0.8</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0.82</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0.82</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200" b="1" dirty="0">
                          <a:solidFill>
                            <a:schemeClr val="tx1"/>
                          </a:solidFill>
                          <a:effectLst/>
                          <a:latin typeface="BPG Banner Caps" panose="02060504020202060204" pitchFamily="18" charset="0"/>
                        </a:rPr>
                        <a:t>1.4368</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87242">
                <a:tc>
                  <a:txBody>
                    <a:bodyPr/>
                    <a:lstStyle/>
                    <a:p>
                      <a:pPr algn="l">
                        <a:spcAft>
                          <a:spcPts val="0"/>
                        </a:spcAft>
                      </a:pPr>
                      <a:r>
                        <a:rPr lang="ka-GE" sz="1200" b="1" dirty="0">
                          <a:solidFill>
                            <a:schemeClr val="tx1"/>
                          </a:solidFill>
                          <a:effectLst/>
                          <a:latin typeface="BPG Banner Caps" panose="02060504020202060204" pitchFamily="18" charset="0"/>
                        </a:rPr>
                        <a:t>QDA</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b="1" i="1" u="sng" dirty="0">
                          <a:solidFill>
                            <a:srgbClr val="FFC000"/>
                          </a:solidFill>
                          <a:effectLst/>
                          <a:latin typeface="BPG Banner Caps" panose="02060504020202060204" pitchFamily="18" charset="0"/>
                        </a:rPr>
                        <a:t>0.41</a:t>
                      </a:r>
                      <a:endParaRPr lang="en-US" sz="1200" b="1" i="1" u="sng" dirty="0">
                        <a:solidFill>
                          <a:srgbClr val="FFC000"/>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0.83</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0.38</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0.38</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200" b="1" dirty="0">
                          <a:solidFill>
                            <a:schemeClr val="tx1"/>
                          </a:solidFill>
                          <a:effectLst/>
                          <a:latin typeface="BPG Banner Caps" panose="02060504020202060204" pitchFamily="18" charset="0"/>
                        </a:rPr>
                        <a:t>1.8857</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87242">
                <a:tc>
                  <a:txBody>
                    <a:bodyPr/>
                    <a:lstStyle/>
                    <a:p>
                      <a:pPr algn="l">
                        <a:spcAft>
                          <a:spcPts val="0"/>
                        </a:spcAft>
                      </a:pPr>
                      <a:r>
                        <a:rPr lang="ka-GE" sz="1200" b="1" dirty="0" err="1">
                          <a:solidFill>
                            <a:schemeClr val="tx1"/>
                          </a:solidFill>
                          <a:effectLst/>
                          <a:latin typeface="BPG Banner Caps" panose="02060504020202060204" pitchFamily="18" charset="0"/>
                        </a:rPr>
                        <a:t>Random</a:t>
                      </a:r>
                      <a:r>
                        <a:rPr lang="ka-GE" sz="1200" b="1" dirty="0">
                          <a:solidFill>
                            <a:schemeClr val="tx1"/>
                          </a:solidFill>
                          <a:effectLst/>
                          <a:latin typeface="BPG Banner Caps" panose="02060504020202060204" pitchFamily="18" charset="0"/>
                        </a:rPr>
                        <a:t> </a:t>
                      </a:r>
                      <a:r>
                        <a:rPr lang="ka-GE" sz="1200" b="1" dirty="0" err="1">
                          <a:solidFill>
                            <a:schemeClr val="tx1"/>
                          </a:solidFill>
                          <a:effectLst/>
                          <a:latin typeface="BPG Banner Caps" panose="02060504020202060204" pitchFamily="18" charset="0"/>
                        </a:rPr>
                        <a:t>Forest</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0.94</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0.94</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0.94</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0.94</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200" b="1" dirty="0">
                          <a:solidFill>
                            <a:schemeClr val="tx1"/>
                          </a:solidFill>
                          <a:effectLst/>
                          <a:latin typeface="BPG Banner Caps" panose="02060504020202060204" pitchFamily="18" charset="0"/>
                        </a:rPr>
                        <a:t>17.1895</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87242">
                <a:tc>
                  <a:txBody>
                    <a:bodyPr/>
                    <a:lstStyle/>
                    <a:p>
                      <a:pPr algn="l">
                        <a:spcAft>
                          <a:spcPts val="0"/>
                        </a:spcAft>
                      </a:pPr>
                      <a:r>
                        <a:rPr lang="ka-GE" sz="1200" b="1" dirty="0">
                          <a:solidFill>
                            <a:schemeClr val="tx1"/>
                          </a:solidFill>
                          <a:effectLst/>
                          <a:latin typeface="BPG Banner Caps" panose="02060504020202060204" pitchFamily="18" charset="0"/>
                        </a:rPr>
                        <a:t>ID3</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0.95</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0.95</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0.95</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0.95</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200" b="1" dirty="0">
                          <a:solidFill>
                            <a:schemeClr val="tx1"/>
                          </a:solidFill>
                          <a:effectLst/>
                          <a:latin typeface="BPG Banner Caps" panose="02060504020202060204" pitchFamily="18" charset="0"/>
                        </a:rPr>
                        <a:t>7.5747</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87242">
                <a:tc>
                  <a:txBody>
                    <a:bodyPr/>
                    <a:lstStyle/>
                    <a:p>
                      <a:pPr algn="l">
                        <a:spcAft>
                          <a:spcPts val="0"/>
                        </a:spcAft>
                      </a:pPr>
                      <a:r>
                        <a:rPr lang="ka-GE" sz="1200" b="1" dirty="0" err="1">
                          <a:solidFill>
                            <a:schemeClr val="tx1"/>
                          </a:solidFill>
                          <a:effectLst/>
                          <a:latin typeface="BPG Banner Caps" panose="02060504020202060204" pitchFamily="18" charset="0"/>
                        </a:rPr>
                        <a:t>AdaBoost</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0.94</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0.94</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0.94</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0.94</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200" b="1" dirty="0">
                          <a:solidFill>
                            <a:schemeClr val="tx1"/>
                          </a:solidFill>
                          <a:effectLst/>
                          <a:latin typeface="BPG Banner Caps" panose="02060504020202060204" pitchFamily="18" charset="0"/>
                        </a:rPr>
                        <a:t>132.347</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87242">
                <a:tc>
                  <a:txBody>
                    <a:bodyPr/>
                    <a:lstStyle/>
                    <a:p>
                      <a:pPr algn="l">
                        <a:spcAft>
                          <a:spcPts val="0"/>
                        </a:spcAft>
                      </a:pPr>
                      <a:r>
                        <a:rPr lang="ka-GE" sz="1200" b="1" dirty="0">
                          <a:solidFill>
                            <a:schemeClr val="tx1"/>
                          </a:solidFill>
                          <a:effectLst/>
                          <a:latin typeface="BPG Banner Caps" panose="02060504020202060204" pitchFamily="18" charset="0"/>
                        </a:rPr>
                        <a:t>MLP</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b="1" dirty="0">
                          <a:solidFill>
                            <a:srgbClr val="FFC000"/>
                          </a:solidFill>
                          <a:effectLst/>
                          <a:latin typeface="BPG Banner Caps" panose="02060504020202060204" pitchFamily="18" charset="0"/>
                        </a:rPr>
                        <a:t>0.79</a:t>
                      </a:r>
                      <a:endParaRPr lang="en-US" sz="1200" b="1" dirty="0">
                        <a:solidFill>
                          <a:srgbClr val="FFC000"/>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0.81</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0.84</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0.84</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200" b="1" dirty="0">
                          <a:solidFill>
                            <a:schemeClr val="tx1"/>
                          </a:solidFill>
                          <a:effectLst/>
                          <a:latin typeface="BPG Banner Caps" panose="02060504020202060204" pitchFamily="18" charset="0"/>
                        </a:rPr>
                        <a:t>59.7845</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88421">
                <a:tc>
                  <a:txBody>
                    <a:bodyPr/>
                    <a:lstStyle/>
                    <a:p>
                      <a:pPr algn="l">
                        <a:spcAft>
                          <a:spcPts val="0"/>
                        </a:spcAft>
                      </a:pPr>
                      <a:r>
                        <a:rPr lang="ka-GE" sz="1200" b="1" dirty="0" err="1">
                          <a:solidFill>
                            <a:schemeClr val="tx1"/>
                          </a:solidFill>
                          <a:effectLst/>
                          <a:latin typeface="BPG Banner Caps" panose="02060504020202060204" pitchFamily="18" charset="0"/>
                        </a:rPr>
                        <a:t>Nearest</a:t>
                      </a:r>
                      <a:r>
                        <a:rPr lang="ka-GE" sz="1200" b="1" dirty="0">
                          <a:solidFill>
                            <a:schemeClr val="tx1"/>
                          </a:solidFill>
                          <a:effectLst/>
                          <a:latin typeface="BPG Banner Caps" panose="02060504020202060204" pitchFamily="18" charset="0"/>
                        </a:rPr>
                        <a:t> </a:t>
                      </a:r>
                      <a:r>
                        <a:rPr lang="ka-GE" sz="1200" b="1" dirty="0" err="1">
                          <a:solidFill>
                            <a:schemeClr val="tx1"/>
                          </a:solidFill>
                          <a:effectLst/>
                          <a:latin typeface="BPG Banner Caps" panose="02060504020202060204" pitchFamily="18" charset="0"/>
                        </a:rPr>
                        <a:t>Neighbors</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0.97</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0.97</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a:solidFill>
                            <a:schemeClr val="tx1"/>
                          </a:solidFill>
                          <a:effectLst/>
                          <a:latin typeface="BPG Banner Caps" panose="02060504020202060204" pitchFamily="18" charset="0"/>
                        </a:rPr>
                        <a:t>0.97</a:t>
                      </a:r>
                      <a:endParaRPr lang="en-US" sz="12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200" dirty="0">
                          <a:solidFill>
                            <a:schemeClr val="tx1"/>
                          </a:solidFill>
                          <a:effectLst/>
                          <a:latin typeface="BPG Banner Caps" panose="02060504020202060204" pitchFamily="18" charset="0"/>
                        </a:rPr>
                        <a:t>0.97</a:t>
                      </a:r>
                      <a:endParaRPr lang="en-US" sz="12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200" b="1" dirty="0">
                          <a:solidFill>
                            <a:schemeClr val="tx1"/>
                          </a:solidFill>
                          <a:effectLst/>
                          <a:latin typeface="BPG Banner Caps" panose="02060504020202060204" pitchFamily="18" charset="0"/>
                        </a:rPr>
                        <a:t>1146.748</a:t>
                      </a:r>
                      <a:endParaRPr lang="en-US" sz="12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588909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1600" dirty="0">
                <a:latin typeface="BPG Banner Caps" panose="02060504020202060204" pitchFamily="18" charset="0"/>
              </a:rPr>
              <a:t>მიდგომა 2 - ალგორითმების დასწავლა ერთიანი ფაილის გამოყენებით - თავდასხმა და უსაფრთხო ნაკადი </a:t>
            </a:r>
            <a:endParaRPr lang="en-US" sz="1600" dirty="0">
              <a:latin typeface="BPG Banner Caps" panose="02060504020202060204" pitchFamily="18" charset="0"/>
            </a:endParaRPr>
          </a:p>
        </p:txBody>
      </p:sp>
      <p:sp>
        <p:nvSpPr>
          <p:cNvPr id="7" name="Rectangle 6"/>
          <p:cNvSpPr/>
          <p:nvPr/>
        </p:nvSpPr>
        <p:spPr>
          <a:xfrm>
            <a:off x="696958" y="4371483"/>
            <a:ext cx="7896542" cy="304699"/>
          </a:xfrm>
          <a:prstGeom prst="rect">
            <a:avLst/>
          </a:prstGeom>
        </p:spPr>
        <p:txBody>
          <a:bodyPr wrap="square">
            <a:spAutoFit/>
          </a:bodyPr>
          <a:lstStyle/>
          <a:p>
            <a:pPr algn="ctr">
              <a:lnSpc>
                <a:spcPct val="115000"/>
              </a:lnSpc>
            </a:pP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ნახაზი 10. </a:t>
            </a:r>
            <a:r>
              <a:rPr lang="en-US"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F - measure </a:t>
            </a: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ცვლილებები </a:t>
            </a:r>
            <a:r>
              <a:rPr lang="en-US"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QDA </a:t>
            </a: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ალგორითმის სხვადასხვა ფუნქციების არჩევაში</a:t>
            </a:r>
            <a:endParaRPr lang="en-US" sz="1000" dirty="0">
              <a:solidFill>
                <a:schemeClr val="tx1"/>
              </a:solidFill>
              <a:effectLst/>
              <a:latin typeface="BPG Banner Caps" panose="02060504020202060204" pitchFamily="18" charset="0"/>
              <a:ea typeface="Times New Roman" panose="02020603050405020304" pitchFamily="18" charset="0"/>
            </a:endParaRPr>
          </a:p>
        </p:txBody>
      </p:sp>
      <p:graphicFrame>
        <p:nvGraphicFramePr>
          <p:cNvPr id="5" name="Chart 4">
            <a:extLst>
              <a:ext uri="{FF2B5EF4-FFF2-40B4-BE49-F238E27FC236}">
                <a16:creationId xmlns:a16="http://schemas.microsoft.com/office/drawing/2014/main" id="{524DD2C8-E967-1961-404B-916EB5487727}"/>
              </a:ext>
            </a:extLst>
          </p:cNvPr>
          <p:cNvGraphicFramePr/>
          <p:nvPr>
            <p:extLst>
              <p:ext uri="{D42A27DB-BD31-4B8C-83A1-F6EECF244321}">
                <p14:modId xmlns:p14="http://schemas.microsoft.com/office/powerpoint/2010/main" val="3144633010"/>
              </p:ext>
            </p:extLst>
          </p:nvPr>
        </p:nvGraphicFramePr>
        <p:xfrm>
          <a:off x="1500440" y="973490"/>
          <a:ext cx="6143120" cy="32627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57135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1600" dirty="0">
                <a:latin typeface="BPG Banner Caps" panose="02060504020202060204" pitchFamily="18" charset="0"/>
              </a:rPr>
              <a:t>მიდგომა 2 - ალგორითმების დასწავლა ერთიანი ფაილის გამოყენებით - თავდასხმა და უსაფრთხო ნაკადი </a:t>
            </a:r>
            <a:endParaRPr lang="en-US" sz="1600" dirty="0">
              <a:latin typeface="BPG Banner Caps" panose="02060504020202060204" pitchFamily="18" charset="0"/>
            </a:endParaRPr>
          </a:p>
        </p:txBody>
      </p:sp>
      <p:sp>
        <p:nvSpPr>
          <p:cNvPr id="7" name="Rectangle 6"/>
          <p:cNvSpPr/>
          <p:nvPr/>
        </p:nvSpPr>
        <p:spPr>
          <a:xfrm>
            <a:off x="550500" y="4362078"/>
            <a:ext cx="8483600" cy="287130"/>
          </a:xfrm>
          <a:prstGeom prst="rect">
            <a:avLst/>
          </a:prstGeom>
        </p:spPr>
        <p:txBody>
          <a:bodyPr wrap="square">
            <a:spAutoFit/>
          </a:bodyPr>
          <a:lstStyle/>
          <a:p>
            <a:pPr algn="ctr">
              <a:lnSpc>
                <a:spcPct val="115000"/>
              </a:lnSpc>
            </a:pP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ნახაზი 11. </a:t>
            </a:r>
            <a:r>
              <a:rPr lang="en-US"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F - measure </a:t>
            </a: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ცვლილებები </a:t>
            </a:r>
            <a:r>
              <a:rPr lang="en-US"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Naive Bayes </a:t>
            </a: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ალგორითმის სხვადასხვა ფუნქციების არჩევაში</a:t>
            </a:r>
          </a:p>
        </p:txBody>
      </p:sp>
      <p:graphicFrame>
        <p:nvGraphicFramePr>
          <p:cNvPr id="6" name="Chart 5">
            <a:extLst>
              <a:ext uri="{FF2B5EF4-FFF2-40B4-BE49-F238E27FC236}">
                <a16:creationId xmlns:a16="http://schemas.microsoft.com/office/drawing/2014/main" id="{1FFEE683-79A4-62CE-D054-CF52C39AF99F}"/>
              </a:ext>
            </a:extLst>
          </p:cNvPr>
          <p:cNvGraphicFramePr/>
          <p:nvPr>
            <p:extLst>
              <p:ext uri="{D42A27DB-BD31-4B8C-83A1-F6EECF244321}">
                <p14:modId xmlns:p14="http://schemas.microsoft.com/office/powerpoint/2010/main" val="4100838571"/>
              </p:ext>
            </p:extLst>
          </p:nvPr>
        </p:nvGraphicFramePr>
        <p:xfrm>
          <a:off x="1778456" y="838199"/>
          <a:ext cx="5587088" cy="35238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4198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1600" dirty="0">
                <a:latin typeface="BPG Banner Caps" panose="02060504020202060204" pitchFamily="18" charset="0"/>
              </a:rPr>
              <a:t>მიდგომა 2 - ალგორითმების დასწავლა ერთიანი ფაილის გამოყენებით - თავდასხმა და უსაფრთხო ნაკადი </a:t>
            </a:r>
            <a:endParaRPr lang="en-US" sz="1600" dirty="0">
              <a:latin typeface="BPG Banner Caps" panose="02060504020202060204" pitchFamily="18" charset="0"/>
            </a:endParaRPr>
          </a:p>
        </p:txBody>
      </p:sp>
      <p:sp>
        <p:nvSpPr>
          <p:cNvPr id="7" name="Rectangle 6"/>
          <p:cNvSpPr/>
          <p:nvPr/>
        </p:nvSpPr>
        <p:spPr>
          <a:xfrm>
            <a:off x="977900" y="4362078"/>
            <a:ext cx="7459300" cy="304699"/>
          </a:xfrm>
          <a:prstGeom prst="rect">
            <a:avLst/>
          </a:prstGeom>
        </p:spPr>
        <p:txBody>
          <a:bodyPr wrap="square">
            <a:spAutoFit/>
          </a:bodyPr>
          <a:lstStyle/>
          <a:p>
            <a:pPr algn="ctr">
              <a:lnSpc>
                <a:spcPct val="115000"/>
              </a:lnSpc>
            </a:pP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ნახაზი 12. </a:t>
            </a:r>
            <a:r>
              <a:rPr lang="en-US"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F- measure </a:t>
            </a: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ცვლილებები </a:t>
            </a:r>
            <a:r>
              <a:rPr lang="en-US"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MLP </a:t>
            </a: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ალგორითმის სხვადასხვა ფუნქციების არჩევაში</a:t>
            </a:r>
          </a:p>
        </p:txBody>
      </p:sp>
      <p:graphicFrame>
        <p:nvGraphicFramePr>
          <p:cNvPr id="5" name="Chart 4">
            <a:extLst>
              <a:ext uri="{FF2B5EF4-FFF2-40B4-BE49-F238E27FC236}">
                <a16:creationId xmlns:a16="http://schemas.microsoft.com/office/drawing/2014/main" id="{F6FE9A73-49BE-76B4-793A-3A2B80D45881}"/>
              </a:ext>
            </a:extLst>
          </p:cNvPr>
          <p:cNvGraphicFramePr/>
          <p:nvPr>
            <p:extLst>
              <p:ext uri="{D42A27DB-BD31-4B8C-83A1-F6EECF244321}">
                <p14:modId xmlns:p14="http://schemas.microsoft.com/office/powerpoint/2010/main" val="886001158"/>
              </p:ext>
            </p:extLst>
          </p:nvPr>
        </p:nvGraphicFramePr>
        <p:xfrm>
          <a:off x="1806101" y="838199"/>
          <a:ext cx="5531798" cy="33623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43321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1600" dirty="0">
                <a:latin typeface="BPG Banner Caps" panose="02060504020202060204" pitchFamily="18" charset="0"/>
              </a:rPr>
              <a:t>მიდგომა 2 - ალგორითმების დასწავლა ერთიანი ფაილის გამოყენებით - თავდასხმა და უსაფრთხო ნაკადი </a:t>
            </a:r>
            <a:endParaRPr lang="en-US" sz="1600" dirty="0">
              <a:latin typeface="BPG Banner Caps" panose="02060504020202060204" pitchFamily="18" charset="0"/>
            </a:endParaRPr>
          </a:p>
        </p:txBody>
      </p:sp>
      <p:sp>
        <p:nvSpPr>
          <p:cNvPr id="7" name="Rectangle 6"/>
          <p:cNvSpPr/>
          <p:nvPr/>
        </p:nvSpPr>
        <p:spPr>
          <a:xfrm>
            <a:off x="762000" y="4316200"/>
            <a:ext cx="7459300" cy="287130"/>
          </a:xfrm>
          <a:prstGeom prst="rect">
            <a:avLst/>
          </a:prstGeom>
        </p:spPr>
        <p:txBody>
          <a:bodyPr wrap="square">
            <a:spAutoFit/>
          </a:bodyPr>
          <a:lstStyle/>
          <a:p>
            <a:pPr algn="ctr">
              <a:lnSpc>
                <a:spcPct val="115000"/>
              </a:lnSpc>
            </a:pP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ცხრილი 11. მანქანური სწავლების ალგორითმების მიხედვით განახლებული ფუნქციები</a:t>
            </a:r>
          </a:p>
        </p:txBody>
      </p:sp>
      <p:graphicFrame>
        <p:nvGraphicFramePr>
          <p:cNvPr id="3" name="Table 2"/>
          <p:cNvGraphicFramePr>
            <a:graphicFrameLocks noGrp="1"/>
          </p:cNvGraphicFramePr>
          <p:nvPr>
            <p:extLst>
              <p:ext uri="{D42A27DB-BD31-4B8C-83A1-F6EECF244321}">
                <p14:modId xmlns:p14="http://schemas.microsoft.com/office/powerpoint/2010/main" val="3955762860"/>
              </p:ext>
            </p:extLst>
          </p:nvPr>
        </p:nvGraphicFramePr>
        <p:xfrm>
          <a:off x="1116647" y="1043464"/>
          <a:ext cx="7379653" cy="3211036"/>
        </p:xfrm>
        <a:graphic>
          <a:graphicData uri="http://schemas.openxmlformats.org/drawingml/2006/table">
            <a:tbl>
              <a:tblPr firstRow="1" firstCol="1" bandRow="1">
                <a:tableStyleId>{A3CF3BC2-B16F-481C-A617-8F56DC51FBAC}</a:tableStyleId>
              </a:tblPr>
              <a:tblGrid>
                <a:gridCol w="1730362">
                  <a:extLst>
                    <a:ext uri="{9D8B030D-6E8A-4147-A177-3AD203B41FA5}">
                      <a16:colId xmlns:a16="http://schemas.microsoft.com/office/drawing/2014/main" val="20000"/>
                    </a:ext>
                  </a:extLst>
                </a:gridCol>
                <a:gridCol w="5649291">
                  <a:extLst>
                    <a:ext uri="{9D8B030D-6E8A-4147-A177-3AD203B41FA5}">
                      <a16:colId xmlns:a16="http://schemas.microsoft.com/office/drawing/2014/main" val="20001"/>
                    </a:ext>
                  </a:extLst>
                </a:gridCol>
              </a:tblGrid>
              <a:tr h="315315">
                <a:tc>
                  <a:txBody>
                    <a:bodyPr/>
                    <a:lstStyle/>
                    <a:p>
                      <a:pPr algn="ctr">
                        <a:spcAft>
                          <a:spcPts val="0"/>
                        </a:spcAft>
                      </a:pPr>
                      <a:r>
                        <a:rPr lang="ka-GE" sz="1300" b="1" dirty="0">
                          <a:solidFill>
                            <a:srgbClr val="FFC000"/>
                          </a:solidFill>
                          <a:effectLst/>
                          <a:latin typeface="BPG Banner Caps" panose="02060504020202060204" pitchFamily="18" charset="0"/>
                        </a:rPr>
                        <a:t>ალგორითმები</a:t>
                      </a:r>
                      <a:endParaRPr lang="en-US" sz="1300" b="1" dirty="0">
                        <a:solidFill>
                          <a:srgbClr val="FFC000"/>
                        </a:solidFill>
                        <a:effectLst/>
                        <a:latin typeface="BPG Banner Caps" panose="02060504020202060204" pitchFamily="18" charset="0"/>
                        <a:ea typeface="Times New Roman" panose="02020603050405020304" pitchFamily="18" charset="0"/>
                      </a:endParaRPr>
                    </a:p>
                  </a:txBody>
                  <a:tcPr marL="68580" marR="68580" marT="0" marB="0" anchor="ctr">
                    <a:solidFill>
                      <a:schemeClr val="bg1">
                        <a:lumMod val="40000"/>
                        <a:lumOff val="60000"/>
                      </a:schemeClr>
                    </a:solidFill>
                  </a:tcPr>
                </a:tc>
                <a:tc>
                  <a:txBody>
                    <a:bodyPr/>
                    <a:lstStyle/>
                    <a:p>
                      <a:pPr algn="ctr">
                        <a:spcAft>
                          <a:spcPts val="0"/>
                        </a:spcAft>
                      </a:pPr>
                      <a:r>
                        <a:rPr lang="ka-GE" sz="1300" b="1" dirty="0">
                          <a:solidFill>
                            <a:srgbClr val="FFC000"/>
                          </a:solidFill>
                          <a:effectLst/>
                          <a:latin typeface="BPG Banner Caps" panose="02060504020202060204" pitchFamily="18" charset="0"/>
                        </a:rPr>
                        <a:t>ტრაფიკის მახასიათებლები</a:t>
                      </a:r>
                      <a:endParaRPr lang="en-US" sz="1300" b="1" dirty="0">
                        <a:solidFill>
                          <a:srgbClr val="FFC000"/>
                        </a:solidFill>
                        <a:effectLst/>
                        <a:latin typeface="BPG Banner Caps" panose="02060504020202060204" pitchFamily="18" charset="0"/>
                        <a:ea typeface="Times New Roman" panose="02020603050405020304" pitchFamily="18" charset="0"/>
                      </a:endParaRPr>
                    </a:p>
                  </a:txBody>
                  <a:tcPr marL="68580" marR="68580" marT="0" marB="0" anchor="ctr">
                    <a:solidFill>
                      <a:schemeClr val="bg1">
                        <a:lumMod val="40000"/>
                        <a:lumOff val="60000"/>
                      </a:schemeClr>
                    </a:solidFill>
                  </a:tcPr>
                </a:tc>
                <a:extLst>
                  <a:ext uri="{0D108BD9-81ED-4DB2-BD59-A6C34878D82A}">
                    <a16:rowId xmlns:a16="http://schemas.microsoft.com/office/drawing/2014/main" val="10000"/>
                  </a:ext>
                </a:extLst>
              </a:tr>
              <a:tr h="434891">
                <a:tc>
                  <a:txBody>
                    <a:bodyPr/>
                    <a:lstStyle/>
                    <a:p>
                      <a:pPr>
                        <a:spcAft>
                          <a:spcPts val="0"/>
                        </a:spcAft>
                      </a:pPr>
                      <a:r>
                        <a:rPr lang="ka-GE" sz="1300" b="1" dirty="0" err="1">
                          <a:solidFill>
                            <a:schemeClr val="tx1"/>
                          </a:solidFill>
                          <a:effectLst/>
                          <a:latin typeface="BPG Banner Caps" panose="02060504020202060204" pitchFamily="18" charset="0"/>
                        </a:rPr>
                        <a:t>Naive</a:t>
                      </a:r>
                      <a:r>
                        <a:rPr lang="ka-GE" sz="1300" b="1" dirty="0">
                          <a:solidFill>
                            <a:schemeClr val="tx1"/>
                          </a:solidFill>
                          <a:effectLst/>
                          <a:latin typeface="BPG Banner Caps" panose="02060504020202060204" pitchFamily="18" charset="0"/>
                        </a:rPr>
                        <a:t> </a:t>
                      </a:r>
                      <a:r>
                        <a:rPr lang="ka-GE" sz="1300" b="1" dirty="0" err="1">
                          <a:solidFill>
                            <a:schemeClr val="tx1"/>
                          </a:solidFill>
                          <a:effectLst/>
                          <a:latin typeface="BPG Banner Caps" panose="02060504020202060204" pitchFamily="18" charset="0"/>
                        </a:rPr>
                        <a:t>Bayes</a:t>
                      </a:r>
                      <a:r>
                        <a:rPr lang="ka-GE" sz="1300" b="1" dirty="0">
                          <a:solidFill>
                            <a:schemeClr val="tx1"/>
                          </a:solidFill>
                          <a:effectLst/>
                          <a:latin typeface="BPG Banner Caps" panose="02060504020202060204" pitchFamily="18" charset="0"/>
                        </a:rPr>
                        <a:t>   </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tc>
                <a:tc>
                  <a:txBody>
                    <a:bodyPr/>
                    <a:lstStyle/>
                    <a:p>
                      <a:pPr>
                        <a:spcAft>
                          <a:spcPts val="0"/>
                        </a:spcAft>
                      </a:pPr>
                      <a:r>
                        <a:rPr lang="ka-GE" sz="1300">
                          <a:solidFill>
                            <a:schemeClr val="tx1"/>
                          </a:solidFill>
                          <a:effectLst/>
                          <a:latin typeface="BPG Banner Caps" panose="02060504020202060204" pitchFamily="18" charset="0"/>
                        </a:rPr>
                        <a:t>Bwd Packet Length St, Total Length of Fwd Packets, Flow IAT Min, </a:t>
                      </a:r>
                      <a:endParaRPr lang="en-US" sz="1300">
                        <a:solidFill>
                          <a:schemeClr val="tx1"/>
                        </a:solidFill>
                        <a:effectLst/>
                        <a:latin typeface="BPG Banner Caps" panose="02060504020202060204" pitchFamily="18" charset="0"/>
                      </a:endParaRPr>
                    </a:p>
                    <a:p>
                      <a:pPr>
                        <a:spcAft>
                          <a:spcPts val="0"/>
                        </a:spcAft>
                      </a:pPr>
                      <a:r>
                        <a:rPr lang="ka-GE" sz="1300">
                          <a:solidFill>
                            <a:schemeClr val="tx1"/>
                          </a:solidFill>
                          <a:effectLst/>
                          <a:latin typeface="BPG Banner Caps" panose="02060504020202060204" pitchFamily="18" charset="0"/>
                        </a:rPr>
                        <a:t>Fwd Packet Length Min, Flow Packets/s, Fwd Packet Length Mean</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402141">
                <a:tc>
                  <a:txBody>
                    <a:bodyPr/>
                    <a:lstStyle/>
                    <a:p>
                      <a:pPr>
                        <a:spcAft>
                          <a:spcPts val="0"/>
                        </a:spcAft>
                      </a:pPr>
                      <a:r>
                        <a:rPr lang="ka-GE" sz="1300" b="1" dirty="0">
                          <a:solidFill>
                            <a:schemeClr val="tx1"/>
                          </a:solidFill>
                          <a:effectLst/>
                          <a:latin typeface="BPG Banner Caps" panose="02060504020202060204" pitchFamily="18" charset="0"/>
                        </a:rPr>
                        <a:t>QDA</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tc>
                <a:tc>
                  <a:txBody>
                    <a:bodyPr/>
                    <a:lstStyle/>
                    <a:p>
                      <a:pPr>
                        <a:spcAft>
                          <a:spcPts val="0"/>
                        </a:spcAft>
                      </a:pPr>
                      <a:r>
                        <a:rPr lang="ka-GE" sz="1300">
                          <a:solidFill>
                            <a:schemeClr val="tx1"/>
                          </a:solidFill>
                          <a:effectLst/>
                          <a:latin typeface="BPG Banner Caps" panose="02060504020202060204" pitchFamily="18" charset="0"/>
                        </a:rPr>
                        <a:t>Bwd Packet Length Std, Flow Bytes/s, Total Length of Fwd Packets, </a:t>
                      </a:r>
                      <a:endParaRPr lang="en-US" sz="1300">
                        <a:solidFill>
                          <a:schemeClr val="tx1"/>
                        </a:solidFill>
                        <a:effectLst/>
                        <a:latin typeface="BPG Banner Caps" panose="02060504020202060204" pitchFamily="18" charset="0"/>
                      </a:endParaRPr>
                    </a:p>
                    <a:p>
                      <a:pPr>
                        <a:spcAft>
                          <a:spcPts val="0"/>
                        </a:spcAft>
                      </a:pPr>
                      <a:r>
                        <a:rPr lang="ka-GE" sz="1300">
                          <a:solidFill>
                            <a:schemeClr val="tx1"/>
                          </a:solidFill>
                          <a:effectLst/>
                          <a:latin typeface="BPG Banner Caps" panose="02060504020202060204" pitchFamily="18" charset="0"/>
                        </a:rPr>
                        <a:t>Flow IAT Min </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1005353">
                <a:tc>
                  <a:txBody>
                    <a:bodyPr/>
                    <a:lstStyle/>
                    <a:p>
                      <a:pPr>
                        <a:spcAft>
                          <a:spcPts val="0"/>
                        </a:spcAft>
                      </a:pPr>
                      <a:r>
                        <a:rPr lang="ka-GE" sz="1300" b="1" dirty="0">
                          <a:solidFill>
                            <a:schemeClr val="tx1"/>
                          </a:solidFill>
                          <a:effectLst/>
                          <a:latin typeface="BPG Banner Caps" panose="02060504020202060204" pitchFamily="18" charset="0"/>
                        </a:rPr>
                        <a:t>MLP</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tc>
                <a:tc>
                  <a:txBody>
                    <a:bodyPr/>
                    <a:lstStyle/>
                    <a:p>
                      <a:pPr>
                        <a:spcAft>
                          <a:spcPts val="0"/>
                        </a:spcAft>
                      </a:pPr>
                      <a:r>
                        <a:rPr lang="ka-GE" sz="1300">
                          <a:solidFill>
                            <a:schemeClr val="tx1"/>
                          </a:solidFill>
                          <a:effectLst/>
                          <a:latin typeface="BPG Banner Caps" panose="02060504020202060204" pitchFamily="18" charset="0"/>
                        </a:rPr>
                        <a:t>Bwd Packet Length Std, Flow Bytes/s, Total Length of Fwd Packets, </a:t>
                      </a:r>
                      <a:endParaRPr lang="en-US" sz="1300">
                        <a:solidFill>
                          <a:schemeClr val="tx1"/>
                        </a:solidFill>
                        <a:effectLst/>
                        <a:latin typeface="BPG Banner Caps" panose="02060504020202060204" pitchFamily="18" charset="0"/>
                      </a:endParaRPr>
                    </a:p>
                    <a:p>
                      <a:pPr>
                        <a:spcAft>
                          <a:spcPts val="0"/>
                        </a:spcAft>
                      </a:pPr>
                      <a:r>
                        <a:rPr lang="ka-GE" sz="1300">
                          <a:solidFill>
                            <a:schemeClr val="tx1"/>
                          </a:solidFill>
                          <a:effectLst/>
                          <a:latin typeface="BPG Banner Caps" panose="02060504020202060204" pitchFamily="18" charset="0"/>
                        </a:rPr>
                        <a:t>Fwd Packet Length Std, Flow IAT Min, Bwd Packet Length Max, </a:t>
                      </a:r>
                      <a:endParaRPr lang="en-US" sz="1300">
                        <a:solidFill>
                          <a:schemeClr val="tx1"/>
                        </a:solidFill>
                        <a:effectLst/>
                        <a:latin typeface="BPG Banner Caps" panose="02060504020202060204" pitchFamily="18" charset="0"/>
                      </a:endParaRPr>
                    </a:p>
                    <a:p>
                      <a:pPr>
                        <a:spcAft>
                          <a:spcPts val="0"/>
                        </a:spcAft>
                      </a:pPr>
                      <a:r>
                        <a:rPr lang="ka-GE" sz="1300">
                          <a:solidFill>
                            <a:schemeClr val="tx1"/>
                          </a:solidFill>
                          <a:effectLst/>
                          <a:latin typeface="BPG Banner Caps" panose="02060504020202060204" pitchFamily="18" charset="0"/>
                        </a:rPr>
                        <a:t>Fwd Packet Length Min, Bwd Packet Length Mean, Total Backward Packets, Total Fwd Packets, Fwd Packet Length Max, </a:t>
                      </a:r>
                      <a:endParaRPr lang="en-US" sz="1300">
                        <a:solidFill>
                          <a:schemeClr val="tx1"/>
                        </a:solidFill>
                        <a:effectLst/>
                        <a:latin typeface="BPG Banner Caps" panose="02060504020202060204" pitchFamily="18" charset="0"/>
                      </a:endParaRPr>
                    </a:p>
                    <a:p>
                      <a:pPr>
                        <a:spcAft>
                          <a:spcPts val="0"/>
                        </a:spcAft>
                      </a:pPr>
                      <a:r>
                        <a:rPr lang="ka-GE" sz="1300">
                          <a:solidFill>
                            <a:schemeClr val="tx1"/>
                          </a:solidFill>
                          <a:effectLst/>
                          <a:latin typeface="BPG Banner Caps" panose="02060504020202060204" pitchFamily="18" charset="0"/>
                        </a:rPr>
                        <a:t>Bwd Packet Length Min</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217065">
                <a:tc>
                  <a:txBody>
                    <a:bodyPr/>
                    <a:lstStyle/>
                    <a:p>
                      <a:pPr>
                        <a:spcAft>
                          <a:spcPts val="0"/>
                        </a:spcAft>
                      </a:pPr>
                      <a:r>
                        <a:rPr lang="ka-GE" sz="1300" b="1" dirty="0" err="1">
                          <a:solidFill>
                            <a:schemeClr val="tx1"/>
                          </a:solidFill>
                          <a:effectLst/>
                          <a:latin typeface="BPG Banner Caps" panose="02060504020202060204" pitchFamily="18" charset="0"/>
                        </a:rPr>
                        <a:t>Random</a:t>
                      </a:r>
                      <a:r>
                        <a:rPr lang="ka-GE" sz="1300" b="1" dirty="0">
                          <a:solidFill>
                            <a:schemeClr val="tx1"/>
                          </a:solidFill>
                          <a:effectLst/>
                          <a:latin typeface="BPG Banner Caps" panose="02060504020202060204" pitchFamily="18" charset="0"/>
                        </a:rPr>
                        <a:t> </a:t>
                      </a:r>
                      <a:r>
                        <a:rPr lang="ka-GE" sz="1300" b="1" dirty="0" err="1">
                          <a:solidFill>
                            <a:schemeClr val="tx1"/>
                          </a:solidFill>
                          <a:effectLst/>
                          <a:latin typeface="BPG Banner Caps" panose="02060504020202060204" pitchFamily="18" charset="0"/>
                        </a:rPr>
                        <a:t>Forest</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tc>
                <a:tc rowSpan="4">
                  <a:txBody>
                    <a:bodyPr/>
                    <a:lstStyle/>
                    <a:p>
                      <a:pPr>
                        <a:spcAft>
                          <a:spcPts val="0"/>
                        </a:spcAft>
                      </a:pPr>
                      <a:r>
                        <a:rPr lang="ka-GE" sz="1300">
                          <a:solidFill>
                            <a:schemeClr val="tx1"/>
                          </a:solidFill>
                          <a:effectLst/>
                          <a:latin typeface="BPG Banner Caps" panose="02060504020202060204" pitchFamily="18" charset="0"/>
                        </a:rPr>
                        <a:t>Bwd Packet Length Std, Flow Bytes/s,Total Length of Fwd Packets, </a:t>
                      </a:r>
                      <a:endParaRPr lang="en-US" sz="1300">
                        <a:solidFill>
                          <a:schemeClr val="tx1"/>
                        </a:solidFill>
                        <a:effectLst/>
                        <a:latin typeface="BPG Banner Caps" panose="02060504020202060204" pitchFamily="18" charset="0"/>
                      </a:endParaRPr>
                    </a:p>
                    <a:p>
                      <a:pPr>
                        <a:spcAft>
                          <a:spcPts val="0"/>
                        </a:spcAft>
                      </a:pPr>
                      <a:r>
                        <a:rPr lang="ka-GE" sz="1300">
                          <a:solidFill>
                            <a:schemeClr val="tx1"/>
                          </a:solidFill>
                          <a:effectLst/>
                          <a:latin typeface="BPG Banner Caps" panose="02060504020202060204" pitchFamily="18" charset="0"/>
                        </a:rPr>
                        <a:t>Fwd Packet Length Std, Flow IAT Std, Flow IAT Min, Fwd IAT Total</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17065">
                <a:tc>
                  <a:txBody>
                    <a:bodyPr/>
                    <a:lstStyle/>
                    <a:p>
                      <a:pPr>
                        <a:spcAft>
                          <a:spcPts val="0"/>
                        </a:spcAft>
                      </a:pPr>
                      <a:r>
                        <a:rPr lang="ka-GE" sz="1300" b="1" dirty="0">
                          <a:solidFill>
                            <a:schemeClr val="tx1"/>
                          </a:solidFill>
                          <a:effectLst/>
                          <a:latin typeface="BPG Banner Caps" panose="02060504020202060204" pitchFamily="18" charset="0"/>
                        </a:rPr>
                        <a:t>ID3</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5"/>
                  </a:ext>
                </a:extLst>
              </a:tr>
              <a:tr h="217065">
                <a:tc>
                  <a:txBody>
                    <a:bodyPr/>
                    <a:lstStyle/>
                    <a:p>
                      <a:pPr>
                        <a:spcAft>
                          <a:spcPts val="0"/>
                        </a:spcAft>
                      </a:pPr>
                      <a:r>
                        <a:rPr lang="ka-GE" sz="1300" b="1" dirty="0" err="1">
                          <a:solidFill>
                            <a:schemeClr val="tx1"/>
                          </a:solidFill>
                          <a:effectLst/>
                          <a:latin typeface="BPG Banner Caps" panose="02060504020202060204" pitchFamily="18" charset="0"/>
                        </a:rPr>
                        <a:t>AdaBoost</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6"/>
                  </a:ext>
                </a:extLst>
              </a:tr>
              <a:tr h="402141">
                <a:tc>
                  <a:txBody>
                    <a:bodyPr/>
                    <a:lstStyle/>
                    <a:p>
                      <a:pPr>
                        <a:spcAft>
                          <a:spcPts val="0"/>
                        </a:spcAft>
                      </a:pPr>
                      <a:r>
                        <a:rPr lang="ka-GE" sz="1300" b="1" dirty="0">
                          <a:solidFill>
                            <a:schemeClr val="tx1"/>
                          </a:solidFill>
                          <a:effectLst/>
                          <a:latin typeface="BPG Banner Caps" panose="02060504020202060204" pitchFamily="18" charset="0"/>
                        </a:rPr>
                        <a:t>K </a:t>
                      </a:r>
                      <a:r>
                        <a:rPr lang="ka-GE" sz="1300" b="1" dirty="0" err="1">
                          <a:solidFill>
                            <a:schemeClr val="tx1"/>
                          </a:solidFill>
                          <a:effectLst/>
                          <a:latin typeface="BPG Banner Caps" panose="02060504020202060204" pitchFamily="18" charset="0"/>
                        </a:rPr>
                        <a:t>Nearest</a:t>
                      </a:r>
                      <a:r>
                        <a:rPr lang="ka-GE" sz="1300" b="1" dirty="0">
                          <a:solidFill>
                            <a:schemeClr val="tx1"/>
                          </a:solidFill>
                          <a:effectLst/>
                          <a:latin typeface="BPG Banner Caps" panose="02060504020202060204" pitchFamily="18" charset="0"/>
                        </a:rPr>
                        <a:t> </a:t>
                      </a:r>
                      <a:r>
                        <a:rPr lang="ka-GE" sz="1300" b="1" dirty="0" err="1">
                          <a:solidFill>
                            <a:schemeClr val="tx1"/>
                          </a:solidFill>
                          <a:effectLst/>
                          <a:latin typeface="BPG Banner Caps" panose="02060504020202060204" pitchFamily="18" charset="0"/>
                        </a:rPr>
                        <a:t>Neighbors</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611630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1600" dirty="0">
                <a:latin typeface="BPG Banner Caps" panose="02060504020202060204" pitchFamily="18" charset="0"/>
              </a:rPr>
              <a:t>მიდგომა 2 - ალგორითმების დასწავლა ერთიანი ფაილის გამოყენებით - თავდასხმა და უსაფრთხო ნაკადი </a:t>
            </a:r>
            <a:endParaRPr lang="en-US" sz="1600" dirty="0">
              <a:latin typeface="BPG Banner Caps" panose="02060504020202060204" pitchFamily="18" charset="0"/>
            </a:endParaRPr>
          </a:p>
        </p:txBody>
      </p:sp>
      <p:sp>
        <p:nvSpPr>
          <p:cNvPr id="7" name="Rectangle 6"/>
          <p:cNvSpPr/>
          <p:nvPr/>
        </p:nvSpPr>
        <p:spPr>
          <a:xfrm>
            <a:off x="762000" y="4316200"/>
            <a:ext cx="7831500" cy="517065"/>
          </a:xfrm>
          <a:prstGeom prst="rect">
            <a:avLst/>
          </a:prstGeom>
        </p:spPr>
        <p:txBody>
          <a:bodyPr wrap="square">
            <a:spAutoFit/>
          </a:bodyPr>
          <a:lstStyle/>
          <a:p>
            <a:pPr algn="ctr">
              <a:lnSpc>
                <a:spcPct val="115000"/>
              </a:lnSpc>
            </a:pPr>
            <a:r>
              <a:rPr lang="ka-GE" sz="12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ცხრილი 12. საბოლოო შედეგები - ატრიბუტების მაჩვენებელი ცხრილი 10-ის განახლებული მნიშვნელობების გამოყენებით</a:t>
            </a:r>
          </a:p>
        </p:txBody>
      </p:sp>
      <p:graphicFrame>
        <p:nvGraphicFramePr>
          <p:cNvPr id="4" name="Table 3"/>
          <p:cNvGraphicFramePr>
            <a:graphicFrameLocks noGrp="1"/>
          </p:cNvGraphicFramePr>
          <p:nvPr>
            <p:extLst>
              <p:ext uri="{D42A27DB-BD31-4B8C-83A1-F6EECF244321}">
                <p14:modId xmlns:p14="http://schemas.microsoft.com/office/powerpoint/2010/main" val="847626153"/>
              </p:ext>
            </p:extLst>
          </p:nvPr>
        </p:nvGraphicFramePr>
        <p:xfrm>
          <a:off x="1032146" y="1061372"/>
          <a:ext cx="7235553" cy="2977227"/>
        </p:xfrm>
        <a:graphic>
          <a:graphicData uri="http://schemas.openxmlformats.org/drawingml/2006/table">
            <a:tbl>
              <a:tblPr firstRow="1" firstCol="1" bandRow="1">
                <a:tableStyleId>{A3CF3BC2-B16F-481C-A617-8F56DC51FBAC}</a:tableStyleId>
              </a:tblPr>
              <a:tblGrid>
                <a:gridCol w="2351420">
                  <a:extLst>
                    <a:ext uri="{9D8B030D-6E8A-4147-A177-3AD203B41FA5}">
                      <a16:colId xmlns:a16="http://schemas.microsoft.com/office/drawing/2014/main" val="20000"/>
                    </a:ext>
                  </a:extLst>
                </a:gridCol>
                <a:gridCol w="1066312">
                  <a:extLst>
                    <a:ext uri="{9D8B030D-6E8A-4147-A177-3AD203B41FA5}">
                      <a16:colId xmlns:a16="http://schemas.microsoft.com/office/drawing/2014/main" val="20001"/>
                    </a:ext>
                  </a:extLst>
                </a:gridCol>
                <a:gridCol w="955571">
                  <a:extLst>
                    <a:ext uri="{9D8B030D-6E8A-4147-A177-3AD203B41FA5}">
                      <a16:colId xmlns:a16="http://schemas.microsoft.com/office/drawing/2014/main" val="20002"/>
                    </a:ext>
                  </a:extLst>
                </a:gridCol>
                <a:gridCol w="817134">
                  <a:extLst>
                    <a:ext uri="{9D8B030D-6E8A-4147-A177-3AD203B41FA5}">
                      <a16:colId xmlns:a16="http://schemas.microsoft.com/office/drawing/2014/main" val="20003"/>
                    </a:ext>
                  </a:extLst>
                </a:gridCol>
                <a:gridCol w="984211">
                  <a:extLst>
                    <a:ext uri="{9D8B030D-6E8A-4147-A177-3AD203B41FA5}">
                      <a16:colId xmlns:a16="http://schemas.microsoft.com/office/drawing/2014/main" val="20004"/>
                    </a:ext>
                  </a:extLst>
                </a:gridCol>
                <a:gridCol w="1060905">
                  <a:extLst>
                    <a:ext uri="{9D8B030D-6E8A-4147-A177-3AD203B41FA5}">
                      <a16:colId xmlns:a16="http://schemas.microsoft.com/office/drawing/2014/main" val="20005"/>
                    </a:ext>
                  </a:extLst>
                </a:gridCol>
              </a:tblGrid>
              <a:tr h="305663">
                <a:tc rowSpan="2">
                  <a:txBody>
                    <a:bodyPr/>
                    <a:lstStyle/>
                    <a:p>
                      <a:pPr algn="ctr">
                        <a:spcAft>
                          <a:spcPts val="0"/>
                        </a:spcAft>
                      </a:pPr>
                      <a:r>
                        <a:rPr lang="ka-GE" sz="1300" b="1" dirty="0">
                          <a:solidFill>
                            <a:schemeClr val="tx1"/>
                          </a:solidFill>
                          <a:effectLst/>
                          <a:latin typeface="BPG Banner Caps" panose="02060504020202060204" pitchFamily="18" charset="0"/>
                        </a:rPr>
                        <a:t>მანქანური დასწავლის ალგორითმი</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solidFill>
                      <a:schemeClr val="bg1">
                        <a:lumMod val="40000"/>
                        <a:lumOff val="60000"/>
                      </a:schemeClr>
                    </a:solidFill>
                  </a:tcPr>
                </a:tc>
                <a:tc gridSpan="5">
                  <a:txBody>
                    <a:bodyPr/>
                    <a:lstStyle/>
                    <a:p>
                      <a:pPr algn="ctr">
                        <a:spcAft>
                          <a:spcPts val="0"/>
                        </a:spcAft>
                      </a:pPr>
                      <a:r>
                        <a:rPr lang="ka-GE" sz="1300" b="1" dirty="0">
                          <a:solidFill>
                            <a:schemeClr val="tx1"/>
                          </a:solidFill>
                          <a:effectLst/>
                          <a:latin typeface="BPG Banner Caps" panose="02060504020202060204" pitchFamily="18" charset="0"/>
                        </a:rPr>
                        <a:t>შეფასების კრიტერიუმები</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solidFill>
                      <a:schemeClr val="bg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5960">
                <a:tc vMerge="1">
                  <a:txBody>
                    <a:bodyPr/>
                    <a:lstStyle/>
                    <a:p>
                      <a:endParaRPr lang="en-US"/>
                    </a:p>
                  </a:txBody>
                  <a:tcPr/>
                </a:tc>
                <a:tc>
                  <a:txBody>
                    <a:bodyPr/>
                    <a:lstStyle/>
                    <a:p>
                      <a:pPr algn="ctr">
                        <a:spcAft>
                          <a:spcPts val="0"/>
                        </a:spcAft>
                      </a:pPr>
                      <a:r>
                        <a:rPr lang="ka-GE" sz="1300" b="1" dirty="0">
                          <a:solidFill>
                            <a:schemeClr val="tx1"/>
                          </a:solidFill>
                          <a:effectLst/>
                          <a:latin typeface="BPG Banner Caps" panose="02060504020202060204" pitchFamily="18" charset="0"/>
                        </a:rPr>
                        <a:t>F-</a:t>
                      </a:r>
                      <a:r>
                        <a:rPr lang="ka-GE" sz="1300" b="1" dirty="0" err="1">
                          <a:solidFill>
                            <a:schemeClr val="tx1"/>
                          </a:solidFill>
                          <a:effectLst/>
                          <a:latin typeface="BPG Banner Caps" panose="02060504020202060204" pitchFamily="18" charset="0"/>
                        </a:rPr>
                        <a:t>measure</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solidFill>
                      <a:schemeClr val="bg1">
                        <a:lumMod val="40000"/>
                        <a:lumOff val="60000"/>
                      </a:schemeClr>
                    </a:solidFill>
                  </a:tcPr>
                </a:tc>
                <a:tc>
                  <a:txBody>
                    <a:bodyPr/>
                    <a:lstStyle/>
                    <a:p>
                      <a:pPr algn="ctr">
                        <a:spcAft>
                          <a:spcPts val="0"/>
                        </a:spcAft>
                      </a:pPr>
                      <a:r>
                        <a:rPr lang="ka-GE" sz="1300" b="1" dirty="0" err="1">
                          <a:solidFill>
                            <a:schemeClr val="tx1"/>
                          </a:solidFill>
                          <a:effectLst/>
                          <a:latin typeface="BPG Banner Caps" panose="02060504020202060204" pitchFamily="18" charset="0"/>
                        </a:rPr>
                        <a:t>Precision</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solidFill>
                      <a:schemeClr val="bg1">
                        <a:lumMod val="40000"/>
                        <a:lumOff val="60000"/>
                      </a:schemeClr>
                    </a:solidFill>
                  </a:tcPr>
                </a:tc>
                <a:tc>
                  <a:txBody>
                    <a:bodyPr/>
                    <a:lstStyle/>
                    <a:p>
                      <a:pPr algn="ctr">
                        <a:spcAft>
                          <a:spcPts val="0"/>
                        </a:spcAft>
                      </a:pPr>
                      <a:r>
                        <a:rPr lang="ka-GE" sz="1300" b="1" dirty="0" err="1">
                          <a:solidFill>
                            <a:schemeClr val="tx1"/>
                          </a:solidFill>
                          <a:effectLst/>
                          <a:latin typeface="BPG Banner Caps" panose="02060504020202060204" pitchFamily="18" charset="0"/>
                        </a:rPr>
                        <a:t>Recall</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solidFill>
                      <a:schemeClr val="bg1">
                        <a:lumMod val="40000"/>
                        <a:lumOff val="60000"/>
                      </a:schemeClr>
                    </a:solidFill>
                  </a:tcPr>
                </a:tc>
                <a:tc>
                  <a:txBody>
                    <a:bodyPr/>
                    <a:lstStyle/>
                    <a:p>
                      <a:pPr algn="ctr">
                        <a:spcAft>
                          <a:spcPts val="0"/>
                        </a:spcAft>
                      </a:pPr>
                      <a:r>
                        <a:rPr lang="ka-GE" sz="1300" b="1" dirty="0" err="1">
                          <a:solidFill>
                            <a:schemeClr val="tx1"/>
                          </a:solidFill>
                          <a:effectLst/>
                          <a:latin typeface="BPG Banner Caps" panose="02060504020202060204" pitchFamily="18" charset="0"/>
                        </a:rPr>
                        <a:t>Accuracy</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solidFill>
                      <a:schemeClr val="bg1">
                        <a:lumMod val="40000"/>
                        <a:lumOff val="60000"/>
                      </a:schemeClr>
                    </a:solidFill>
                  </a:tcPr>
                </a:tc>
                <a:tc>
                  <a:txBody>
                    <a:bodyPr/>
                    <a:lstStyle/>
                    <a:p>
                      <a:pPr algn="ctr">
                        <a:spcAft>
                          <a:spcPts val="0"/>
                        </a:spcAft>
                      </a:pPr>
                      <a:r>
                        <a:rPr lang="ka-GE" sz="1300" b="1" dirty="0">
                          <a:solidFill>
                            <a:schemeClr val="tx1"/>
                          </a:solidFill>
                          <a:effectLst/>
                          <a:latin typeface="BPG Banner Caps" panose="02060504020202060204" pitchFamily="18" charset="0"/>
                        </a:rPr>
                        <a:t>დრო</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solidFill>
                      <a:schemeClr val="bg1">
                        <a:lumMod val="40000"/>
                        <a:lumOff val="60000"/>
                      </a:schemeClr>
                    </a:solidFill>
                  </a:tcPr>
                </a:tc>
                <a:extLst>
                  <a:ext uri="{0D108BD9-81ED-4DB2-BD59-A6C34878D82A}">
                    <a16:rowId xmlns:a16="http://schemas.microsoft.com/office/drawing/2014/main" val="10001"/>
                  </a:ext>
                </a:extLst>
              </a:tr>
              <a:tr h="305663">
                <a:tc>
                  <a:txBody>
                    <a:bodyPr/>
                    <a:lstStyle/>
                    <a:p>
                      <a:pPr>
                        <a:spcAft>
                          <a:spcPts val="0"/>
                        </a:spcAft>
                      </a:pPr>
                      <a:r>
                        <a:rPr lang="ka-GE" sz="1300" b="1" dirty="0" err="1">
                          <a:solidFill>
                            <a:schemeClr val="tx1"/>
                          </a:solidFill>
                          <a:effectLst/>
                          <a:latin typeface="BPG Banner Caps" panose="02060504020202060204" pitchFamily="18" charset="0"/>
                        </a:rPr>
                        <a:t>Naive</a:t>
                      </a:r>
                      <a:r>
                        <a:rPr lang="ka-GE" sz="1300" b="1" dirty="0">
                          <a:solidFill>
                            <a:schemeClr val="tx1"/>
                          </a:solidFill>
                          <a:effectLst/>
                          <a:latin typeface="BPG Banner Caps" panose="02060504020202060204" pitchFamily="18" charset="0"/>
                        </a:rPr>
                        <a:t> </a:t>
                      </a:r>
                      <a:r>
                        <a:rPr lang="ka-GE" sz="1300" b="1" dirty="0" err="1">
                          <a:solidFill>
                            <a:schemeClr val="tx1"/>
                          </a:solidFill>
                          <a:effectLst/>
                          <a:latin typeface="BPG Banner Caps" panose="02060504020202060204" pitchFamily="18" charset="0"/>
                        </a:rPr>
                        <a:t>Bayes</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b="1" dirty="0">
                          <a:solidFill>
                            <a:srgbClr val="FFC000"/>
                          </a:solidFill>
                          <a:effectLst/>
                          <a:latin typeface="BPG Banner Caps" panose="02060504020202060204" pitchFamily="18" charset="0"/>
                        </a:rPr>
                        <a:t>0.86</a:t>
                      </a:r>
                      <a:endParaRPr lang="en-US" sz="1300" b="1" dirty="0">
                        <a:solidFill>
                          <a:srgbClr val="FFC000"/>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0.86</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0.87</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0.87</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300" b="1" dirty="0">
                          <a:solidFill>
                            <a:srgbClr val="FFC000"/>
                          </a:solidFill>
                          <a:effectLst/>
                          <a:latin typeface="BPG Banner Caps" panose="02060504020202060204" pitchFamily="18" charset="0"/>
                        </a:rPr>
                        <a:t>1.6345</a:t>
                      </a:r>
                      <a:endParaRPr lang="en-US" sz="1300" b="1" dirty="0">
                        <a:solidFill>
                          <a:srgbClr val="FFC000"/>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05663">
                <a:tc>
                  <a:txBody>
                    <a:bodyPr/>
                    <a:lstStyle/>
                    <a:p>
                      <a:pPr>
                        <a:spcAft>
                          <a:spcPts val="0"/>
                        </a:spcAft>
                      </a:pPr>
                      <a:r>
                        <a:rPr lang="ka-GE" sz="1300" b="1" dirty="0">
                          <a:solidFill>
                            <a:schemeClr val="tx1"/>
                          </a:solidFill>
                          <a:effectLst/>
                          <a:latin typeface="BPG Banner Caps" panose="02060504020202060204" pitchFamily="18" charset="0"/>
                        </a:rPr>
                        <a:t>QDA</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b="1" dirty="0">
                          <a:solidFill>
                            <a:srgbClr val="FFC000"/>
                          </a:solidFill>
                          <a:effectLst/>
                          <a:latin typeface="BPG Banner Caps" panose="02060504020202060204" pitchFamily="18" charset="0"/>
                        </a:rPr>
                        <a:t>0.86</a:t>
                      </a:r>
                      <a:endParaRPr lang="en-US" sz="1300" b="1" dirty="0">
                        <a:solidFill>
                          <a:srgbClr val="FFC000"/>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0.87</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0.88</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0.88</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300">
                          <a:solidFill>
                            <a:schemeClr val="tx1"/>
                          </a:solidFill>
                          <a:effectLst/>
                          <a:latin typeface="BPG Banner Caps" panose="02060504020202060204" pitchFamily="18" charset="0"/>
                        </a:rPr>
                        <a:t>1.5549</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20562">
                <a:tc>
                  <a:txBody>
                    <a:bodyPr/>
                    <a:lstStyle/>
                    <a:p>
                      <a:pPr>
                        <a:spcAft>
                          <a:spcPts val="0"/>
                        </a:spcAft>
                      </a:pPr>
                      <a:r>
                        <a:rPr lang="ka-GE" sz="1300" b="1" dirty="0" err="1">
                          <a:solidFill>
                            <a:schemeClr val="tx1"/>
                          </a:solidFill>
                          <a:effectLst/>
                          <a:latin typeface="BPG Banner Caps" panose="02060504020202060204" pitchFamily="18" charset="0"/>
                        </a:rPr>
                        <a:t>Random</a:t>
                      </a:r>
                      <a:r>
                        <a:rPr lang="ka-GE" sz="1300" b="1" dirty="0">
                          <a:solidFill>
                            <a:schemeClr val="tx1"/>
                          </a:solidFill>
                          <a:effectLst/>
                          <a:latin typeface="BPG Banner Caps" panose="02060504020202060204" pitchFamily="18" charset="0"/>
                        </a:rPr>
                        <a:t> </a:t>
                      </a:r>
                      <a:r>
                        <a:rPr lang="ka-GE" sz="1300" b="1" dirty="0" err="1">
                          <a:solidFill>
                            <a:schemeClr val="tx1"/>
                          </a:solidFill>
                          <a:effectLst/>
                          <a:latin typeface="BPG Banner Caps" panose="02060504020202060204" pitchFamily="18" charset="0"/>
                        </a:rPr>
                        <a:t>Forest</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0.94</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0.94</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0.94</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0.94</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300">
                          <a:solidFill>
                            <a:schemeClr val="tx1"/>
                          </a:solidFill>
                          <a:effectLst/>
                          <a:latin typeface="BPG Banner Caps" panose="02060504020202060204" pitchFamily="18" charset="0"/>
                        </a:rPr>
                        <a:t>18.7924</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05663">
                <a:tc>
                  <a:txBody>
                    <a:bodyPr/>
                    <a:lstStyle/>
                    <a:p>
                      <a:pPr>
                        <a:spcAft>
                          <a:spcPts val="0"/>
                        </a:spcAft>
                      </a:pPr>
                      <a:r>
                        <a:rPr lang="ka-GE" sz="1300" b="1" dirty="0">
                          <a:solidFill>
                            <a:schemeClr val="tx1"/>
                          </a:solidFill>
                          <a:effectLst/>
                          <a:latin typeface="BPG Banner Caps" panose="02060504020202060204" pitchFamily="18" charset="0"/>
                        </a:rPr>
                        <a:t>ID3</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0.95</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0.95</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0.95</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0.95</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300">
                          <a:solidFill>
                            <a:schemeClr val="tx1"/>
                          </a:solidFill>
                          <a:effectLst/>
                          <a:latin typeface="BPG Banner Caps" panose="02060504020202060204" pitchFamily="18" charset="0"/>
                        </a:rPr>
                        <a:t>9.0453</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15262">
                <a:tc>
                  <a:txBody>
                    <a:bodyPr/>
                    <a:lstStyle/>
                    <a:p>
                      <a:pPr>
                        <a:spcAft>
                          <a:spcPts val="0"/>
                        </a:spcAft>
                      </a:pPr>
                      <a:r>
                        <a:rPr lang="ka-GE" sz="1300" b="1" dirty="0" err="1">
                          <a:solidFill>
                            <a:schemeClr val="tx1"/>
                          </a:solidFill>
                          <a:effectLst/>
                          <a:latin typeface="BPG Banner Caps" panose="02060504020202060204" pitchFamily="18" charset="0"/>
                        </a:rPr>
                        <a:t>AdaBoost</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0.94</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0.94</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0.94</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0.94</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300">
                          <a:solidFill>
                            <a:schemeClr val="tx1"/>
                          </a:solidFill>
                          <a:effectLst/>
                          <a:latin typeface="BPG Banner Caps" panose="02060504020202060204" pitchFamily="18" charset="0"/>
                        </a:rPr>
                        <a:t>132.347</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72555">
                <a:tc>
                  <a:txBody>
                    <a:bodyPr/>
                    <a:lstStyle/>
                    <a:p>
                      <a:pPr>
                        <a:spcAft>
                          <a:spcPts val="0"/>
                        </a:spcAft>
                      </a:pPr>
                      <a:r>
                        <a:rPr lang="ka-GE" sz="1300" b="1" dirty="0">
                          <a:solidFill>
                            <a:schemeClr val="tx1"/>
                          </a:solidFill>
                          <a:effectLst/>
                          <a:latin typeface="BPG Banner Caps" panose="02060504020202060204" pitchFamily="18" charset="0"/>
                        </a:rPr>
                        <a:t>MLP</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b="1" i="1" u="sng" dirty="0">
                          <a:solidFill>
                            <a:srgbClr val="FFC000"/>
                          </a:solidFill>
                          <a:effectLst/>
                          <a:latin typeface="BPG Banner Caps" panose="02060504020202060204" pitchFamily="18" charset="0"/>
                        </a:rPr>
                        <a:t>0.83</a:t>
                      </a:r>
                      <a:endParaRPr lang="en-US" sz="1300" b="1" i="1" dirty="0">
                        <a:solidFill>
                          <a:srgbClr val="FFC000"/>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0.82</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a:solidFill>
                            <a:schemeClr val="tx1"/>
                          </a:solidFill>
                          <a:effectLst/>
                          <a:latin typeface="BPG Banner Caps" panose="02060504020202060204" pitchFamily="18" charset="0"/>
                        </a:rPr>
                        <a:t>0.87</a:t>
                      </a:r>
                      <a:endParaRPr lang="en-US" sz="130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0.87</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300" dirty="0">
                          <a:solidFill>
                            <a:schemeClr val="tx1"/>
                          </a:solidFill>
                          <a:effectLst/>
                          <a:latin typeface="BPG Banner Caps" panose="02060504020202060204" pitchFamily="18" charset="0"/>
                        </a:rPr>
                        <a:t>64.1963</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30236">
                <a:tc>
                  <a:txBody>
                    <a:bodyPr/>
                    <a:lstStyle/>
                    <a:p>
                      <a:pPr>
                        <a:spcAft>
                          <a:spcPts val="0"/>
                        </a:spcAft>
                      </a:pPr>
                      <a:r>
                        <a:rPr lang="ka-GE" sz="1300" b="1" dirty="0" err="1">
                          <a:solidFill>
                            <a:schemeClr val="tx1"/>
                          </a:solidFill>
                          <a:effectLst/>
                          <a:latin typeface="BPG Banner Caps" panose="02060504020202060204" pitchFamily="18" charset="0"/>
                        </a:rPr>
                        <a:t>Nearest</a:t>
                      </a:r>
                      <a:r>
                        <a:rPr lang="ka-GE" sz="1300" b="1" dirty="0">
                          <a:solidFill>
                            <a:schemeClr val="tx1"/>
                          </a:solidFill>
                          <a:effectLst/>
                          <a:latin typeface="BPG Banner Caps" panose="02060504020202060204" pitchFamily="18" charset="0"/>
                        </a:rPr>
                        <a:t> </a:t>
                      </a:r>
                      <a:r>
                        <a:rPr lang="ka-GE" sz="1300" b="1" dirty="0" err="1">
                          <a:solidFill>
                            <a:schemeClr val="tx1"/>
                          </a:solidFill>
                          <a:effectLst/>
                          <a:latin typeface="BPG Banner Caps" panose="02060504020202060204" pitchFamily="18" charset="0"/>
                        </a:rPr>
                        <a:t>Neighbors</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0.97</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0.97</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0.97</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ctr">
                        <a:spcAft>
                          <a:spcPts val="0"/>
                        </a:spcAft>
                      </a:pPr>
                      <a:r>
                        <a:rPr lang="ka-GE" sz="1300" dirty="0">
                          <a:solidFill>
                            <a:schemeClr val="tx1"/>
                          </a:solidFill>
                          <a:effectLst/>
                          <a:latin typeface="BPG Banner Caps" panose="02060504020202060204" pitchFamily="18" charset="0"/>
                        </a:rPr>
                        <a:t>0.97</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68580" marR="68580" marT="0" marB="0" anchor="ctr"/>
                </a:tc>
                <a:tc>
                  <a:txBody>
                    <a:bodyPr/>
                    <a:lstStyle/>
                    <a:p>
                      <a:pPr algn="r">
                        <a:spcAft>
                          <a:spcPts val="0"/>
                        </a:spcAft>
                      </a:pPr>
                      <a:r>
                        <a:rPr lang="ka-GE" sz="1300" b="1" i="1" u="sng" dirty="0">
                          <a:solidFill>
                            <a:srgbClr val="FFC000"/>
                          </a:solidFill>
                          <a:effectLst/>
                          <a:latin typeface="BPG Banner Caps" panose="02060504020202060204" pitchFamily="18" charset="0"/>
                        </a:rPr>
                        <a:t>114,6748</a:t>
                      </a:r>
                      <a:endParaRPr lang="en-US" sz="1300" b="1" i="1" dirty="0">
                        <a:solidFill>
                          <a:srgbClr val="FFC000"/>
                        </a:solidFill>
                        <a:effectLst/>
                        <a:latin typeface="BPG Banner Caps" panose="020605040202020602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977548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sp>
        <p:nvSpPr>
          <p:cNvPr id="3" name="Rectangle 2"/>
          <p:cNvSpPr/>
          <p:nvPr/>
        </p:nvSpPr>
        <p:spPr>
          <a:xfrm>
            <a:off x="337458" y="520866"/>
            <a:ext cx="8371114" cy="1766637"/>
          </a:xfrm>
          <a:prstGeom prst="rect">
            <a:avLst/>
          </a:prstGeom>
        </p:spPr>
        <p:txBody>
          <a:bodyPr wrap="square">
            <a:spAutoFit/>
          </a:bodyPr>
          <a:lstStyle/>
          <a:p>
            <a:pPr algn="just">
              <a:lnSpc>
                <a:spcPct val="115000"/>
              </a:lnSpc>
            </a:pP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ქსელის</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უსაფრთხოება</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წარმოადგენს მცდელობას</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დაიცვას</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ქსელი</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თავ­დასხმებისგან</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სამი</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პრინციპის</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წინააღმდეგ</a:t>
            </a:r>
            <a:r>
              <a:rPr lang="ka-GE" sz="1600" dirty="0">
                <a:solidFill>
                  <a:schemeClr val="tx1"/>
                </a:solidFill>
                <a:latin typeface="BPG Banner Caps" panose="02060504020202060204" pitchFamily="18" charset="0"/>
                <a:ea typeface="BPG Excelsior Light" panose="020B0306030504020204" pitchFamily="34" charset="0"/>
              </a:rPr>
              <a:t>:</a:t>
            </a:r>
            <a:endParaRPr lang="en-US" sz="1600" dirty="0">
              <a:solidFill>
                <a:schemeClr val="tx1"/>
              </a:solidFill>
              <a:latin typeface="BPG Banner Caps" panose="02060504020202060204" pitchFamily="18" charset="0"/>
              <a:ea typeface="Times New Roman" panose="02020603050405020304" pitchFamily="18" charset="0"/>
            </a:endParaRPr>
          </a:p>
          <a:p>
            <a:pPr marL="228600" lvl="0" indent="-228600" algn="just">
              <a:lnSpc>
                <a:spcPct val="150000"/>
              </a:lnSpc>
              <a:buFont typeface="Symbol" panose="05050102010706020507" pitchFamily="18" charset="2"/>
              <a:buChar char=""/>
            </a:pPr>
            <a:r>
              <a:rPr lang="ka-GE" sz="1600" i="1" u="sng"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კონფიდენციალურობა</a:t>
            </a:r>
            <a:r>
              <a:rPr lang="ka-GE" sz="1600" dirty="0">
                <a:solidFill>
                  <a:srgbClr val="FFC000"/>
                </a:solidFill>
                <a:latin typeface="BPG Banner Caps" panose="02060504020202060204" pitchFamily="18" charset="0"/>
                <a:ea typeface="BPG Excelsior Light" panose="020B0306030504020204" pitchFamily="34" charset="0"/>
              </a:rPr>
              <a:t> </a:t>
            </a:r>
            <a:endParaRPr lang="en-US" sz="1600" dirty="0">
              <a:solidFill>
                <a:srgbClr val="FFC000"/>
              </a:solidFill>
              <a:latin typeface="BPG Banner Caps" panose="02060504020202060204" pitchFamily="18" charset="0"/>
              <a:ea typeface="Times New Roman" panose="02020603050405020304" pitchFamily="18" charset="0"/>
            </a:endParaRPr>
          </a:p>
          <a:p>
            <a:pPr marL="228600" lvl="0" indent="-228600" algn="just">
              <a:lnSpc>
                <a:spcPct val="150000"/>
              </a:lnSpc>
              <a:buFont typeface="Symbol" panose="05050102010706020507" pitchFamily="18" charset="2"/>
              <a:buChar char=""/>
            </a:pPr>
            <a:r>
              <a:rPr lang="ka-GE" sz="1600" i="1" u="sng"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მთლიანობა</a:t>
            </a:r>
            <a:r>
              <a:rPr lang="ka-GE" sz="1600" i="1" dirty="0">
                <a:solidFill>
                  <a:srgbClr val="FFC000"/>
                </a:solidFill>
                <a:latin typeface="BPG Banner Caps" panose="02060504020202060204" pitchFamily="18" charset="0"/>
                <a:ea typeface="BPG Excelsior Light" panose="020B0306030504020204" pitchFamily="34" charset="0"/>
              </a:rPr>
              <a:t> </a:t>
            </a:r>
            <a:endParaRPr lang="en-US" sz="1600" dirty="0">
              <a:solidFill>
                <a:srgbClr val="FFC000"/>
              </a:solidFill>
              <a:latin typeface="BPG Banner Caps" panose="02060504020202060204" pitchFamily="18" charset="0"/>
              <a:ea typeface="Times New Roman" panose="02020603050405020304" pitchFamily="18" charset="0"/>
            </a:endParaRPr>
          </a:p>
          <a:p>
            <a:pPr marL="228600" lvl="0" indent="-228600" algn="just">
              <a:lnSpc>
                <a:spcPct val="150000"/>
              </a:lnSpc>
              <a:buFont typeface="Symbol" panose="05050102010706020507" pitchFamily="18" charset="2"/>
              <a:buChar char=""/>
            </a:pPr>
            <a:r>
              <a:rPr lang="ka-GE" sz="1600" i="1" u="sng"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წვდომა</a:t>
            </a:r>
            <a:r>
              <a:rPr lang="ka-GE" sz="1600" dirty="0">
                <a:solidFill>
                  <a:srgbClr val="FFC000"/>
                </a:solidFill>
                <a:latin typeface="BPG Banner Caps" panose="02060504020202060204" pitchFamily="18" charset="0"/>
                <a:ea typeface="BPG Excelsior Light" panose="020B0306030504020204" pitchFamily="34" charset="0"/>
              </a:rPr>
              <a:t> </a:t>
            </a:r>
            <a:endParaRPr lang="en-US" sz="1600" dirty="0">
              <a:solidFill>
                <a:srgbClr val="FFC000"/>
              </a:solidFill>
              <a:effectLst/>
              <a:latin typeface="BPG Banner Caps" panose="02060504020202060204" pitchFamily="18" charset="0"/>
              <a:ea typeface="Times New Roman" panose="02020603050405020304" pitchFamily="18" charset="0"/>
            </a:endParaRPr>
          </a:p>
        </p:txBody>
      </p:sp>
      <p:sp>
        <p:nvSpPr>
          <p:cNvPr id="4" name="Rectangle 3"/>
          <p:cNvSpPr/>
          <p:nvPr/>
        </p:nvSpPr>
        <p:spPr>
          <a:xfrm>
            <a:off x="337458" y="2564551"/>
            <a:ext cx="8654142" cy="2091022"/>
          </a:xfrm>
          <a:prstGeom prst="rect">
            <a:avLst/>
          </a:prstGeom>
        </p:spPr>
        <p:txBody>
          <a:bodyPr wrap="square">
            <a:spAutoFit/>
          </a:bodyPr>
          <a:lstStyle/>
          <a:p>
            <a:pPr algn="just">
              <a:lnSpc>
                <a:spcPct val="115000"/>
              </a:lnSpc>
            </a:pP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ქსელური</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შეტევები</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არის</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სწორედ</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ამ</a:t>
            </a:r>
            <a:r>
              <a:rPr lang="ka-GE" sz="1600" dirty="0">
                <a:solidFill>
                  <a:schemeClr val="tx1"/>
                </a:solidFill>
                <a:latin typeface="BPG Banner Caps" panose="02060504020202060204" pitchFamily="18" charset="0"/>
                <a:ea typeface="BPG Excelsior Light" panose="020B0306030504020204" pitchFamily="34" charset="0"/>
              </a:rPr>
              <a:t> 3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არსებითი</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მახასიათებლის</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დარღვევის</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მცდელობა</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თავდასხმები</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შეიძლება</a:t>
            </a:r>
            <a:r>
              <a:rPr lang="ka-GE" sz="1600" dirty="0">
                <a:solidFill>
                  <a:schemeClr val="tx1"/>
                </a:solidFill>
                <a:latin typeface="BPG Banner Caps" panose="02060504020202060204" pitchFamily="18" charset="0"/>
                <a:ea typeface="BPG Excelsior Light" panose="020B0306030504020204" pitchFamily="34" charset="0"/>
              </a:rPr>
              <a:t>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გავაერთიანოთ</a:t>
            </a:r>
            <a:r>
              <a:rPr lang="ka-GE" sz="1600" dirty="0">
                <a:solidFill>
                  <a:schemeClr val="tx1"/>
                </a:solidFill>
                <a:latin typeface="BPG Banner Caps" panose="02060504020202060204" pitchFamily="18" charset="0"/>
                <a:ea typeface="BPG Excelsior Light" panose="020B0306030504020204" pitchFamily="34" charset="0"/>
              </a:rPr>
              <a:t> 4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ჯგუფში</a:t>
            </a:r>
            <a:r>
              <a:rPr lang="ka-GE" sz="1600" dirty="0">
                <a:solidFill>
                  <a:schemeClr val="tx1"/>
                </a:solidFill>
                <a:latin typeface="BPG Banner Caps" panose="02060504020202060204" pitchFamily="18" charset="0"/>
                <a:ea typeface="BPG Excelsior Light" panose="020B0306030504020204" pitchFamily="34" charset="0"/>
              </a:rPr>
              <a:t>:</a:t>
            </a:r>
            <a:endParaRPr lang="en-US" sz="1600" dirty="0">
              <a:solidFill>
                <a:schemeClr val="tx1"/>
              </a:solidFill>
              <a:latin typeface="BPG Banner Caps" panose="02060504020202060204" pitchFamily="18" charset="0"/>
              <a:ea typeface="Times New Roman" panose="02020603050405020304" pitchFamily="18" charset="0"/>
            </a:endParaRPr>
          </a:p>
          <a:p>
            <a:pPr marL="228600" lvl="0" indent="-228600" algn="just">
              <a:lnSpc>
                <a:spcPct val="150000"/>
              </a:lnSpc>
              <a:buFont typeface="Symbol" panose="05050102010706020507" pitchFamily="18" charset="2"/>
              <a:buChar char=""/>
            </a:pPr>
            <a:r>
              <a:rPr lang="ka-GE" sz="1600" i="1" u="sng"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მომსახურებაზე</a:t>
            </a:r>
            <a:r>
              <a:rPr lang="ka-GE" sz="1600" i="1" u="sng" dirty="0">
                <a:solidFill>
                  <a:srgbClr val="FFC000"/>
                </a:solidFill>
                <a:latin typeface="BPG Banner Caps" panose="02060504020202060204" pitchFamily="18" charset="0"/>
                <a:ea typeface="BPG Excelsior Light" panose="020B0306030504020204" pitchFamily="34" charset="0"/>
              </a:rPr>
              <a:t> </a:t>
            </a:r>
            <a:r>
              <a:rPr lang="ka-GE" sz="1600" i="1" u="sng"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უარი</a:t>
            </a:r>
            <a:r>
              <a:rPr lang="ka-GE" sz="1600" i="1" u="sng" dirty="0">
                <a:solidFill>
                  <a:srgbClr val="FFC000"/>
                </a:solidFill>
                <a:latin typeface="BPG Banner Caps" panose="02060504020202060204" pitchFamily="18" charset="0"/>
                <a:ea typeface="BPG Excelsior Light" panose="020B0306030504020204" pitchFamily="34" charset="0"/>
              </a:rPr>
              <a:t> (</a:t>
            </a:r>
            <a:r>
              <a:rPr lang="ka-GE" sz="1600" i="1" u="sng" dirty="0" err="1">
                <a:solidFill>
                  <a:srgbClr val="FFC000"/>
                </a:solidFill>
                <a:latin typeface="BPG Banner Caps" panose="02060504020202060204" pitchFamily="18" charset="0"/>
                <a:ea typeface="BPG Excelsior Light" panose="020B0306030504020204" pitchFamily="34" charset="0"/>
              </a:rPr>
              <a:t>DoS</a:t>
            </a:r>
            <a:r>
              <a:rPr lang="ka-GE" sz="1600" i="1" u="sng" dirty="0">
                <a:solidFill>
                  <a:srgbClr val="FFC000"/>
                </a:solidFill>
                <a:latin typeface="BPG Banner Caps" panose="02060504020202060204" pitchFamily="18" charset="0"/>
                <a:ea typeface="BPG Excelsior Light" panose="020B0306030504020204" pitchFamily="34" charset="0"/>
              </a:rPr>
              <a:t>)</a:t>
            </a:r>
            <a:r>
              <a:rPr lang="ka-GE" sz="1600" dirty="0">
                <a:solidFill>
                  <a:srgbClr val="FFC000"/>
                </a:solidFill>
                <a:latin typeface="BPG Banner Caps" panose="02060504020202060204" pitchFamily="18" charset="0"/>
                <a:ea typeface="BPG Excelsior Light" panose="020B0306030504020204" pitchFamily="34" charset="0"/>
              </a:rPr>
              <a:t> </a:t>
            </a:r>
            <a:endParaRPr lang="en-US" sz="1600" dirty="0">
              <a:solidFill>
                <a:srgbClr val="FFC000"/>
              </a:solidFill>
              <a:latin typeface="BPG Banner Caps" panose="02060504020202060204" pitchFamily="18" charset="0"/>
              <a:ea typeface="Times New Roman" panose="02020603050405020304" pitchFamily="18" charset="0"/>
            </a:endParaRPr>
          </a:p>
          <a:p>
            <a:pPr marL="228600" lvl="0" indent="-228600" algn="just">
              <a:lnSpc>
                <a:spcPct val="150000"/>
              </a:lnSpc>
              <a:buFont typeface="Symbol" panose="05050102010706020507" pitchFamily="18" charset="2"/>
              <a:buChar char=""/>
            </a:pPr>
            <a:r>
              <a:rPr lang="ka-GE" sz="1600" i="1" u="sng"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პორტების</a:t>
            </a:r>
            <a:r>
              <a:rPr lang="ka-GE" sz="1600" i="1" u="sng" dirty="0">
                <a:solidFill>
                  <a:srgbClr val="FFC000"/>
                </a:solidFill>
                <a:latin typeface="BPG Banner Caps" panose="02060504020202060204" pitchFamily="18" charset="0"/>
                <a:ea typeface="BPG Excelsior Light" panose="020B0306030504020204" pitchFamily="34" charset="0"/>
              </a:rPr>
              <a:t> </a:t>
            </a:r>
            <a:r>
              <a:rPr lang="ka-GE" sz="1600" i="1" u="sng"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სკანირება</a:t>
            </a:r>
            <a:r>
              <a:rPr lang="ka-GE" sz="1600" i="1" u="sng" dirty="0">
                <a:solidFill>
                  <a:srgbClr val="FFC000"/>
                </a:solidFill>
                <a:latin typeface="BPG Banner Caps" panose="02060504020202060204" pitchFamily="18" charset="0"/>
                <a:ea typeface="BPG Excelsior Light" panose="020B0306030504020204" pitchFamily="34" charset="0"/>
              </a:rPr>
              <a:t> (</a:t>
            </a:r>
            <a:r>
              <a:rPr lang="ka-GE" sz="1600" i="1" u="sng"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ინფორმაციის</a:t>
            </a:r>
            <a:r>
              <a:rPr lang="ka-GE" sz="1600" i="1" u="sng" dirty="0">
                <a:solidFill>
                  <a:srgbClr val="FFC000"/>
                </a:solidFill>
                <a:latin typeface="BPG Banner Caps" panose="02060504020202060204" pitchFamily="18" charset="0"/>
                <a:ea typeface="BPG Excelsior Light" panose="020B0306030504020204" pitchFamily="34" charset="0"/>
              </a:rPr>
              <a:t> </a:t>
            </a:r>
            <a:r>
              <a:rPr lang="ka-GE" sz="1600" i="1" u="sng"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შეგროვება</a:t>
            </a:r>
            <a:r>
              <a:rPr lang="ka-GE" sz="1600" i="1" u="sng" dirty="0">
                <a:solidFill>
                  <a:srgbClr val="FFC000"/>
                </a:solidFill>
                <a:latin typeface="BPG Banner Caps" panose="02060504020202060204" pitchFamily="18" charset="0"/>
                <a:ea typeface="BPG Excelsior Light" panose="020B0306030504020204" pitchFamily="34" charset="0"/>
              </a:rPr>
              <a:t>)</a:t>
            </a:r>
            <a:r>
              <a:rPr lang="ka-GE" sz="1600" i="1" dirty="0">
                <a:solidFill>
                  <a:srgbClr val="FFC000"/>
                </a:solidFill>
                <a:latin typeface="BPG Banner Caps" panose="02060504020202060204" pitchFamily="18" charset="0"/>
                <a:ea typeface="BPG Excelsior Light" panose="020B0306030504020204" pitchFamily="34" charset="0"/>
              </a:rPr>
              <a:t> </a:t>
            </a:r>
            <a:endParaRPr lang="en-US" sz="1600" dirty="0">
              <a:solidFill>
                <a:srgbClr val="FFC000"/>
              </a:solidFill>
              <a:latin typeface="BPG Banner Caps" panose="02060504020202060204" pitchFamily="18" charset="0"/>
              <a:ea typeface="Times New Roman" panose="02020603050405020304" pitchFamily="18" charset="0"/>
            </a:endParaRPr>
          </a:p>
          <a:p>
            <a:pPr marL="228600" lvl="0" indent="-228600" algn="just">
              <a:lnSpc>
                <a:spcPct val="150000"/>
              </a:lnSpc>
              <a:buFont typeface="Symbol" panose="05050102010706020507" pitchFamily="18" charset="2"/>
              <a:buChar char=""/>
            </a:pPr>
            <a:r>
              <a:rPr lang="ka-GE" sz="1600" i="1" u="sng" dirty="0">
                <a:solidFill>
                  <a:srgbClr val="FFC000"/>
                </a:solidFill>
                <a:latin typeface="BPG Banner Caps" panose="02060504020202060204" pitchFamily="18" charset="0"/>
                <a:ea typeface="BPG Excelsior Light" panose="020B0306030504020204" pitchFamily="34" charset="0"/>
              </a:rPr>
              <a:t>U2R (</a:t>
            </a:r>
            <a:r>
              <a:rPr lang="ka-GE" sz="1600" i="1" u="sng" dirty="0" err="1">
                <a:solidFill>
                  <a:srgbClr val="FFC000"/>
                </a:solidFill>
                <a:latin typeface="BPG Banner Caps" panose="02060504020202060204" pitchFamily="18" charset="0"/>
                <a:ea typeface="BPG Excelsior Light" panose="020B0306030504020204" pitchFamily="34" charset="0"/>
              </a:rPr>
              <a:t>User</a:t>
            </a:r>
            <a:r>
              <a:rPr lang="ka-GE" sz="1600" i="1" u="sng" dirty="0">
                <a:solidFill>
                  <a:srgbClr val="FFC000"/>
                </a:solidFill>
                <a:latin typeface="BPG Banner Caps" panose="02060504020202060204" pitchFamily="18" charset="0"/>
                <a:ea typeface="BPG Excelsior Light" panose="020B0306030504020204" pitchFamily="34" charset="0"/>
              </a:rPr>
              <a:t> </a:t>
            </a:r>
            <a:r>
              <a:rPr lang="ka-GE" sz="1600" i="1" u="sng" dirty="0" err="1">
                <a:solidFill>
                  <a:srgbClr val="FFC000"/>
                </a:solidFill>
                <a:latin typeface="BPG Banner Caps" panose="02060504020202060204" pitchFamily="18" charset="0"/>
                <a:ea typeface="BPG Excelsior Light" panose="020B0306030504020204" pitchFamily="34" charset="0"/>
              </a:rPr>
              <a:t>to</a:t>
            </a:r>
            <a:r>
              <a:rPr lang="ka-GE" sz="1600" i="1" u="sng" dirty="0">
                <a:solidFill>
                  <a:srgbClr val="FFC000"/>
                </a:solidFill>
                <a:latin typeface="BPG Banner Caps" panose="02060504020202060204" pitchFamily="18" charset="0"/>
                <a:ea typeface="BPG Excelsior Light" panose="020B0306030504020204" pitchFamily="34" charset="0"/>
              </a:rPr>
              <a:t> </a:t>
            </a:r>
            <a:r>
              <a:rPr lang="ka-GE" sz="1600" i="1" u="sng" dirty="0" err="1">
                <a:solidFill>
                  <a:srgbClr val="FFC000"/>
                </a:solidFill>
                <a:latin typeface="BPG Banner Caps" panose="02060504020202060204" pitchFamily="18" charset="0"/>
                <a:ea typeface="BPG Excelsior Light" panose="020B0306030504020204" pitchFamily="34" charset="0"/>
              </a:rPr>
              <a:t>Root</a:t>
            </a:r>
            <a:r>
              <a:rPr lang="ka-GE" sz="1600" i="1" u="sng" dirty="0">
                <a:solidFill>
                  <a:srgbClr val="FFC000"/>
                </a:solidFill>
                <a:latin typeface="BPG Banner Caps" panose="02060504020202060204" pitchFamily="18" charset="0"/>
                <a:ea typeface="BPG Excelsior Light" panose="020B0306030504020204" pitchFamily="34" charset="0"/>
              </a:rPr>
              <a:t>)</a:t>
            </a:r>
            <a:r>
              <a:rPr lang="ka-GE" sz="1600" dirty="0">
                <a:solidFill>
                  <a:srgbClr val="FFC000"/>
                </a:solidFill>
                <a:latin typeface="BPG Banner Caps" panose="02060504020202060204" pitchFamily="18" charset="0"/>
                <a:ea typeface="BPG Excelsior Light" panose="020B0306030504020204" pitchFamily="34" charset="0"/>
              </a:rPr>
              <a:t> </a:t>
            </a:r>
            <a:endParaRPr lang="en-US" sz="1600" dirty="0">
              <a:solidFill>
                <a:srgbClr val="FFC000"/>
              </a:solidFill>
              <a:latin typeface="BPG Banner Caps" panose="02060504020202060204" pitchFamily="18" charset="0"/>
              <a:ea typeface="Times New Roman" panose="02020603050405020304" pitchFamily="18" charset="0"/>
            </a:endParaRPr>
          </a:p>
          <a:p>
            <a:pPr marL="228600" lvl="0" indent="-228600" algn="just">
              <a:lnSpc>
                <a:spcPct val="150000"/>
              </a:lnSpc>
              <a:buFont typeface="Symbol" panose="05050102010706020507" pitchFamily="18" charset="2"/>
              <a:buChar char=""/>
            </a:pPr>
            <a:r>
              <a:rPr lang="ka-GE" sz="1600" u="sng" dirty="0">
                <a:solidFill>
                  <a:srgbClr val="FFC000"/>
                </a:solidFill>
                <a:latin typeface="BPG Banner Caps" panose="02060504020202060204" pitchFamily="18" charset="0"/>
                <a:ea typeface="BPG Excelsior Light" panose="020B0306030504020204" pitchFamily="34" charset="0"/>
              </a:rPr>
              <a:t>R2U/R2L</a:t>
            </a:r>
            <a:r>
              <a:rPr lang="ka-GE" sz="1600" dirty="0">
                <a:solidFill>
                  <a:srgbClr val="FFC000"/>
                </a:solidFill>
                <a:latin typeface="BPG Banner Caps" panose="02060504020202060204" pitchFamily="18" charset="0"/>
                <a:ea typeface="BPG Excelsior Light" panose="020B0306030504020204" pitchFamily="34" charset="0"/>
              </a:rPr>
              <a:t> </a:t>
            </a:r>
            <a:endParaRPr lang="en-US" sz="1600" dirty="0">
              <a:solidFill>
                <a:srgbClr val="FFC000"/>
              </a:solidFill>
              <a:effectLst/>
              <a:latin typeface="BPG Banner Caps" panose="02060504020202060204" pitchFamily="18" charset="0"/>
              <a:ea typeface="Times New Roman" panose="02020603050405020304" pitchFamily="18" charset="0"/>
            </a:endParaRPr>
          </a:p>
        </p:txBody>
      </p:sp>
    </p:spTree>
    <p:extLst>
      <p:ext uri="{BB962C8B-B14F-4D97-AF65-F5344CB8AC3E}">
        <p14:creationId xmlns:p14="http://schemas.microsoft.com/office/powerpoint/2010/main" val="3561302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1600" dirty="0">
                <a:latin typeface="BPG Banner Caps" panose="02060504020202060204" pitchFamily="18" charset="0"/>
              </a:rPr>
              <a:t>მიდგომა 2 - ალგორითმების დასწავლა ერთიანი ფაილის გამოყენებით - თავდასხმა და უსაფრთხო ნაკადი </a:t>
            </a:r>
            <a:endParaRPr lang="en-US" sz="1600" dirty="0">
              <a:latin typeface="BPG Banner Caps" panose="02060504020202060204" pitchFamily="18" charset="0"/>
            </a:endParaRPr>
          </a:p>
        </p:txBody>
      </p:sp>
      <p:sp>
        <p:nvSpPr>
          <p:cNvPr id="7" name="Rectangle 6"/>
          <p:cNvSpPr/>
          <p:nvPr/>
        </p:nvSpPr>
        <p:spPr>
          <a:xfrm>
            <a:off x="762000" y="4305302"/>
            <a:ext cx="7831500" cy="319575"/>
          </a:xfrm>
          <a:prstGeom prst="rect">
            <a:avLst/>
          </a:prstGeom>
        </p:spPr>
        <p:txBody>
          <a:bodyPr wrap="square">
            <a:spAutoFit/>
          </a:bodyPr>
          <a:lstStyle/>
          <a:p>
            <a:pPr algn="ctr">
              <a:lnSpc>
                <a:spcPct val="115000"/>
              </a:lnSpc>
            </a:pP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ცხრილი 13. ორი კვლევის შეფასების კრიტერიუმების შედეგების შედარება </a:t>
            </a:r>
          </a:p>
        </p:txBody>
      </p:sp>
      <p:graphicFrame>
        <p:nvGraphicFramePr>
          <p:cNvPr id="3" name="Table 2"/>
          <p:cNvGraphicFramePr>
            <a:graphicFrameLocks noGrp="1"/>
          </p:cNvGraphicFramePr>
          <p:nvPr>
            <p:extLst>
              <p:ext uri="{D42A27DB-BD31-4B8C-83A1-F6EECF244321}">
                <p14:modId xmlns:p14="http://schemas.microsoft.com/office/powerpoint/2010/main" val="2013154373"/>
              </p:ext>
            </p:extLst>
          </p:nvPr>
        </p:nvGraphicFramePr>
        <p:xfrm>
          <a:off x="762000" y="1117602"/>
          <a:ext cx="7645400" cy="2908297"/>
        </p:xfrm>
        <a:graphic>
          <a:graphicData uri="http://schemas.openxmlformats.org/drawingml/2006/table">
            <a:tbl>
              <a:tblPr firstRow="1" firstCol="1" lastRow="1" lastCol="1" bandRow="1" bandCol="1">
                <a:tableStyleId>{A3CF3BC2-B16F-481C-A617-8F56DC51FBAC}</a:tableStyleId>
              </a:tblPr>
              <a:tblGrid>
                <a:gridCol w="1835920">
                  <a:extLst>
                    <a:ext uri="{9D8B030D-6E8A-4147-A177-3AD203B41FA5}">
                      <a16:colId xmlns:a16="http://schemas.microsoft.com/office/drawing/2014/main" val="20000"/>
                    </a:ext>
                  </a:extLst>
                </a:gridCol>
                <a:gridCol w="1005742">
                  <a:extLst>
                    <a:ext uri="{9D8B030D-6E8A-4147-A177-3AD203B41FA5}">
                      <a16:colId xmlns:a16="http://schemas.microsoft.com/office/drawing/2014/main" val="20001"/>
                    </a:ext>
                  </a:extLst>
                </a:gridCol>
                <a:gridCol w="988097">
                  <a:extLst>
                    <a:ext uri="{9D8B030D-6E8A-4147-A177-3AD203B41FA5}">
                      <a16:colId xmlns:a16="http://schemas.microsoft.com/office/drawing/2014/main" val="20002"/>
                    </a:ext>
                  </a:extLst>
                </a:gridCol>
                <a:gridCol w="982803">
                  <a:extLst>
                    <a:ext uri="{9D8B030D-6E8A-4147-A177-3AD203B41FA5}">
                      <a16:colId xmlns:a16="http://schemas.microsoft.com/office/drawing/2014/main" val="20003"/>
                    </a:ext>
                  </a:extLst>
                </a:gridCol>
                <a:gridCol w="982803">
                  <a:extLst>
                    <a:ext uri="{9D8B030D-6E8A-4147-A177-3AD203B41FA5}">
                      <a16:colId xmlns:a16="http://schemas.microsoft.com/office/drawing/2014/main" val="20004"/>
                    </a:ext>
                  </a:extLst>
                </a:gridCol>
                <a:gridCol w="982803">
                  <a:extLst>
                    <a:ext uri="{9D8B030D-6E8A-4147-A177-3AD203B41FA5}">
                      <a16:colId xmlns:a16="http://schemas.microsoft.com/office/drawing/2014/main" val="20005"/>
                    </a:ext>
                  </a:extLst>
                </a:gridCol>
                <a:gridCol w="867232">
                  <a:extLst>
                    <a:ext uri="{9D8B030D-6E8A-4147-A177-3AD203B41FA5}">
                      <a16:colId xmlns:a16="http://schemas.microsoft.com/office/drawing/2014/main" val="20006"/>
                    </a:ext>
                  </a:extLst>
                </a:gridCol>
              </a:tblGrid>
              <a:tr h="330227">
                <a:tc rowSpan="2">
                  <a:txBody>
                    <a:bodyPr/>
                    <a:lstStyle/>
                    <a:p>
                      <a:pPr marL="32385" algn="ctr">
                        <a:lnSpc>
                          <a:spcPct val="115000"/>
                        </a:lnSpc>
                        <a:spcAft>
                          <a:spcPts val="0"/>
                        </a:spcAft>
                      </a:pPr>
                      <a:r>
                        <a:rPr lang="ka-GE" sz="1300" b="1" dirty="0">
                          <a:solidFill>
                            <a:schemeClr val="tx1"/>
                          </a:solidFill>
                          <a:effectLst/>
                          <a:latin typeface="BPG Banner Caps" panose="02060504020202060204" pitchFamily="18" charset="0"/>
                        </a:rPr>
                        <a:t>მანქანური დასწავლის ალგორითმები</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solidFill>
                      <a:schemeClr val="bg1">
                        <a:lumMod val="40000"/>
                        <a:lumOff val="60000"/>
                      </a:schemeClr>
                    </a:solidFill>
                  </a:tcPr>
                </a:tc>
                <a:tc gridSpan="3">
                  <a:txBody>
                    <a:bodyPr/>
                    <a:lstStyle/>
                    <a:p>
                      <a:pPr marL="32385" algn="ctr">
                        <a:lnSpc>
                          <a:spcPct val="115000"/>
                        </a:lnSpc>
                        <a:spcAft>
                          <a:spcPts val="0"/>
                        </a:spcAft>
                      </a:pPr>
                      <a:r>
                        <a:rPr lang="ka-GE" sz="1300" b="1" dirty="0">
                          <a:solidFill>
                            <a:schemeClr val="tx1"/>
                          </a:solidFill>
                          <a:effectLst/>
                          <a:latin typeface="BPG Banner Caps" panose="02060504020202060204" pitchFamily="18" charset="0"/>
                        </a:rPr>
                        <a:t>ჩვენი შედეგები </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solidFill>
                      <a:schemeClr val="bg1">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marL="32385" marR="44450" algn="ctr">
                        <a:lnSpc>
                          <a:spcPct val="115000"/>
                        </a:lnSpc>
                        <a:spcAft>
                          <a:spcPts val="0"/>
                        </a:spcAft>
                      </a:pPr>
                      <a:r>
                        <a:rPr lang="ka-GE" sz="1300" b="1" dirty="0">
                          <a:solidFill>
                            <a:schemeClr val="tx1"/>
                          </a:solidFill>
                          <a:effectLst/>
                          <a:latin typeface="BPG Banner Caps" panose="02060504020202060204" pitchFamily="18" charset="0"/>
                        </a:rPr>
                        <a:t>ი. </a:t>
                      </a:r>
                      <a:r>
                        <a:rPr lang="ka-GE" sz="1300" b="1" dirty="0" err="1">
                          <a:solidFill>
                            <a:schemeClr val="tx1"/>
                          </a:solidFill>
                          <a:effectLst/>
                          <a:latin typeface="BPG Banner Caps" panose="02060504020202060204" pitchFamily="18" charset="0"/>
                        </a:rPr>
                        <a:t>შარაფალდინი</a:t>
                      </a:r>
                      <a:r>
                        <a:rPr lang="ka-GE" sz="1300" b="1" dirty="0">
                          <a:solidFill>
                            <a:schemeClr val="tx1"/>
                          </a:solidFill>
                          <a:effectLst/>
                          <a:latin typeface="BPG Banner Caps" panose="02060504020202060204" pitchFamily="18" charset="0"/>
                        </a:rPr>
                        <a:t> და სხვები [7]</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solidFill>
                      <a:schemeClr val="bg1">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5097">
                <a:tc vMerge="1">
                  <a:txBody>
                    <a:bodyPr/>
                    <a:lstStyle/>
                    <a:p>
                      <a:endParaRPr lang="en-US"/>
                    </a:p>
                  </a:txBody>
                  <a:tcPr/>
                </a:tc>
                <a:tc>
                  <a:txBody>
                    <a:bodyPr/>
                    <a:lstStyle/>
                    <a:p>
                      <a:pPr marL="32385">
                        <a:lnSpc>
                          <a:spcPct val="115000"/>
                        </a:lnSpc>
                        <a:spcAft>
                          <a:spcPts val="0"/>
                        </a:spcAft>
                      </a:pPr>
                      <a:r>
                        <a:rPr lang="ka-GE" sz="1300" b="1" dirty="0">
                          <a:solidFill>
                            <a:schemeClr val="tx1"/>
                          </a:solidFill>
                          <a:effectLst/>
                          <a:latin typeface="BPG Banner Caps" panose="02060504020202060204" pitchFamily="18" charset="0"/>
                        </a:rPr>
                        <a:t>F-</a:t>
                      </a:r>
                      <a:r>
                        <a:rPr lang="ka-GE" sz="1300" b="1" dirty="0" err="1">
                          <a:solidFill>
                            <a:schemeClr val="tx1"/>
                          </a:solidFill>
                          <a:effectLst/>
                          <a:latin typeface="BPG Banner Caps" panose="02060504020202060204" pitchFamily="18" charset="0"/>
                        </a:rPr>
                        <a:t>Measure</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solidFill>
                      <a:schemeClr val="bg1">
                        <a:lumMod val="40000"/>
                        <a:lumOff val="60000"/>
                      </a:schemeClr>
                    </a:solidFill>
                  </a:tcPr>
                </a:tc>
                <a:tc>
                  <a:txBody>
                    <a:bodyPr/>
                    <a:lstStyle/>
                    <a:p>
                      <a:pPr marL="32385" algn="ctr">
                        <a:lnSpc>
                          <a:spcPct val="115000"/>
                        </a:lnSpc>
                        <a:spcAft>
                          <a:spcPts val="0"/>
                        </a:spcAft>
                      </a:pPr>
                      <a:r>
                        <a:rPr lang="ka-GE" sz="1300" b="1" dirty="0" err="1">
                          <a:solidFill>
                            <a:schemeClr val="tx1"/>
                          </a:solidFill>
                          <a:effectLst/>
                          <a:latin typeface="BPG Banner Caps" panose="02060504020202060204" pitchFamily="18" charset="0"/>
                        </a:rPr>
                        <a:t>Precision</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solidFill>
                      <a:schemeClr val="bg1">
                        <a:lumMod val="40000"/>
                        <a:lumOff val="60000"/>
                      </a:schemeClr>
                    </a:solidFill>
                  </a:tcPr>
                </a:tc>
                <a:tc>
                  <a:txBody>
                    <a:bodyPr/>
                    <a:lstStyle/>
                    <a:p>
                      <a:pPr marL="32385" algn="ctr">
                        <a:lnSpc>
                          <a:spcPct val="115000"/>
                        </a:lnSpc>
                        <a:spcAft>
                          <a:spcPts val="0"/>
                        </a:spcAft>
                      </a:pPr>
                      <a:r>
                        <a:rPr lang="ka-GE" sz="1300" b="1" dirty="0" err="1">
                          <a:solidFill>
                            <a:schemeClr val="tx1"/>
                          </a:solidFill>
                          <a:effectLst/>
                          <a:latin typeface="BPG Banner Caps" panose="02060504020202060204" pitchFamily="18" charset="0"/>
                        </a:rPr>
                        <a:t>Recall</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solidFill>
                      <a:schemeClr val="bg1">
                        <a:lumMod val="40000"/>
                        <a:lumOff val="60000"/>
                      </a:schemeClr>
                    </a:solidFill>
                  </a:tcPr>
                </a:tc>
                <a:tc>
                  <a:txBody>
                    <a:bodyPr/>
                    <a:lstStyle/>
                    <a:p>
                      <a:pPr marL="32385" algn="ctr">
                        <a:lnSpc>
                          <a:spcPct val="115000"/>
                        </a:lnSpc>
                        <a:spcAft>
                          <a:spcPts val="0"/>
                        </a:spcAft>
                      </a:pPr>
                      <a:r>
                        <a:rPr lang="ka-GE" sz="1300" b="1" dirty="0">
                          <a:solidFill>
                            <a:schemeClr val="tx1"/>
                          </a:solidFill>
                          <a:effectLst/>
                          <a:latin typeface="BPG Banner Caps" panose="02060504020202060204" pitchFamily="18" charset="0"/>
                        </a:rPr>
                        <a:t>F-</a:t>
                      </a:r>
                      <a:r>
                        <a:rPr lang="ka-GE" sz="1300" b="1" dirty="0" err="1">
                          <a:solidFill>
                            <a:schemeClr val="tx1"/>
                          </a:solidFill>
                          <a:effectLst/>
                          <a:latin typeface="BPG Banner Caps" panose="02060504020202060204" pitchFamily="18" charset="0"/>
                        </a:rPr>
                        <a:t>Measure</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solidFill>
                      <a:schemeClr val="bg1">
                        <a:lumMod val="40000"/>
                        <a:lumOff val="60000"/>
                      </a:schemeClr>
                    </a:solidFill>
                  </a:tcPr>
                </a:tc>
                <a:tc>
                  <a:txBody>
                    <a:bodyPr/>
                    <a:lstStyle/>
                    <a:p>
                      <a:pPr marL="32385" algn="ctr">
                        <a:lnSpc>
                          <a:spcPct val="115000"/>
                        </a:lnSpc>
                        <a:spcAft>
                          <a:spcPts val="0"/>
                        </a:spcAft>
                      </a:pPr>
                      <a:r>
                        <a:rPr lang="ka-GE" sz="1300" b="1" dirty="0" err="1">
                          <a:solidFill>
                            <a:schemeClr val="tx1"/>
                          </a:solidFill>
                          <a:effectLst/>
                          <a:latin typeface="BPG Banner Caps" panose="02060504020202060204" pitchFamily="18" charset="0"/>
                        </a:rPr>
                        <a:t>Precision</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solidFill>
                      <a:schemeClr val="bg1">
                        <a:lumMod val="40000"/>
                        <a:lumOff val="60000"/>
                      </a:schemeClr>
                    </a:solidFill>
                  </a:tcPr>
                </a:tc>
                <a:tc>
                  <a:txBody>
                    <a:bodyPr/>
                    <a:lstStyle/>
                    <a:p>
                      <a:pPr marL="32385" algn="ctr">
                        <a:lnSpc>
                          <a:spcPct val="115000"/>
                        </a:lnSpc>
                        <a:spcAft>
                          <a:spcPts val="0"/>
                        </a:spcAft>
                      </a:pPr>
                      <a:r>
                        <a:rPr lang="ka-GE" sz="1300" b="1" dirty="0" err="1">
                          <a:solidFill>
                            <a:schemeClr val="tx1"/>
                          </a:solidFill>
                          <a:effectLst/>
                          <a:latin typeface="BPG Banner Caps" panose="02060504020202060204" pitchFamily="18" charset="0"/>
                        </a:rPr>
                        <a:t>Recall</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solidFill>
                      <a:schemeClr val="bg1">
                        <a:lumMod val="40000"/>
                        <a:lumOff val="60000"/>
                      </a:schemeClr>
                    </a:solidFill>
                  </a:tcPr>
                </a:tc>
                <a:extLst>
                  <a:ext uri="{0D108BD9-81ED-4DB2-BD59-A6C34878D82A}">
                    <a16:rowId xmlns:a16="http://schemas.microsoft.com/office/drawing/2014/main" val="10001"/>
                  </a:ext>
                </a:extLst>
              </a:tr>
              <a:tr h="328268">
                <a:tc>
                  <a:txBody>
                    <a:bodyPr/>
                    <a:lstStyle/>
                    <a:p>
                      <a:pPr marL="32385" algn="l">
                        <a:lnSpc>
                          <a:spcPct val="115000"/>
                        </a:lnSpc>
                        <a:spcAft>
                          <a:spcPts val="0"/>
                        </a:spcAft>
                      </a:pPr>
                      <a:r>
                        <a:rPr lang="ka-GE" sz="1300" b="1" dirty="0" err="1">
                          <a:solidFill>
                            <a:schemeClr val="tx1"/>
                          </a:solidFill>
                          <a:effectLst/>
                          <a:latin typeface="BPG Banner Caps" panose="02060504020202060204" pitchFamily="18" charset="0"/>
                        </a:rPr>
                        <a:t>Naïve</a:t>
                      </a:r>
                      <a:r>
                        <a:rPr lang="ka-GE" sz="1300" b="1" dirty="0">
                          <a:solidFill>
                            <a:schemeClr val="tx1"/>
                          </a:solidFill>
                          <a:effectLst/>
                          <a:latin typeface="BPG Banner Caps" panose="02060504020202060204" pitchFamily="18" charset="0"/>
                        </a:rPr>
                        <a:t> </a:t>
                      </a:r>
                      <a:r>
                        <a:rPr lang="ka-GE" sz="1300" b="1" dirty="0" err="1">
                          <a:solidFill>
                            <a:schemeClr val="tx1"/>
                          </a:solidFill>
                          <a:effectLst/>
                          <a:latin typeface="BPG Banner Caps" panose="02060504020202060204" pitchFamily="18" charset="0"/>
                        </a:rPr>
                        <a:t>Bayes</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tc>
                <a:tc>
                  <a:txBody>
                    <a:bodyPr/>
                    <a:lstStyle/>
                    <a:p>
                      <a:pPr marL="32385" algn="ctr">
                        <a:lnSpc>
                          <a:spcPct val="115000"/>
                        </a:lnSpc>
                        <a:spcAft>
                          <a:spcPts val="0"/>
                        </a:spcAft>
                      </a:pPr>
                      <a:r>
                        <a:rPr lang="ka-GE" sz="1300" b="1" dirty="0">
                          <a:solidFill>
                            <a:srgbClr val="FF0000"/>
                          </a:solidFill>
                          <a:effectLst/>
                          <a:latin typeface="BPG Banner Caps" panose="02060504020202060204" pitchFamily="18" charset="0"/>
                        </a:rPr>
                        <a:t>0.86</a:t>
                      </a:r>
                      <a:endParaRPr lang="en-US" sz="1300" b="1" dirty="0">
                        <a:solidFill>
                          <a:srgbClr val="FF0000"/>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0.86</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0.87</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0.84</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0.88</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0.847</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306711">
                <a:tc>
                  <a:txBody>
                    <a:bodyPr/>
                    <a:lstStyle/>
                    <a:p>
                      <a:pPr marL="32385" algn="l">
                        <a:lnSpc>
                          <a:spcPct val="115000"/>
                        </a:lnSpc>
                        <a:spcAft>
                          <a:spcPts val="0"/>
                        </a:spcAft>
                      </a:pPr>
                      <a:r>
                        <a:rPr lang="ka-GE" sz="1300" b="1" dirty="0">
                          <a:solidFill>
                            <a:schemeClr val="tx1"/>
                          </a:solidFill>
                          <a:effectLst/>
                          <a:latin typeface="BPG Banner Caps" panose="02060504020202060204" pitchFamily="18" charset="0"/>
                        </a:rPr>
                        <a:t>QDA</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0.86</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dirty="0">
                          <a:solidFill>
                            <a:schemeClr val="tx1"/>
                          </a:solidFill>
                          <a:effectLst/>
                          <a:latin typeface="BPG Banner Caps" panose="02060504020202060204" pitchFamily="18" charset="0"/>
                        </a:rPr>
                        <a:t>0.87</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dirty="0">
                          <a:solidFill>
                            <a:schemeClr val="tx1"/>
                          </a:solidFill>
                          <a:effectLst/>
                          <a:latin typeface="BPG Banner Caps" panose="02060504020202060204" pitchFamily="18" charset="0"/>
                        </a:rPr>
                        <a:t>0.88</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b="1" dirty="0">
                          <a:solidFill>
                            <a:schemeClr val="tx1"/>
                          </a:solidFill>
                          <a:effectLst/>
                          <a:latin typeface="BPG Banner Caps" panose="02060504020202060204" pitchFamily="18" charset="0"/>
                        </a:rPr>
                        <a:t>0.92</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0.97</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0.88</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282213">
                <a:tc>
                  <a:txBody>
                    <a:bodyPr/>
                    <a:lstStyle/>
                    <a:p>
                      <a:pPr marL="32385" algn="l">
                        <a:lnSpc>
                          <a:spcPct val="115000"/>
                        </a:lnSpc>
                        <a:spcAft>
                          <a:spcPts val="0"/>
                        </a:spcAft>
                      </a:pPr>
                      <a:r>
                        <a:rPr lang="ka-GE" sz="1300" b="1" dirty="0" err="1">
                          <a:solidFill>
                            <a:schemeClr val="tx1"/>
                          </a:solidFill>
                          <a:effectLst/>
                          <a:latin typeface="BPG Banner Caps" panose="02060504020202060204" pitchFamily="18" charset="0"/>
                        </a:rPr>
                        <a:t>Random</a:t>
                      </a:r>
                      <a:r>
                        <a:rPr lang="ka-GE" sz="1300" b="1" dirty="0">
                          <a:solidFill>
                            <a:schemeClr val="tx1"/>
                          </a:solidFill>
                          <a:effectLst/>
                          <a:latin typeface="BPG Banner Caps" panose="02060504020202060204" pitchFamily="18" charset="0"/>
                        </a:rPr>
                        <a:t> </a:t>
                      </a:r>
                      <a:r>
                        <a:rPr lang="ka-GE" sz="1300" b="1" dirty="0" err="1">
                          <a:solidFill>
                            <a:schemeClr val="tx1"/>
                          </a:solidFill>
                          <a:effectLst/>
                          <a:latin typeface="BPG Banner Caps" panose="02060504020202060204" pitchFamily="18" charset="0"/>
                        </a:rPr>
                        <a:t>Forest</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0.94</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0.94</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dirty="0">
                          <a:solidFill>
                            <a:schemeClr val="tx1"/>
                          </a:solidFill>
                          <a:effectLst/>
                          <a:latin typeface="BPG Banner Caps" panose="02060504020202060204" pitchFamily="18" charset="0"/>
                        </a:rPr>
                        <a:t>0.94</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b="1" dirty="0">
                          <a:solidFill>
                            <a:schemeClr val="tx1"/>
                          </a:solidFill>
                          <a:effectLst/>
                          <a:latin typeface="BPG Banner Caps" panose="02060504020202060204" pitchFamily="18" charset="0"/>
                        </a:rPr>
                        <a:t>0.97</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0.98</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0.97</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302791">
                <a:tc>
                  <a:txBody>
                    <a:bodyPr/>
                    <a:lstStyle/>
                    <a:p>
                      <a:pPr marL="32385" algn="l">
                        <a:lnSpc>
                          <a:spcPct val="115000"/>
                        </a:lnSpc>
                        <a:spcAft>
                          <a:spcPts val="0"/>
                        </a:spcAft>
                      </a:pPr>
                      <a:r>
                        <a:rPr lang="ka-GE" sz="1300" b="1" dirty="0">
                          <a:solidFill>
                            <a:schemeClr val="tx1"/>
                          </a:solidFill>
                          <a:effectLst/>
                          <a:latin typeface="BPG Banner Caps" panose="02060504020202060204" pitchFamily="18" charset="0"/>
                        </a:rPr>
                        <a:t>ID3</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0.95</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0.95</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0.95</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b="1" dirty="0">
                          <a:solidFill>
                            <a:schemeClr val="tx1"/>
                          </a:solidFill>
                          <a:effectLst/>
                          <a:latin typeface="BPG Banner Caps" panose="02060504020202060204" pitchFamily="18" charset="0"/>
                        </a:rPr>
                        <a:t>0.98</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dirty="0">
                          <a:solidFill>
                            <a:schemeClr val="tx1"/>
                          </a:solidFill>
                          <a:effectLst/>
                          <a:latin typeface="BPG Banner Caps" panose="02060504020202060204" pitchFamily="18" charset="0"/>
                        </a:rPr>
                        <a:t>0.98</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0.98</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301811">
                <a:tc>
                  <a:txBody>
                    <a:bodyPr/>
                    <a:lstStyle/>
                    <a:p>
                      <a:pPr marL="32385" algn="l">
                        <a:lnSpc>
                          <a:spcPct val="115000"/>
                        </a:lnSpc>
                        <a:spcAft>
                          <a:spcPts val="0"/>
                        </a:spcAft>
                      </a:pPr>
                      <a:r>
                        <a:rPr lang="ka-GE" sz="1300" b="1" dirty="0" err="1">
                          <a:solidFill>
                            <a:schemeClr val="tx1"/>
                          </a:solidFill>
                          <a:effectLst/>
                          <a:latin typeface="BPG Banner Caps" panose="02060504020202060204" pitchFamily="18" charset="0"/>
                        </a:rPr>
                        <a:t>Ada</a:t>
                      </a:r>
                      <a:r>
                        <a:rPr lang="ka-GE" sz="1300" b="1" dirty="0">
                          <a:solidFill>
                            <a:schemeClr val="tx1"/>
                          </a:solidFill>
                          <a:effectLst/>
                          <a:latin typeface="BPG Banner Caps" panose="02060504020202060204" pitchFamily="18" charset="0"/>
                        </a:rPr>
                        <a:t> </a:t>
                      </a:r>
                      <a:r>
                        <a:rPr lang="ka-GE" sz="1300" b="1" dirty="0" err="1">
                          <a:solidFill>
                            <a:schemeClr val="tx1"/>
                          </a:solidFill>
                          <a:effectLst/>
                          <a:latin typeface="BPG Banner Caps" panose="02060504020202060204" pitchFamily="18" charset="0"/>
                        </a:rPr>
                        <a:t>Boost</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tc>
                <a:tc>
                  <a:txBody>
                    <a:bodyPr/>
                    <a:lstStyle/>
                    <a:p>
                      <a:pPr marL="32385" algn="ctr">
                        <a:lnSpc>
                          <a:spcPct val="115000"/>
                        </a:lnSpc>
                        <a:spcAft>
                          <a:spcPts val="0"/>
                        </a:spcAft>
                      </a:pPr>
                      <a:r>
                        <a:rPr lang="ka-GE" sz="1300" b="1" dirty="0">
                          <a:solidFill>
                            <a:srgbClr val="FF0000"/>
                          </a:solidFill>
                          <a:effectLst/>
                          <a:latin typeface="BPG Banner Caps" panose="02060504020202060204" pitchFamily="18" charset="0"/>
                        </a:rPr>
                        <a:t>0.94</a:t>
                      </a:r>
                      <a:endParaRPr lang="en-US" sz="1300" b="1" dirty="0">
                        <a:solidFill>
                          <a:srgbClr val="FF0000"/>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0.94</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0.94</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0.77</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dirty="0">
                          <a:solidFill>
                            <a:schemeClr val="tx1"/>
                          </a:solidFill>
                          <a:effectLst/>
                          <a:latin typeface="BPG Banner Caps" panose="02060504020202060204" pitchFamily="18" charset="0"/>
                        </a:rPr>
                        <a:t>0.77</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0.84</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303770">
                <a:tc>
                  <a:txBody>
                    <a:bodyPr/>
                    <a:lstStyle/>
                    <a:p>
                      <a:pPr marL="32385" algn="l">
                        <a:lnSpc>
                          <a:spcPct val="115000"/>
                        </a:lnSpc>
                        <a:spcAft>
                          <a:spcPts val="0"/>
                        </a:spcAft>
                      </a:pPr>
                      <a:r>
                        <a:rPr lang="ka-GE" sz="1300" b="1" dirty="0">
                          <a:solidFill>
                            <a:schemeClr val="tx1"/>
                          </a:solidFill>
                          <a:effectLst/>
                          <a:latin typeface="BPG Banner Caps" panose="02060504020202060204" pitchFamily="18" charset="0"/>
                        </a:rPr>
                        <a:t>MLP</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tc>
                <a:tc>
                  <a:txBody>
                    <a:bodyPr/>
                    <a:lstStyle/>
                    <a:p>
                      <a:pPr marL="32385" algn="ctr">
                        <a:lnSpc>
                          <a:spcPct val="115000"/>
                        </a:lnSpc>
                        <a:spcAft>
                          <a:spcPts val="0"/>
                        </a:spcAft>
                      </a:pPr>
                      <a:r>
                        <a:rPr lang="ka-GE" sz="1300" b="1" dirty="0">
                          <a:solidFill>
                            <a:srgbClr val="FF0000"/>
                          </a:solidFill>
                          <a:effectLst/>
                          <a:latin typeface="BPG Banner Caps" panose="02060504020202060204" pitchFamily="18" charset="0"/>
                        </a:rPr>
                        <a:t>0.83</a:t>
                      </a:r>
                      <a:endParaRPr lang="en-US" sz="1300" b="1" dirty="0">
                        <a:solidFill>
                          <a:srgbClr val="FF0000"/>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0.82</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0.87</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0.76</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dirty="0">
                          <a:solidFill>
                            <a:schemeClr val="tx1"/>
                          </a:solidFill>
                          <a:effectLst/>
                          <a:latin typeface="BPG Banner Caps" panose="02060504020202060204" pitchFamily="18" charset="0"/>
                        </a:rPr>
                        <a:t>0.77</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dirty="0">
                          <a:solidFill>
                            <a:schemeClr val="tx1"/>
                          </a:solidFill>
                          <a:effectLst/>
                          <a:latin typeface="BPG Banner Caps" panose="02060504020202060204" pitchFamily="18" charset="0"/>
                        </a:rPr>
                        <a:t>0.83</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347409">
                <a:tc>
                  <a:txBody>
                    <a:bodyPr/>
                    <a:lstStyle/>
                    <a:p>
                      <a:pPr marL="32385" algn="l">
                        <a:lnSpc>
                          <a:spcPct val="115000"/>
                        </a:lnSpc>
                        <a:spcAft>
                          <a:spcPts val="0"/>
                        </a:spcAft>
                      </a:pPr>
                      <a:r>
                        <a:rPr lang="ka-GE" sz="1300" b="1" dirty="0">
                          <a:solidFill>
                            <a:schemeClr val="tx1"/>
                          </a:solidFill>
                          <a:effectLst/>
                          <a:latin typeface="BPG Banner Caps" panose="02060504020202060204" pitchFamily="18" charset="0"/>
                        </a:rPr>
                        <a:t>K </a:t>
                      </a:r>
                      <a:r>
                        <a:rPr lang="ka-GE" sz="1300" b="1" dirty="0" err="1">
                          <a:solidFill>
                            <a:schemeClr val="tx1"/>
                          </a:solidFill>
                          <a:effectLst/>
                          <a:latin typeface="BPG Banner Caps" panose="02060504020202060204" pitchFamily="18" charset="0"/>
                        </a:rPr>
                        <a:t>Nearest</a:t>
                      </a:r>
                      <a:r>
                        <a:rPr lang="ka-GE" sz="1300" b="1" dirty="0">
                          <a:solidFill>
                            <a:schemeClr val="tx1"/>
                          </a:solidFill>
                          <a:effectLst/>
                          <a:latin typeface="BPG Banner Caps" panose="02060504020202060204" pitchFamily="18" charset="0"/>
                        </a:rPr>
                        <a:t> </a:t>
                      </a:r>
                      <a:r>
                        <a:rPr lang="ka-GE" sz="1300" b="1" dirty="0" err="1">
                          <a:solidFill>
                            <a:schemeClr val="tx1"/>
                          </a:solidFill>
                          <a:effectLst/>
                          <a:latin typeface="BPG Banner Caps" panose="02060504020202060204" pitchFamily="18" charset="0"/>
                        </a:rPr>
                        <a:t>Neighbors</a:t>
                      </a:r>
                      <a:endParaRPr lang="en-US" sz="1300" b="1" dirty="0">
                        <a:solidFill>
                          <a:schemeClr val="tx1"/>
                        </a:solidFill>
                        <a:effectLst/>
                        <a:latin typeface="BPG Banner Caps" panose="02060504020202060204" pitchFamily="18" charset="0"/>
                        <a:ea typeface="Times New Roman" panose="02020603050405020304" pitchFamily="18" charset="0"/>
                      </a:endParaRPr>
                    </a:p>
                  </a:txBody>
                  <a:tcPr marL="0" marR="0" marT="0" marB="0"/>
                </a:tc>
                <a:tc>
                  <a:txBody>
                    <a:bodyPr/>
                    <a:lstStyle/>
                    <a:p>
                      <a:pPr marL="32385" algn="ctr">
                        <a:lnSpc>
                          <a:spcPct val="115000"/>
                        </a:lnSpc>
                        <a:spcAft>
                          <a:spcPts val="0"/>
                        </a:spcAft>
                      </a:pPr>
                      <a:r>
                        <a:rPr lang="ka-GE" sz="1300" b="1" dirty="0">
                          <a:solidFill>
                            <a:srgbClr val="FF0000"/>
                          </a:solidFill>
                          <a:effectLst/>
                          <a:latin typeface="BPG Banner Caps" panose="02060504020202060204" pitchFamily="18" charset="0"/>
                        </a:rPr>
                        <a:t>0.97</a:t>
                      </a:r>
                      <a:endParaRPr lang="en-US" sz="1300" b="1" dirty="0">
                        <a:solidFill>
                          <a:srgbClr val="FF0000"/>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dirty="0">
                          <a:solidFill>
                            <a:schemeClr val="tx1"/>
                          </a:solidFill>
                          <a:effectLst/>
                          <a:latin typeface="BPG Banner Caps" panose="02060504020202060204" pitchFamily="18" charset="0"/>
                        </a:rPr>
                        <a:t>0.97</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0.97</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0.96</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a:solidFill>
                            <a:schemeClr val="tx1"/>
                          </a:solidFill>
                          <a:effectLst/>
                          <a:latin typeface="BPG Banner Caps" panose="02060504020202060204" pitchFamily="18" charset="0"/>
                        </a:rPr>
                        <a:t>0.96</a:t>
                      </a:r>
                      <a:endParaRPr lang="en-US" sz="130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tc>
                  <a:txBody>
                    <a:bodyPr/>
                    <a:lstStyle/>
                    <a:p>
                      <a:pPr marL="32385" algn="ctr">
                        <a:lnSpc>
                          <a:spcPct val="115000"/>
                        </a:lnSpc>
                        <a:spcAft>
                          <a:spcPts val="0"/>
                        </a:spcAft>
                      </a:pPr>
                      <a:r>
                        <a:rPr lang="ka-GE" sz="1300" dirty="0">
                          <a:solidFill>
                            <a:schemeClr val="tx1"/>
                          </a:solidFill>
                          <a:effectLst/>
                          <a:latin typeface="BPG Banner Caps" panose="02060504020202060204" pitchFamily="18" charset="0"/>
                        </a:rPr>
                        <a:t>0.96</a:t>
                      </a:r>
                      <a:endParaRPr lang="en-US" sz="1300" dirty="0">
                        <a:solidFill>
                          <a:schemeClr val="tx1"/>
                        </a:solidFill>
                        <a:effectLst/>
                        <a:latin typeface="BPG Banner Caps" panose="020605040202020602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697968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00" y="244160"/>
            <a:ext cx="8043000" cy="594039"/>
          </a:xfrm>
        </p:spPr>
        <p:txBody>
          <a:bodyPr/>
          <a:lstStyle/>
          <a:p>
            <a:r>
              <a:rPr lang="ka-GE" sz="1600" dirty="0">
                <a:latin typeface="BPG Banner Caps" panose="02060504020202060204" pitchFamily="18" charset="0"/>
              </a:rPr>
              <a:t>მიდგომა 2 - ალგორითმების დასწავლა ერთიანი ფაილის გამოყენებით - თავდასხმა და უსაფრთხო ნაკადი </a:t>
            </a:r>
            <a:endParaRPr lang="en-US" sz="1600" dirty="0">
              <a:latin typeface="BPG Banner Caps" panose="02060504020202060204" pitchFamily="18" charset="0"/>
            </a:endParaRPr>
          </a:p>
        </p:txBody>
      </p:sp>
      <p:sp>
        <p:nvSpPr>
          <p:cNvPr id="7" name="Rectangle 6"/>
          <p:cNvSpPr/>
          <p:nvPr/>
        </p:nvSpPr>
        <p:spPr>
          <a:xfrm>
            <a:off x="461475" y="4394202"/>
            <a:ext cx="8221050" cy="340093"/>
          </a:xfrm>
          <a:prstGeom prst="rect">
            <a:avLst/>
          </a:prstGeom>
        </p:spPr>
        <p:txBody>
          <a:bodyPr wrap="square">
            <a:spAutoFit/>
          </a:bodyPr>
          <a:lstStyle/>
          <a:p>
            <a:pPr algn="ctr">
              <a:lnSpc>
                <a:spcPct val="115000"/>
              </a:lnSpc>
            </a:pPr>
            <a:r>
              <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დიაგრამა 5. ორი კვლევის წარმადობის შედარება </a:t>
            </a:r>
            <a:r>
              <a:rPr lang="en-US">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F- measure </a:t>
            </a:r>
            <a:r>
              <a:rPr lang="ka-GE">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მეთოდის შედეგებით</a:t>
            </a:r>
            <a:endParaRPr lang="ka-GE"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endParaRPr>
          </a:p>
        </p:txBody>
      </p:sp>
      <p:graphicFrame>
        <p:nvGraphicFramePr>
          <p:cNvPr id="6" name="Chart 5"/>
          <p:cNvGraphicFramePr/>
          <p:nvPr>
            <p:extLst>
              <p:ext uri="{D42A27DB-BD31-4B8C-83A1-F6EECF244321}">
                <p14:modId xmlns:p14="http://schemas.microsoft.com/office/powerpoint/2010/main" val="2127522239"/>
              </p:ext>
            </p:extLst>
          </p:nvPr>
        </p:nvGraphicFramePr>
        <p:xfrm>
          <a:off x="1422400" y="958532"/>
          <a:ext cx="6099629" cy="33467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78699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850" y="333060"/>
            <a:ext cx="4834300" cy="301939"/>
          </a:xfrm>
        </p:spPr>
        <p:txBody>
          <a:bodyPr/>
          <a:lstStyle/>
          <a:p>
            <a:r>
              <a:rPr lang="ka-GE" sz="1600" b="1" dirty="0">
                <a:latin typeface="BPG Banner Caps" panose="02060504020202060204" pitchFamily="18" charset="0"/>
              </a:rPr>
              <a:t>დასკვნა</a:t>
            </a:r>
            <a:endParaRPr lang="en-US" sz="1600" b="1" dirty="0">
              <a:latin typeface="BPG Banner Caps" panose="02060504020202060204" pitchFamily="18" charset="0"/>
            </a:endParaRPr>
          </a:p>
        </p:txBody>
      </p:sp>
      <p:sp>
        <p:nvSpPr>
          <p:cNvPr id="7" name="Rectangle 6"/>
          <p:cNvSpPr/>
          <p:nvPr/>
        </p:nvSpPr>
        <p:spPr>
          <a:xfrm>
            <a:off x="613875" y="812799"/>
            <a:ext cx="8221050" cy="3637919"/>
          </a:xfrm>
          <a:prstGeom prst="rect">
            <a:avLst/>
          </a:prstGeom>
        </p:spPr>
        <p:txBody>
          <a:bodyPr wrap="square">
            <a:spAutoFit/>
          </a:bodyPr>
          <a:lstStyle/>
          <a:p>
            <a:pPr>
              <a:lnSpc>
                <a:spcPct val="120000"/>
              </a:lnSpc>
            </a:pP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დაბოლოს, ამ მონაცემებზე დაყრდნობით გამოყენებული იქნა მანქანური დასწავლის შვიდი ალგორითმი, რომლებიც ფართოდ გამოიყენება მსგავსი ტიპის კვლევებში და თან აქვთ განსხვავებული თვისებები. </a:t>
            </a:r>
          </a:p>
          <a:p>
            <a:pPr>
              <a:lnSpc>
                <a:spcPct val="120000"/>
              </a:lnSpc>
            </a:pP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ეს ალგორითმები და მიღწეული წარმადობის კოეფიციენტები </a:t>
            </a:r>
            <a:r>
              <a:rPr lang="en-US"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F-measure </a:t>
            </a:r>
            <a:r>
              <a:rPr lang="ka-GE" sz="1600" dirty="0">
                <a:solidFill>
                  <a:schemeClr val="tx1"/>
                </a:solidFill>
                <a:latin typeface="BPG Banner Caps" panose="02060504020202060204" pitchFamily="18" charset="0"/>
                <a:ea typeface="BPG Excelsior Light" panose="020B0306030504020204" pitchFamily="34" charset="0"/>
                <a:cs typeface="Sylfaen" panose="010A0502050306030303" pitchFamily="18" charset="0"/>
              </a:rPr>
              <a:t>მეთოდის მიხედვით შემდეგია:</a:t>
            </a:r>
          </a:p>
          <a:p>
            <a:pPr>
              <a:lnSpc>
                <a:spcPct val="120000"/>
              </a:lnSpc>
            </a:pP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Naive Bayes: </a:t>
            </a:r>
            <a:r>
              <a:rPr lang="en-US" sz="1600" b="1" dirty="0">
                <a:solidFill>
                  <a:srgbClr val="FF0000"/>
                </a:solidFill>
                <a:latin typeface="BPG Banner Caps" panose="02060504020202060204" pitchFamily="18" charset="0"/>
                <a:ea typeface="BPG Excelsior Light" panose="020B0306030504020204" pitchFamily="34" charset="0"/>
                <a:cs typeface="Sylfaen" panose="010A0502050306030303" pitchFamily="18" charset="0"/>
              </a:rPr>
              <a:t>0.86</a:t>
            </a: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 </a:t>
            </a:r>
            <a:endParaRPr lang="ka-GE"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endParaRPr>
          </a:p>
          <a:p>
            <a:pPr>
              <a:lnSpc>
                <a:spcPct val="120000"/>
              </a:lnSpc>
            </a:pP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QDA: </a:t>
            </a:r>
            <a:r>
              <a:rPr lang="en-US" sz="1600" b="1" dirty="0">
                <a:solidFill>
                  <a:srgbClr val="FF0000"/>
                </a:solidFill>
                <a:latin typeface="BPG Banner Caps" panose="02060504020202060204" pitchFamily="18" charset="0"/>
                <a:ea typeface="BPG Excelsior Light" panose="020B0306030504020204" pitchFamily="34" charset="0"/>
                <a:cs typeface="Sylfaen" panose="010A0502050306030303" pitchFamily="18" charset="0"/>
              </a:rPr>
              <a:t>0.86</a:t>
            </a: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 </a:t>
            </a:r>
            <a:endParaRPr lang="ka-GE"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endParaRPr>
          </a:p>
          <a:p>
            <a:pPr>
              <a:lnSpc>
                <a:spcPct val="120000"/>
              </a:lnSpc>
            </a:pP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Random Forest: </a:t>
            </a:r>
            <a:r>
              <a:rPr lang="en-US" sz="1600" b="1" dirty="0">
                <a:solidFill>
                  <a:srgbClr val="FF0000"/>
                </a:solidFill>
                <a:latin typeface="BPG Banner Caps" panose="02060504020202060204" pitchFamily="18" charset="0"/>
                <a:ea typeface="BPG Excelsior Light" panose="020B0306030504020204" pitchFamily="34" charset="0"/>
                <a:cs typeface="Sylfaen" panose="010A0502050306030303" pitchFamily="18" charset="0"/>
              </a:rPr>
              <a:t>0.94</a:t>
            </a: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 </a:t>
            </a:r>
            <a:endParaRPr lang="ka-GE"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endParaRPr>
          </a:p>
          <a:p>
            <a:pPr>
              <a:lnSpc>
                <a:spcPct val="120000"/>
              </a:lnSpc>
            </a:pP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ID3: </a:t>
            </a:r>
            <a:r>
              <a:rPr lang="en-US" sz="1600" b="1" dirty="0">
                <a:solidFill>
                  <a:srgbClr val="FF0000"/>
                </a:solidFill>
                <a:latin typeface="BPG Banner Caps" panose="02060504020202060204" pitchFamily="18" charset="0"/>
                <a:ea typeface="BPG Excelsior Light" panose="020B0306030504020204" pitchFamily="34" charset="0"/>
                <a:cs typeface="Sylfaen" panose="010A0502050306030303" pitchFamily="18" charset="0"/>
              </a:rPr>
              <a:t>0.95 </a:t>
            </a:r>
            <a:endParaRPr lang="ka-GE" sz="1600" b="1" dirty="0">
              <a:solidFill>
                <a:srgbClr val="FF0000"/>
              </a:solidFill>
              <a:latin typeface="BPG Banner Caps" panose="02060504020202060204" pitchFamily="18" charset="0"/>
              <a:ea typeface="BPG Excelsior Light" panose="020B0306030504020204" pitchFamily="34" charset="0"/>
              <a:cs typeface="Sylfaen" panose="010A0502050306030303" pitchFamily="18" charset="0"/>
            </a:endParaRPr>
          </a:p>
          <a:p>
            <a:pPr>
              <a:lnSpc>
                <a:spcPct val="120000"/>
              </a:lnSpc>
            </a:pPr>
            <a:r>
              <a:rPr lang="en-US" sz="1600" dirty="0" err="1">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AdaBoost</a:t>
            </a: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 </a:t>
            </a:r>
            <a:r>
              <a:rPr lang="en-US" sz="1600" b="1" dirty="0">
                <a:solidFill>
                  <a:srgbClr val="FF0000"/>
                </a:solidFill>
                <a:latin typeface="BPG Banner Caps" panose="02060504020202060204" pitchFamily="18" charset="0"/>
                <a:ea typeface="BPG Excelsior Light" panose="020B0306030504020204" pitchFamily="34" charset="0"/>
                <a:cs typeface="Sylfaen" panose="010A0502050306030303" pitchFamily="18" charset="0"/>
              </a:rPr>
              <a:t>0.94</a:t>
            </a: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 </a:t>
            </a:r>
            <a:endParaRPr lang="ka-GE"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endParaRPr>
          </a:p>
          <a:p>
            <a:pPr>
              <a:lnSpc>
                <a:spcPct val="120000"/>
              </a:lnSpc>
            </a:pP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MLP: </a:t>
            </a:r>
            <a:r>
              <a:rPr lang="en-US" sz="1600" b="1" dirty="0">
                <a:solidFill>
                  <a:srgbClr val="FF0000"/>
                </a:solidFill>
                <a:latin typeface="BPG Banner Caps" panose="02060504020202060204" pitchFamily="18" charset="0"/>
                <a:ea typeface="BPG Excelsior Light" panose="020B0306030504020204" pitchFamily="34" charset="0"/>
                <a:cs typeface="Sylfaen" panose="010A0502050306030303" pitchFamily="18" charset="0"/>
              </a:rPr>
              <a:t>0.83</a:t>
            </a: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 </a:t>
            </a:r>
            <a:endParaRPr lang="ka-GE"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endParaRPr>
          </a:p>
          <a:p>
            <a:pPr>
              <a:lnSpc>
                <a:spcPct val="120000"/>
              </a:lnSpc>
            </a:pPr>
            <a:r>
              <a:rPr lang="en-US" sz="1600" dirty="0">
                <a:solidFill>
                  <a:srgbClr val="FFC000"/>
                </a:solidFill>
                <a:latin typeface="BPG Banner Caps" panose="02060504020202060204" pitchFamily="18" charset="0"/>
                <a:ea typeface="BPG Excelsior Light" panose="020B0306030504020204" pitchFamily="34" charset="0"/>
                <a:cs typeface="Sylfaen" panose="010A0502050306030303" pitchFamily="18" charset="0"/>
              </a:rPr>
              <a:t>K Nearest Neighbor: </a:t>
            </a:r>
            <a:r>
              <a:rPr lang="en-US" sz="1600" b="1" dirty="0">
                <a:solidFill>
                  <a:srgbClr val="FF0000"/>
                </a:solidFill>
                <a:latin typeface="BPG Banner Caps" panose="02060504020202060204" pitchFamily="18" charset="0"/>
                <a:ea typeface="BPG Excelsior Light" panose="020B0306030504020204" pitchFamily="34" charset="0"/>
                <a:cs typeface="Sylfaen" panose="010A0502050306030303" pitchFamily="18" charset="0"/>
              </a:rPr>
              <a:t>0.97</a:t>
            </a:r>
            <a:endParaRPr lang="ka-GE" sz="1600" b="1" dirty="0">
              <a:solidFill>
                <a:srgbClr val="FF0000"/>
              </a:solidFill>
              <a:latin typeface="BPG Banner Caps" panose="02060504020202060204" pitchFamily="18" charset="0"/>
              <a:ea typeface="BPG Excelsior Light" panose="020B0306030504020204" pitchFamily="34" charset="0"/>
              <a:cs typeface="Sylfaen" panose="010A0502050306030303" pitchFamily="18" charset="0"/>
            </a:endParaRPr>
          </a:p>
        </p:txBody>
      </p:sp>
    </p:spTree>
    <p:extLst>
      <p:ext uri="{BB962C8B-B14F-4D97-AF65-F5344CB8AC3E}">
        <p14:creationId xmlns:p14="http://schemas.microsoft.com/office/powerpoint/2010/main" val="36225317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071DC-F18A-4738-9886-EAFDAACEFD87}"/>
              </a:ext>
            </a:extLst>
          </p:cNvPr>
          <p:cNvSpPr txBox="1">
            <a:spLocks noGrp="1"/>
          </p:cNvSpPr>
          <p:nvPr>
            <p:ph type="title"/>
          </p:nvPr>
        </p:nvSpPr>
        <p:spPr>
          <a:xfrm>
            <a:off x="794705" y="792075"/>
            <a:ext cx="7681590" cy="615553"/>
          </a:xfrm>
          <a:prstGeom prst="rect">
            <a:avLst/>
          </a:prstGeom>
          <a:noFill/>
        </p:spPr>
        <p:txBody>
          <a:bodyPr wrap="none" rtlCol="0">
            <a:spAutoFit/>
          </a:bodyPr>
          <a:lstStyle/>
          <a:p>
            <a:r>
              <a:rPr lang="ka-GE" sz="4000" dirty="0">
                <a:latin typeface="BPG Banner Caps" panose="02060504020202060204" pitchFamily="18" charset="0"/>
              </a:rPr>
              <a:t>მადლობა ყურადღებისთვის!</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927" y="1790699"/>
            <a:ext cx="2453146" cy="2397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324969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033842" y="713941"/>
            <a:ext cx="7215316" cy="3615463"/>
          </a:xfrm>
          <a:prstGeom prst="rect">
            <a:avLst/>
          </a:prstGeom>
        </p:spPr>
      </p:pic>
      <p:sp>
        <p:nvSpPr>
          <p:cNvPr id="4" name="Rectangle 3"/>
          <p:cNvSpPr/>
          <p:nvPr/>
        </p:nvSpPr>
        <p:spPr>
          <a:xfrm>
            <a:off x="947324" y="4392904"/>
            <a:ext cx="7388352" cy="307777"/>
          </a:xfrm>
          <a:prstGeom prst="rect">
            <a:avLst/>
          </a:prstGeom>
        </p:spPr>
        <p:txBody>
          <a:bodyPr wrap="square">
            <a:spAutoFit/>
          </a:bodyPr>
          <a:lstStyle/>
          <a:p>
            <a:pPr algn="ctr"/>
            <a:r>
              <a:rPr lang="ka-GE" dirty="0">
                <a:solidFill>
                  <a:schemeClr val="tx1"/>
                </a:solidFill>
                <a:latin typeface="BPG Banner Caps" panose="02060504020202060204" pitchFamily="18" charset="0"/>
              </a:rPr>
              <a:t>ნახაზი 1. კავშირი ქსელის ანომალიებსა და ქსელის შეტევებს შორის</a:t>
            </a:r>
            <a:endParaRPr lang="en-US" dirty="0">
              <a:solidFill>
                <a:schemeClr val="tx1"/>
              </a:solidFill>
              <a:latin typeface="BPG Banner Caps" panose="02060504020202060204" pitchFamily="18" charset="0"/>
            </a:endParaRPr>
          </a:p>
        </p:txBody>
      </p:sp>
    </p:spTree>
    <p:extLst>
      <p:ext uri="{BB962C8B-B14F-4D97-AF65-F5344CB8AC3E}">
        <p14:creationId xmlns:p14="http://schemas.microsoft.com/office/powerpoint/2010/main" val="3719884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28" y="328393"/>
            <a:ext cx="8946144" cy="488400"/>
          </a:xfrm>
        </p:spPr>
        <p:txBody>
          <a:bodyPr/>
          <a:lstStyle/>
          <a:p>
            <a:r>
              <a:rPr lang="ka-GE" sz="2000" dirty="0">
                <a:latin typeface="BPG Banner Caps" panose="02060504020202060204" pitchFamily="18" charset="0"/>
              </a:rPr>
              <a:t>ამოცანის დასმა და სატესტო მონაცემთა ნაკრების დახასიათება</a:t>
            </a:r>
            <a:endParaRPr lang="en-US" sz="2000" dirty="0">
              <a:latin typeface="BPG Banner Caps" panose="02060504020202060204" pitchFamily="18" charset="0"/>
            </a:endParaRPr>
          </a:p>
        </p:txBody>
      </p:sp>
      <p:sp>
        <p:nvSpPr>
          <p:cNvPr id="3" name="Text Placeholder 2"/>
          <p:cNvSpPr>
            <a:spLocks noGrp="1"/>
          </p:cNvSpPr>
          <p:nvPr>
            <p:ph type="body" idx="1"/>
          </p:nvPr>
        </p:nvSpPr>
        <p:spPr>
          <a:xfrm>
            <a:off x="250371" y="858056"/>
            <a:ext cx="8643257" cy="1847044"/>
          </a:xfrm>
        </p:spPr>
        <p:txBody>
          <a:bodyPr/>
          <a:lstStyle/>
          <a:p>
            <a:pPr marL="127000" indent="0">
              <a:lnSpc>
                <a:spcPct val="130000"/>
              </a:lnSpc>
              <a:buNone/>
            </a:pPr>
            <a:r>
              <a:rPr lang="ka-GE" sz="1500" dirty="0">
                <a:latin typeface="BPG Banner Caps" panose="02060504020202060204" pitchFamily="18" charset="0"/>
              </a:rPr>
              <a:t>ქსელის ანომალიის გამოვლენის ალგორითმი შეიძლება აღწერილი იყოს შემდეგნაირად. ანალიზის მონაცემებს წარმოადგენს ქსელის ტრაფიკი, რომელიც ქსელში გადაცემული პაკეტების ერთობლიობაა და ზოგადად </a:t>
            </a:r>
            <a:r>
              <a:rPr lang="ka-GE" sz="1500" dirty="0" err="1">
                <a:latin typeface="BPG Banner Caps" panose="02060504020202060204" pitchFamily="18" charset="0"/>
              </a:rPr>
              <a:t>ფრაგმენტირებულია</a:t>
            </a:r>
            <a:r>
              <a:rPr lang="ka-GE" sz="1500" dirty="0">
                <a:latin typeface="BPG Banner Caps" panose="02060504020202060204" pitchFamily="18" charset="0"/>
              </a:rPr>
              <a:t> </a:t>
            </a:r>
            <a:r>
              <a:rPr lang="en-US" sz="1500" dirty="0">
                <a:latin typeface="BPG Banner Caps" panose="02060504020202060204" pitchFamily="18" charset="0"/>
              </a:rPr>
              <a:t>IP (</a:t>
            </a:r>
            <a:r>
              <a:rPr lang="ka-GE" sz="1500" dirty="0">
                <a:latin typeface="BPG Banner Caps" panose="02060504020202060204" pitchFamily="18" charset="0"/>
              </a:rPr>
              <a:t>საქსელო) დონეზე. მონაცემები შეიძლება შეგროვდეს გარკვეული დროის ინტერვალით და ნორმალიზდეს, რათა დადგინდეს საერთო ტიპის თვისებები, რომლებიც საჭირო იქნება მიმდინარე აქტივობის პროფილის შესაქმნელად.</a:t>
            </a:r>
            <a:endParaRPr lang="en-US" sz="1500" dirty="0">
              <a:latin typeface="BPG Banner Caps" panose="02060504020202060204" pitchFamily="18" charset="0"/>
            </a:endParaRPr>
          </a:p>
        </p:txBody>
      </p:sp>
      <p:sp>
        <p:nvSpPr>
          <p:cNvPr id="6" name="Rectangle 5"/>
          <p:cNvSpPr/>
          <p:nvPr/>
        </p:nvSpPr>
        <p:spPr>
          <a:xfrm>
            <a:off x="299170" y="2866726"/>
            <a:ext cx="8745902" cy="1862241"/>
          </a:xfrm>
          <a:prstGeom prst="rect">
            <a:avLst/>
          </a:prstGeom>
        </p:spPr>
        <p:txBody>
          <a:bodyPr wrap="square">
            <a:spAutoFit/>
          </a:bodyPr>
          <a:lstStyle/>
          <a:p>
            <a:pPr>
              <a:lnSpc>
                <a:spcPct val="130000"/>
              </a:lnSpc>
            </a:pPr>
            <a:r>
              <a:rPr lang="ka-GE" sz="1500" dirty="0">
                <a:solidFill>
                  <a:schemeClr val="tx1"/>
                </a:solidFill>
                <a:latin typeface="BPG Banner Caps" panose="02060504020202060204" pitchFamily="18" charset="0"/>
              </a:rPr>
              <a:t>ფუნქციების შექმნილი ნაკრები უნდა შედარდეს ობიექტის (მომხმარებლის ან სისტემის) ნორმალური აქტივობის მახასიათებლების სიმრავლესთან - ნორმალური ქცევის ნიმუშთან (</a:t>
            </a:r>
            <a:r>
              <a:rPr lang="ka-GE" sz="1500" dirty="0" err="1">
                <a:solidFill>
                  <a:schemeClr val="tx1"/>
                </a:solidFill>
                <a:latin typeface="BPG Banner Caps" panose="02060504020202060204" pitchFamily="18" charset="0"/>
              </a:rPr>
              <a:t>თარგთან</a:t>
            </a:r>
            <a:r>
              <a:rPr lang="ka-GE" sz="1500" dirty="0">
                <a:solidFill>
                  <a:schemeClr val="tx1"/>
                </a:solidFill>
                <a:latin typeface="BPG Banner Caps" panose="02060504020202060204" pitchFamily="18" charset="0"/>
              </a:rPr>
              <a:t>). თუ შედარებულ პარამეტრებს შორის მნიშვნელოვანი შეუსაბამობაა, მაშინ ჩაითვლება, რომ ქსელში არის ანომალია. წინააღმდეგ შემთხვევაში, მიიღება გადაწყვეტილება, რომ ტრაფიკის ეს თვისებები წარმოადგენს ნორმალურ ქცევას. </a:t>
            </a:r>
            <a:endParaRPr lang="en-US" sz="1500" dirty="0">
              <a:solidFill>
                <a:schemeClr val="tx1"/>
              </a:solidFill>
              <a:latin typeface="BPG Banner Caps" panose="02060504020202060204" pitchFamily="18" charset="0"/>
            </a:endParaRPr>
          </a:p>
        </p:txBody>
      </p:sp>
    </p:spTree>
    <p:extLst>
      <p:ext uri="{BB962C8B-B14F-4D97-AF65-F5344CB8AC3E}">
        <p14:creationId xmlns:p14="http://schemas.microsoft.com/office/powerpoint/2010/main" val="41197210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163286" y="244087"/>
            <a:ext cx="8686800" cy="10513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Roboto"/>
              <a:buChar char="●"/>
              <a:defRPr sz="1200" b="0" i="0" u="none" strike="noStrike" cap="none">
                <a:solidFill>
                  <a:schemeClr val="dk1"/>
                </a:solidFill>
                <a:latin typeface="Roboto"/>
                <a:ea typeface="Roboto"/>
                <a:cs typeface="Roboto"/>
                <a:sym typeface="Roboto"/>
              </a:defRPr>
            </a:lvl1pPr>
            <a:lvl2pPr marL="914400" marR="0" lvl="1"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2pPr>
            <a:lvl3pPr marL="1371600" marR="0" lvl="2"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3pPr>
            <a:lvl4pPr marL="1828800" marR="0" lvl="3"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4pPr>
            <a:lvl5pPr marL="2286000" marR="0" lvl="4"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5pPr>
            <a:lvl6pPr marL="2743200" marR="0" lvl="5"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6pPr>
            <a:lvl7pPr marL="3200400" marR="0" lvl="6"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7pPr>
            <a:lvl8pPr marL="3657600" marR="0" lvl="7" indent="-330200" algn="l" rtl="0">
              <a:lnSpc>
                <a:spcPct val="115000"/>
              </a:lnSpc>
              <a:spcBef>
                <a:spcPts val="1600"/>
              </a:spcBef>
              <a:spcAft>
                <a:spcPts val="0"/>
              </a:spcAft>
              <a:buClr>
                <a:schemeClr val="dk1"/>
              </a:buClr>
              <a:buSzPts val="1600"/>
              <a:buFont typeface="Roboto"/>
              <a:buChar char="○"/>
              <a:defRPr sz="1600" b="0" i="0" u="none" strike="noStrike" cap="none">
                <a:solidFill>
                  <a:schemeClr val="dk1"/>
                </a:solidFill>
                <a:latin typeface="Roboto"/>
                <a:ea typeface="Roboto"/>
                <a:cs typeface="Roboto"/>
                <a:sym typeface="Roboto"/>
              </a:defRPr>
            </a:lvl8pPr>
            <a:lvl9pPr marL="4114800" marR="0" lvl="8" indent="-330200" algn="l" rtl="0">
              <a:lnSpc>
                <a:spcPct val="115000"/>
              </a:lnSpc>
              <a:spcBef>
                <a:spcPts val="1600"/>
              </a:spcBef>
              <a:spcAft>
                <a:spcPts val="1600"/>
              </a:spcAft>
              <a:buClr>
                <a:schemeClr val="dk1"/>
              </a:buClr>
              <a:buSzPts val="1600"/>
              <a:buFont typeface="Roboto"/>
              <a:buChar char="■"/>
              <a:defRPr sz="1600" b="0" i="0" u="none" strike="noStrike" cap="none">
                <a:solidFill>
                  <a:schemeClr val="dk1"/>
                </a:solidFill>
                <a:latin typeface="Roboto"/>
                <a:ea typeface="Roboto"/>
                <a:cs typeface="Roboto"/>
                <a:sym typeface="Roboto"/>
              </a:defRPr>
            </a:lvl9pPr>
          </a:lstStyle>
          <a:p>
            <a:pPr marL="127000" indent="0">
              <a:buNone/>
            </a:pPr>
            <a:r>
              <a:rPr lang="ka-GE" sz="1300" dirty="0">
                <a:latin typeface="BPG Banner Caps" panose="02060504020202060204" pitchFamily="18" charset="0"/>
              </a:rPr>
              <a:t>ნაშრომში კვლევის ჩასატარებლად შევარჩიეთ </a:t>
            </a:r>
            <a:r>
              <a:rPr lang="en-US" sz="1300" dirty="0">
                <a:latin typeface="BPG Banner Caps" panose="02060504020202060204" pitchFamily="18" charset="0"/>
              </a:rPr>
              <a:t>CICIDS2019 </a:t>
            </a:r>
            <a:r>
              <a:rPr lang="ka-GE" sz="1300" dirty="0">
                <a:latin typeface="BPG Banner Caps" panose="02060504020202060204" pitchFamily="18" charset="0"/>
              </a:rPr>
              <a:t>ტიპის მონაცემთა ბაზა. აღნიშნული მონაცემთა ბაზა გამოქვეყნებულია კანადის კიბერუსაფრთხოების ინსტიტუტის </a:t>
            </a:r>
            <a:r>
              <a:rPr lang="en-US" sz="1300" dirty="0">
                <a:latin typeface="BPG Banner Caps" panose="02060504020202060204" pitchFamily="18" charset="0"/>
              </a:rPr>
              <a:t>CIC-IDS (Intrusion Detection Evaluation Dataset) </a:t>
            </a:r>
            <a:r>
              <a:rPr lang="ka-GE" sz="1300" dirty="0">
                <a:latin typeface="BPG Banner Caps" panose="02060504020202060204" pitchFamily="18" charset="0"/>
              </a:rPr>
              <a:t>მიერ. </a:t>
            </a:r>
          </a:p>
          <a:p>
            <a:pPr marL="127000" indent="0">
              <a:buNone/>
            </a:pPr>
            <a:r>
              <a:rPr lang="ka-GE" sz="1300" dirty="0">
                <a:latin typeface="BPG Banner Caps" panose="02060504020202060204" pitchFamily="18" charset="0"/>
              </a:rPr>
              <a:t>ეს მონაცემთა ნაკრები შედგება 5 დღიანი მონაცემთა ნაკადისგან, რომელიც შექმნილია ქსელში ჩართული კომპიუტერების მიერ განახლებული ოპერაციული სისტემების გამოყენებით. </a:t>
            </a:r>
          </a:p>
          <a:p>
            <a:pPr marL="127000" indent="0">
              <a:buNone/>
            </a:pPr>
            <a:endParaRPr lang="ka-GE" sz="1400" dirty="0">
              <a:latin typeface="BPG Banner Caps" panose="0206050402020206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67106826"/>
              </p:ext>
            </p:extLst>
          </p:nvPr>
        </p:nvGraphicFramePr>
        <p:xfrm>
          <a:off x="815839" y="1419841"/>
          <a:ext cx="7381693" cy="3048038"/>
        </p:xfrm>
        <a:graphic>
          <a:graphicData uri="http://schemas.openxmlformats.org/drawingml/2006/table">
            <a:tbl>
              <a:tblPr firstRow="1" firstCol="1" bandRow="1">
                <a:tableStyleId>{A3CF3BC2-B16F-481C-A617-8F56DC51FBAC}</a:tableStyleId>
              </a:tblPr>
              <a:tblGrid>
                <a:gridCol w="1146075">
                  <a:extLst>
                    <a:ext uri="{9D8B030D-6E8A-4147-A177-3AD203B41FA5}">
                      <a16:colId xmlns:a16="http://schemas.microsoft.com/office/drawing/2014/main" val="20000"/>
                    </a:ext>
                  </a:extLst>
                </a:gridCol>
                <a:gridCol w="1234292">
                  <a:extLst>
                    <a:ext uri="{9D8B030D-6E8A-4147-A177-3AD203B41FA5}">
                      <a16:colId xmlns:a16="http://schemas.microsoft.com/office/drawing/2014/main" val="20001"/>
                    </a:ext>
                  </a:extLst>
                </a:gridCol>
                <a:gridCol w="1979388">
                  <a:extLst>
                    <a:ext uri="{9D8B030D-6E8A-4147-A177-3AD203B41FA5}">
                      <a16:colId xmlns:a16="http://schemas.microsoft.com/office/drawing/2014/main" val="20002"/>
                    </a:ext>
                  </a:extLst>
                </a:gridCol>
                <a:gridCol w="1979388">
                  <a:extLst>
                    <a:ext uri="{9D8B030D-6E8A-4147-A177-3AD203B41FA5}">
                      <a16:colId xmlns:a16="http://schemas.microsoft.com/office/drawing/2014/main" val="20003"/>
                    </a:ext>
                  </a:extLst>
                </a:gridCol>
                <a:gridCol w="1042550">
                  <a:extLst>
                    <a:ext uri="{9D8B030D-6E8A-4147-A177-3AD203B41FA5}">
                      <a16:colId xmlns:a16="http://schemas.microsoft.com/office/drawing/2014/main" val="20004"/>
                    </a:ext>
                  </a:extLst>
                </a:gridCol>
              </a:tblGrid>
              <a:tr h="437347">
                <a:tc>
                  <a:txBody>
                    <a:bodyPr/>
                    <a:lstStyle/>
                    <a:p>
                      <a:pPr algn="ctr">
                        <a:lnSpc>
                          <a:spcPct val="115000"/>
                        </a:lnSpc>
                        <a:spcAft>
                          <a:spcPts val="0"/>
                        </a:spcAft>
                      </a:pPr>
                      <a:r>
                        <a:rPr lang="ka-GE" sz="1100" b="1" dirty="0">
                          <a:solidFill>
                            <a:schemeClr val="tx1"/>
                          </a:solidFill>
                          <a:effectLst/>
                          <a:latin typeface="BPG Banner Caps" panose="02060504020202060204" pitchFamily="18" charset="0"/>
                        </a:rPr>
                        <a:t>ნაკადის ჩაწერის დღე</a:t>
                      </a:r>
                      <a:endParaRPr lang="en-US" sz="1100" b="1"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solidFill>
                      <a:schemeClr val="tx2">
                        <a:lumMod val="60000"/>
                        <a:lumOff val="40000"/>
                      </a:schemeClr>
                    </a:solidFill>
                  </a:tcPr>
                </a:tc>
                <a:tc>
                  <a:txBody>
                    <a:bodyPr/>
                    <a:lstStyle/>
                    <a:p>
                      <a:pPr algn="ctr">
                        <a:lnSpc>
                          <a:spcPct val="115000"/>
                        </a:lnSpc>
                        <a:spcAft>
                          <a:spcPts val="0"/>
                        </a:spcAft>
                      </a:pPr>
                      <a:r>
                        <a:rPr lang="ka-GE" sz="1100" b="1" dirty="0">
                          <a:solidFill>
                            <a:schemeClr val="tx1"/>
                          </a:solidFill>
                          <a:effectLst/>
                          <a:latin typeface="BPG Banner Caps" panose="02060504020202060204" pitchFamily="18" charset="0"/>
                        </a:rPr>
                        <a:t>პერიოდი</a:t>
                      </a:r>
                      <a:endParaRPr lang="en-US" sz="1100" b="1"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solidFill>
                      <a:schemeClr val="tx2">
                        <a:lumMod val="60000"/>
                        <a:lumOff val="40000"/>
                      </a:schemeClr>
                    </a:solidFill>
                  </a:tcPr>
                </a:tc>
                <a:tc>
                  <a:txBody>
                    <a:bodyPr/>
                    <a:lstStyle/>
                    <a:p>
                      <a:pPr algn="ctr">
                        <a:lnSpc>
                          <a:spcPct val="115000"/>
                        </a:lnSpc>
                        <a:spcAft>
                          <a:spcPts val="0"/>
                        </a:spcAft>
                      </a:pPr>
                      <a:r>
                        <a:rPr lang="ka-GE" sz="1100" b="1" dirty="0">
                          <a:solidFill>
                            <a:schemeClr val="tx1"/>
                          </a:solidFill>
                          <a:effectLst/>
                          <a:latin typeface="BPG Banner Caps" panose="02060504020202060204" pitchFamily="18" charset="0"/>
                        </a:rPr>
                        <a:t>CSV </a:t>
                      </a:r>
                      <a:endParaRPr lang="en-US" sz="1100" b="1" dirty="0">
                        <a:solidFill>
                          <a:schemeClr val="tx1"/>
                        </a:solidFill>
                        <a:effectLst/>
                        <a:latin typeface="BPG Banner Caps" panose="02060504020202060204" pitchFamily="18" charset="0"/>
                      </a:endParaRPr>
                    </a:p>
                    <a:p>
                      <a:pPr algn="ctr">
                        <a:lnSpc>
                          <a:spcPct val="115000"/>
                        </a:lnSpc>
                        <a:spcAft>
                          <a:spcPts val="0"/>
                        </a:spcAft>
                      </a:pPr>
                      <a:r>
                        <a:rPr lang="ka-GE" sz="1100" b="1" dirty="0">
                          <a:solidFill>
                            <a:schemeClr val="tx1"/>
                          </a:solidFill>
                          <a:effectLst/>
                          <a:latin typeface="BPG Banner Caps" panose="02060504020202060204" pitchFamily="18" charset="0"/>
                        </a:rPr>
                        <a:t>ფაილის ზომა</a:t>
                      </a:r>
                      <a:endParaRPr lang="en-US" sz="1100" b="1"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solidFill>
                      <a:schemeClr val="tx2">
                        <a:lumMod val="60000"/>
                        <a:lumOff val="40000"/>
                      </a:schemeClr>
                    </a:solidFill>
                  </a:tcPr>
                </a:tc>
                <a:tc>
                  <a:txBody>
                    <a:bodyPr/>
                    <a:lstStyle/>
                    <a:p>
                      <a:pPr algn="ctr">
                        <a:lnSpc>
                          <a:spcPct val="115000"/>
                        </a:lnSpc>
                        <a:spcAft>
                          <a:spcPts val="0"/>
                        </a:spcAft>
                      </a:pPr>
                      <a:r>
                        <a:rPr lang="ka-GE" sz="1100" b="1" dirty="0">
                          <a:solidFill>
                            <a:schemeClr val="tx1"/>
                          </a:solidFill>
                          <a:effectLst/>
                          <a:latin typeface="BPG Banner Caps" panose="02060504020202060204" pitchFamily="18" charset="0"/>
                        </a:rPr>
                        <a:t>შეტევის ტიპი</a:t>
                      </a:r>
                      <a:endParaRPr lang="en-US" sz="1100" b="1"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solidFill>
                      <a:schemeClr val="tx2">
                        <a:lumMod val="60000"/>
                        <a:lumOff val="40000"/>
                      </a:schemeClr>
                    </a:solidFill>
                  </a:tcPr>
                </a:tc>
                <a:tc>
                  <a:txBody>
                    <a:bodyPr/>
                    <a:lstStyle/>
                    <a:p>
                      <a:pPr algn="ctr">
                        <a:lnSpc>
                          <a:spcPct val="115000"/>
                        </a:lnSpc>
                        <a:spcAft>
                          <a:spcPts val="0"/>
                        </a:spcAft>
                      </a:pPr>
                      <a:r>
                        <a:rPr lang="ka-GE" sz="1100" b="1" dirty="0">
                          <a:solidFill>
                            <a:schemeClr val="tx1"/>
                          </a:solidFill>
                          <a:effectLst/>
                          <a:latin typeface="BPG Banner Caps" panose="02060504020202060204" pitchFamily="18" charset="0"/>
                        </a:rPr>
                        <a:t>ნაკადის რაოდენობა</a:t>
                      </a:r>
                      <a:endParaRPr lang="en-US" sz="1100" b="1"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solidFill>
                      <a:schemeClr val="tx2">
                        <a:lumMod val="60000"/>
                        <a:lumOff val="40000"/>
                      </a:schemeClr>
                    </a:solidFill>
                  </a:tcPr>
                </a:tc>
                <a:extLst>
                  <a:ext uri="{0D108BD9-81ED-4DB2-BD59-A6C34878D82A}">
                    <a16:rowId xmlns:a16="http://schemas.microsoft.com/office/drawing/2014/main" val="10000"/>
                  </a:ext>
                </a:extLst>
              </a:tr>
              <a:tr h="268051">
                <a:tc>
                  <a:txBody>
                    <a:bodyPr/>
                    <a:lstStyle/>
                    <a:p>
                      <a:pPr>
                        <a:lnSpc>
                          <a:spcPct val="115000"/>
                        </a:lnSpc>
                        <a:spcAft>
                          <a:spcPts val="0"/>
                        </a:spcAft>
                      </a:pPr>
                      <a:r>
                        <a:rPr lang="ka-GE" sz="1100" dirty="0">
                          <a:solidFill>
                            <a:schemeClr val="tx1"/>
                          </a:solidFill>
                          <a:effectLst/>
                          <a:latin typeface="BPG Banner Caps" panose="02060504020202060204" pitchFamily="18" charset="0"/>
                        </a:rPr>
                        <a:t>ორშაბათი</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მთელი დღე</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257 MB</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a:solidFill>
                            <a:schemeClr val="tx1"/>
                          </a:solidFill>
                          <a:effectLst/>
                          <a:latin typeface="BPG Banner Caps" panose="02060504020202060204" pitchFamily="18" charset="0"/>
                        </a:rPr>
                        <a:t>შეტევის გარეშე</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a:solidFill>
                            <a:schemeClr val="tx1"/>
                          </a:solidFill>
                          <a:effectLst/>
                          <a:latin typeface="BPG Banner Caps" panose="02060504020202060204" pitchFamily="18" charset="0"/>
                        </a:rPr>
                        <a:t>529918</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extLst>
                  <a:ext uri="{0D108BD9-81ED-4DB2-BD59-A6C34878D82A}">
                    <a16:rowId xmlns:a16="http://schemas.microsoft.com/office/drawing/2014/main" val="10001"/>
                  </a:ext>
                </a:extLst>
              </a:tr>
              <a:tr h="247172">
                <a:tc>
                  <a:txBody>
                    <a:bodyPr/>
                    <a:lstStyle/>
                    <a:p>
                      <a:pPr>
                        <a:lnSpc>
                          <a:spcPct val="115000"/>
                        </a:lnSpc>
                        <a:spcAft>
                          <a:spcPts val="0"/>
                        </a:spcAft>
                      </a:pPr>
                      <a:r>
                        <a:rPr lang="ka-GE" sz="1100">
                          <a:solidFill>
                            <a:schemeClr val="tx1"/>
                          </a:solidFill>
                          <a:effectLst/>
                          <a:latin typeface="BPG Banner Caps" panose="02060504020202060204" pitchFamily="18" charset="0"/>
                        </a:rPr>
                        <a:t>სამშაბათი</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მთელი დღე</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166 MB</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a:solidFill>
                            <a:schemeClr val="tx1"/>
                          </a:solidFill>
                          <a:effectLst/>
                          <a:latin typeface="BPG Banner Caps" panose="02060504020202060204" pitchFamily="18" charset="0"/>
                        </a:rPr>
                        <a:t>FTP-Patator, SSH-Patator</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445909</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extLst>
                  <a:ext uri="{0D108BD9-81ED-4DB2-BD59-A6C34878D82A}">
                    <a16:rowId xmlns:a16="http://schemas.microsoft.com/office/drawing/2014/main" val="10002"/>
                  </a:ext>
                </a:extLst>
              </a:tr>
              <a:tr h="856636">
                <a:tc>
                  <a:txBody>
                    <a:bodyPr/>
                    <a:lstStyle/>
                    <a:p>
                      <a:pPr>
                        <a:lnSpc>
                          <a:spcPct val="115000"/>
                        </a:lnSpc>
                        <a:spcAft>
                          <a:spcPts val="0"/>
                        </a:spcAft>
                      </a:pPr>
                      <a:r>
                        <a:rPr lang="ka-GE" sz="1100">
                          <a:solidFill>
                            <a:schemeClr val="tx1"/>
                          </a:solidFill>
                          <a:effectLst/>
                          <a:latin typeface="BPG Banner Caps" panose="02060504020202060204" pitchFamily="18" charset="0"/>
                        </a:rPr>
                        <a:t>ოთხშაბათი</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მთელი დღე</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272 MB</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err="1">
                          <a:solidFill>
                            <a:schemeClr val="tx1"/>
                          </a:solidFill>
                          <a:effectLst/>
                          <a:latin typeface="BPG Banner Caps" panose="02060504020202060204" pitchFamily="18" charset="0"/>
                        </a:rPr>
                        <a:t>DoS</a:t>
                      </a:r>
                      <a:r>
                        <a:rPr lang="ka-GE" sz="1100" dirty="0">
                          <a:solidFill>
                            <a:schemeClr val="tx1"/>
                          </a:solidFill>
                          <a:effectLst/>
                          <a:latin typeface="BPG Banner Caps" panose="02060504020202060204" pitchFamily="18" charset="0"/>
                        </a:rPr>
                        <a:t> </a:t>
                      </a:r>
                      <a:r>
                        <a:rPr lang="ka-GE" sz="1100" dirty="0" err="1">
                          <a:solidFill>
                            <a:schemeClr val="tx1"/>
                          </a:solidFill>
                          <a:effectLst/>
                          <a:latin typeface="BPG Banner Caps" panose="02060504020202060204" pitchFamily="18" charset="0"/>
                        </a:rPr>
                        <a:t>Hulk</a:t>
                      </a:r>
                      <a:endParaRPr lang="en-US" sz="1100" dirty="0">
                        <a:solidFill>
                          <a:schemeClr val="tx1"/>
                        </a:solidFill>
                        <a:effectLst/>
                        <a:latin typeface="BPG Banner Caps" panose="02060504020202060204" pitchFamily="18" charset="0"/>
                      </a:endParaRPr>
                    </a:p>
                    <a:p>
                      <a:pPr>
                        <a:lnSpc>
                          <a:spcPct val="115000"/>
                        </a:lnSpc>
                        <a:spcAft>
                          <a:spcPts val="0"/>
                        </a:spcAft>
                      </a:pPr>
                      <a:r>
                        <a:rPr lang="ka-GE" sz="1100" dirty="0" err="1">
                          <a:solidFill>
                            <a:schemeClr val="tx1"/>
                          </a:solidFill>
                          <a:effectLst/>
                          <a:latin typeface="BPG Banner Caps" panose="02060504020202060204" pitchFamily="18" charset="0"/>
                        </a:rPr>
                        <a:t>DoS</a:t>
                      </a:r>
                      <a:r>
                        <a:rPr lang="ka-GE" sz="1100" dirty="0">
                          <a:solidFill>
                            <a:schemeClr val="tx1"/>
                          </a:solidFill>
                          <a:effectLst/>
                          <a:latin typeface="BPG Banner Caps" panose="02060504020202060204" pitchFamily="18" charset="0"/>
                        </a:rPr>
                        <a:t> </a:t>
                      </a:r>
                      <a:r>
                        <a:rPr lang="ka-GE" sz="1100" dirty="0" err="1">
                          <a:solidFill>
                            <a:schemeClr val="tx1"/>
                          </a:solidFill>
                          <a:effectLst/>
                          <a:latin typeface="BPG Banner Caps" panose="02060504020202060204" pitchFamily="18" charset="0"/>
                        </a:rPr>
                        <a:t>GoldenEye</a:t>
                      </a:r>
                      <a:endParaRPr lang="en-US" sz="1100" dirty="0">
                        <a:solidFill>
                          <a:schemeClr val="tx1"/>
                        </a:solidFill>
                        <a:effectLst/>
                        <a:latin typeface="BPG Banner Caps" panose="02060504020202060204" pitchFamily="18" charset="0"/>
                      </a:endParaRPr>
                    </a:p>
                    <a:p>
                      <a:pPr>
                        <a:lnSpc>
                          <a:spcPct val="115000"/>
                        </a:lnSpc>
                        <a:spcAft>
                          <a:spcPts val="0"/>
                        </a:spcAft>
                      </a:pPr>
                      <a:r>
                        <a:rPr lang="ka-GE" sz="1100" dirty="0" err="1">
                          <a:solidFill>
                            <a:schemeClr val="tx1"/>
                          </a:solidFill>
                          <a:effectLst/>
                          <a:latin typeface="BPG Banner Caps" panose="02060504020202060204" pitchFamily="18" charset="0"/>
                        </a:rPr>
                        <a:t>Dos</a:t>
                      </a:r>
                      <a:r>
                        <a:rPr lang="ka-GE" sz="1100" dirty="0">
                          <a:solidFill>
                            <a:schemeClr val="tx1"/>
                          </a:solidFill>
                          <a:effectLst/>
                          <a:latin typeface="BPG Banner Caps" panose="02060504020202060204" pitchFamily="18" charset="0"/>
                        </a:rPr>
                        <a:t> </a:t>
                      </a:r>
                      <a:r>
                        <a:rPr lang="ka-GE" sz="1100" dirty="0" err="1">
                          <a:solidFill>
                            <a:schemeClr val="tx1"/>
                          </a:solidFill>
                          <a:effectLst/>
                          <a:latin typeface="BPG Banner Caps" panose="02060504020202060204" pitchFamily="18" charset="0"/>
                        </a:rPr>
                        <a:t>slowloris</a:t>
                      </a:r>
                      <a:endParaRPr lang="en-US" sz="1100" dirty="0">
                        <a:solidFill>
                          <a:schemeClr val="tx1"/>
                        </a:solidFill>
                        <a:effectLst/>
                        <a:latin typeface="BPG Banner Caps" panose="02060504020202060204" pitchFamily="18" charset="0"/>
                      </a:endParaRPr>
                    </a:p>
                    <a:p>
                      <a:pPr>
                        <a:lnSpc>
                          <a:spcPct val="115000"/>
                        </a:lnSpc>
                        <a:spcAft>
                          <a:spcPts val="0"/>
                        </a:spcAft>
                      </a:pPr>
                      <a:r>
                        <a:rPr lang="ka-GE" sz="1100" dirty="0" err="1">
                          <a:solidFill>
                            <a:schemeClr val="tx1"/>
                          </a:solidFill>
                          <a:effectLst/>
                          <a:latin typeface="BPG Banner Caps" panose="02060504020202060204" pitchFamily="18" charset="0"/>
                        </a:rPr>
                        <a:t>DoS</a:t>
                      </a:r>
                      <a:r>
                        <a:rPr lang="ka-GE" sz="1100" dirty="0">
                          <a:solidFill>
                            <a:schemeClr val="tx1"/>
                          </a:solidFill>
                          <a:effectLst/>
                          <a:latin typeface="BPG Banner Caps" panose="02060504020202060204" pitchFamily="18" charset="0"/>
                        </a:rPr>
                        <a:t> </a:t>
                      </a:r>
                      <a:r>
                        <a:rPr lang="ka-GE" sz="1100" dirty="0" err="1">
                          <a:solidFill>
                            <a:schemeClr val="tx1"/>
                          </a:solidFill>
                          <a:effectLst/>
                          <a:latin typeface="BPG Banner Caps" panose="02060504020202060204" pitchFamily="18" charset="0"/>
                        </a:rPr>
                        <a:t>Slowhttptest</a:t>
                      </a:r>
                      <a:endParaRPr lang="en-US" sz="1100" dirty="0">
                        <a:solidFill>
                          <a:schemeClr val="tx1"/>
                        </a:solidFill>
                        <a:effectLst/>
                        <a:latin typeface="BPG Banner Caps" panose="02060504020202060204" pitchFamily="18" charset="0"/>
                      </a:endParaRPr>
                    </a:p>
                    <a:p>
                      <a:pPr>
                        <a:lnSpc>
                          <a:spcPct val="115000"/>
                        </a:lnSpc>
                        <a:spcAft>
                          <a:spcPts val="0"/>
                        </a:spcAft>
                      </a:pPr>
                      <a:r>
                        <a:rPr lang="ka-GE" sz="1100" dirty="0" err="1">
                          <a:solidFill>
                            <a:schemeClr val="tx1"/>
                          </a:solidFill>
                          <a:effectLst/>
                          <a:latin typeface="BPG Banner Caps" panose="02060504020202060204" pitchFamily="18" charset="0"/>
                        </a:rPr>
                        <a:t>Heartbleed</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a:solidFill>
                            <a:schemeClr val="tx1"/>
                          </a:solidFill>
                          <a:effectLst/>
                          <a:latin typeface="BPG Banner Caps" panose="02060504020202060204" pitchFamily="18" charset="0"/>
                        </a:rPr>
                        <a:t>692703</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extLst>
                  <a:ext uri="{0D108BD9-81ED-4DB2-BD59-A6C34878D82A}">
                    <a16:rowId xmlns:a16="http://schemas.microsoft.com/office/drawing/2014/main" val="10003"/>
                  </a:ext>
                </a:extLst>
              </a:tr>
              <a:tr h="372450">
                <a:tc rowSpan="2">
                  <a:txBody>
                    <a:bodyPr/>
                    <a:lstStyle/>
                    <a:p>
                      <a:pPr>
                        <a:lnSpc>
                          <a:spcPct val="115000"/>
                        </a:lnSpc>
                        <a:spcAft>
                          <a:spcPts val="0"/>
                        </a:spcAft>
                      </a:pPr>
                      <a:r>
                        <a:rPr lang="ka-GE" sz="1100">
                          <a:solidFill>
                            <a:schemeClr val="tx1"/>
                          </a:solidFill>
                          <a:effectLst/>
                          <a:latin typeface="BPG Banner Caps" panose="02060504020202060204" pitchFamily="18" charset="0"/>
                        </a:rPr>
                        <a:t>ხუთშაბათი</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a:solidFill>
                            <a:schemeClr val="tx1"/>
                          </a:solidFill>
                          <a:effectLst/>
                          <a:latin typeface="BPG Banner Caps" panose="02060504020202060204" pitchFamily="18" charset="0"/>
                        </a:rPr>
                        <a:t>დილა</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87.7 MB</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err="1">
                          <a:solidFill>
                            <a:schemeClr val="tx1"/>
                          </a:solidFill>
                          <a:effectLst/>
                          <a:latin typeface="BPG Banner Caps" panose="02060504020202060204" pitchFamily="18" charset="0"/>
                        </a:rPr>
                        <a:t>Web</a:t>
                      </a:r>
                      <a:r>
                        <a:rPr lang="ka-GE" sz="1100" dirty="0">
                          <a:solidFill>
                            <a:schemeClr val="tx1"/>
                          </a:solidFill>
                          <a:effectLst/>
                          <a:latin typeface="BPG Banner Caps" panose="02060504020202060204" pitchFamily="18" charset="0"/>
                        </a:rPr>
                        <a:t> </a:t>
                      </a:r>
                      <a:r>
                        <a:rPr lang="ka-GE" sz="1100" dirty="0" err="1">
                          <a:solidFill>
                            <a:schemeClr val="tx1"/>
                          </a:solidFill>
                          <a:effectLst/>
                          <a:latin typeface="BPG Banner Caps" panose="02060504020202060204" pitchFamily="18" charset="0"/>
                        </a:rPr>
                        <a:t>Attacks</a:t>
                      </a:r>
                      <a:r>
                        <a:rPr lang="ka-GE" sz="1100" dirty="0">
                          <a:solidFill>
                            <a:schemeClr val="tx1"/>
                          </a:solidFill>
                          <a:effectLst/>
                          <a:latin typeface="BPG Banner Caps" panose="02060504020202060204" pitchFamily="18" charset="0"/>
                        </a:rPr>
                        <a:t> (</a:t>
                      </a:r>
                      <a:r>
                        <a:rPr lang="ka-GE" sz="1100" dirty="0" err="1">
                          <a:solidFill>
                            <a:schemeClr val="tx1"/>
                          </a:solidFill>
                          <a:effectLst/>
                          <a:latin typeface="BPG Banner Caps" panose="02060504020202060204" pitchFamily="18" charset="0"/>
                        </a:rPr>
                        <a:t>Brute</a:t>
                      </a:r>
                      <a:r>
                        <a:rPr lang="ka-GE" sz="1100" dirty="0">
                          <a:solidFill>
                            <a:schemeClr val="tx1"/>
                          </a:solidFill>
                          <a:effectLst/>
                          <a:latin typeface="BPG Banner Caps" panose="02060504020202060204" pitchFamily="18" charset="0"/>
                        </a:rPr>
                        <a:t> </a:t>
                      </a:r>
                      <a:r>
                        <a:rPr lang="ka-GE" sz="1100" dirty="0" err="1">
                          <a:solidFill>
                            <a:schemeClr val="tx1"/>
                          </a:solidFill>
                          <a:effectLst/>
                          <a:latin typeface="BPG Banner Caps" panose="02060504020202060204" pitchFamily="18" charset="0"/>
                        </a:rPr>
                        <a:t>Force</a:t>
                      </a:r>
                      <a:r>
                        <a:rPr lang="ka-GE" sz="1100" dirty="0">
                          <a:solidFill>
                            <a:schemeClr val="tx1"/>
                          </a:solidFill>
                          <a:effectLst/>
                          <a:latin typeface="BPG Banner Caps" panose="02060504020202060204" pitchFamily="18" charset="0"/>
                        </a:rPr>
                        <a:t>, XSS, </a:t>
                      </a:r>
                      <a:r>
                        <a:rPr lang="ka-GE" sz="1100" dirty="0" err="1">
                          <a:solidFill>
                            <a:schemeClr val="tx1"/>
                          </a:solidFill>
                          <a:effectLst/>
                          <a:latin typeface="BPG Banner Caps" panose="02060504020202060204" pitchFamily="18" charset="0"/>
                        </a:rPr>
                        <a:t>Sql</a:t>
                      </a:r>
                      <a:r>
                        <a:rPr lang="ka-GE" sz="1100" dirty="0">
                          <a:solidFill>
                            <a:schemeClr val="tx1"/>
                          </a:solidFill>
                          <a:effectLst/>
                          <a:latin typeface="BPG Banner Caps" panose="02060504020202060204" pitchFamily="18" charset="0"/>
                        </a:rPr>
                        <a:t> </a:t>
                      </a:r>
                      <a:r>
                        <a:rPr lang="ka-GE" sz="1100" dirty="0" err="1">
                          <a:solidFill>
                            <a:schemeClr val="tx1"/>
                          </a:solidFill>
                          <a:effectLst/>
                          <a:latin typeface="BPG Banner Caps" panose="02060504020202060204" pitchFamily="18" charset="0"/>
                        </a:rPr>
                        <a:t>Injection</a:t>
                      </a:r>
                      <a:r>
                        <a:rPr lang="ka-GE" sz="1100" dirty="0">
                          <a:solidFill>
                            <a:schemeClr val="tx1"/>
                          </a:solidFill>
                          <a:effectLst/>
                          <a:latin typeface="BPG Banner Caps" panose="02060504020202060204" pitchFamily="18" charset="0"/>
                        </a:rPr>
                        <a:t>)</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170366</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extLst>
                  <a:ext uri="{0D108BD9-81ED-4DB2-BD59-A6C34878D82A}">
                    <a16:rowId xmlns:a16="http://schemas.microsoft.com/office/drawing/2014/main" val="10004"/>
                  </a:ext>
                </a:extLst>
              </a:tr>
              <a:tr h="196383">
                <a:tc vMerge="1">
                  <a:txBody>
                    <a:bodyPr/>
                    <a:lstStyle/>
                    <a:p>
                      <a:endParaRPr lang="en-US"/>
                    </a:p>
                  </a:txBody>
                  <a:tcPr/>
                </a:tc>
                <a:tc>
                  <a:txBody>
                    <a:bodyPr/>
                    <a:lstStyle/>
                    <a:p>
                      <a:pPr>
                        <a:lnSpc>
                          <a:spcPct val="115000"/>
                        </a:lnSpc>
                        <a:spcAft>
                          <a:spcPts val="0"/>
                        </a:spcAft>
                      </a:pPr>
                      <a:r>
                        <a:rPr lang="ka-GE" sz="1100">
                          <a:solidFill>
                            <a:schemeClr val="tx1"/>
                          </a:solidFill>
                          <a:effectLst/>
                          <a:latin typeface="BPG Banner Caps" panose="02060504020202060204" pitchFamily="18" charset="0"/>
                        </a:rPr>
                        <a:t>შუადღე</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103 MB</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err="1">
                          <a:solidFill>
                            <a:schemeClr val="tx1"/>
                          </a:solidFill>
                          <a:effectLst/>
                          <a:latin typeface="BPG Banner Caps" panose="02060504020202060204" pitchFamily="18" charset="0"/>
                        </a:rPr>
                        <a:t>Infiltration</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288602</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extLst>
                  <a:ext uri="{0D108BD9-81ED-4DB2-BD59-A6C34878D82A}">
                    <a16:rowId xmlns:a16="http://schemas.microsoft.com/office/drawing/2014/main" val="10005"/>
                  </a:ext>
                </a:extLst>
              </a:tr>
              <a:tr h="212748">
                <a:tc rowSpan="3">
                  <a:txBody>
                    <a:bodyPr/>
                    <a:lstStyle/>
                    <a:p>
                      <a:pPr>
                        <a:lnSpc>
                          <a:spcPct val="115000"/>
                        </a:lnSpc>
                        <a:spcAft>
                          <a:spcPts val="0"/>
                        </a:spcAft>
                      </a:pPr>
                      <a:r>
                        <a:rPr lang="ka-GE" sz="1100">
                          <a:solidFill>
                            <a:schemeClr val="tx1"/>
                          </a:solidFill>
                          <a:effectLst/>
                          <a:latin typeface="BPG Banner Caps" panose="02060504020202060204" pitchFamily="18" charset="0"/>
                        </a:rPr>
                        <a:t>პარასკევი</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a:solidFill>
                            <a:schemeClr val="tx1"/>
                          </a:solidFill>
                          <a:effectLst/>
                          <a:latin typeface="BPG Banner Caps" panose="02060504020202060204" pitchFamily="18" charset="0"/>
                        </a:rPr>
                        <a:t>დილა</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71.8 MB</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err="1">
                          <a:solidFill>
                            <a:schemeClr val="tx1"/>
                          </a:solidFill>
                          <a:effectLst/>
                          <a:latin typeface="BPG Banner Caps" panose="02060504020202060204" pitchFamily="18" charset="0"/>
                        </a:rPr>
                        <a:t>Bot</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192033</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extLst>
                  <a:ext uri="{0D108BD9-81ED-4DB2-BD59-A6C34878D82A}">
                    <a16:rowId xmlns:a16="http://schemas.microsoft.com/office/drawing/2014/main" val="10006"/>
                  </a:ext>
                </a:extLst>
              </a:tr>
              <a:tr h="189047">
                <a:tc vMerge="1">
                  <a:txBody>
                    <a:bodyPr/>
                    <a:lstStyle/>
                    <a:p>
                      <a:endParaRPr lang="en-US"/>
                    </a:p>
                  </a:txBody>
                  <a:tcPr/>
                </a:tc>
                <a:tc>
                  <a:txBody>
                    <a:bodyPr/>
                    <a:lstStyle/>
                    <a:p>
                      <a:pPr>
                        <a:lnSpc>
                          <a:spcPct val="115000"/>
                        </a:lnSpc>
                        <a:spcAft>
                          <a:spcPts val="0"/>
                        </a:spcAft>
                      </a:pPr>
                      <a:r>
                        <a:rPr lang="ka-GE" sz="1100">
                          <a:solidFill>
                            <a:schemeClr val="tx1"/>
                          </a:solidFill>
                          <a:effectLst/>
                          <a:latin typeface="BPG Banner Caps" panose="02060504020202060204" pitchFamily="18" charset="0"/>
                        </a:rPr>
                        <a:t>შუადღე</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a:solidFill>
                            <a:schemeClr val="tx1"/>
                          </a:solidFill>
                          <a:effectLst/>
                          <a:latin typeface="BPG Banner Caps" panose="02060504020202060204" pitchFamily="18" charset="0"/>
                        </a:rPr>
                        <a:t>92.7 MB</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err="1">
                          <a:solidFill>
                            <a:schemeClr val="tx1"/>
                          </a:solidFill>
                          <a:effectLst/>
                          <a:latin typeface="BPG Banner Caps" panose="02060504020202060204" pitchFamily="18" charset="0"/>
                        </a:rPr>
                        <a:t>DDoS</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225745</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extLst>
                  <a:ext uri="{0D108BD9-81ED-4DB2-BD59-A6C34878D82A}">
                    <a16:rowId xmlns:a16="http://schemas.microsoft.com/office/drawing/2014/main" val="10007"/>
                  </a:ext>
                </a:extLst>
              </a:tr>
              <a:tr h="171327">
                <a:tc vMerge="1">
                  <a:txBody>
                    <a:bodyPr/>
                    <a:lstStyle/>
                    <a:p>
                      <a:endParaRPr lang="en-US"/>
                    </a:p>
                  </a:txBody>
                  <a:tcPr/>
                </a:tc>
                <a:tc>
                  <a:txBody>
                    <a:bodyPr/>
                    <a:lstStyle/>
                    <a:p>
                      <a:pPr>
                        <a:lnSpc>
                          <a:spcPct val="115000"/>
                        </a:lnSpc>
                        <a:spcAft>
                          <a:spcPts val="0"/>
                        </a:spcAft>
                      </a:pPr>
                      <a:r>
                        <a:rPr lang="ka-GE" sz="1100">
                          <a:solidFill>
                            <a:schemeClr val="tx1"/>
                          </a:solidFill>
                          <a:effectLst/>
                          <a:latin typeface="BPG Banner Caps" panose="02060504020202060204" pitchFamily="18" charset="0"/>
                        </a:rPr>
                        <a:t>საღამო</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97.1 MB</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a:solidFill>
                            <a:schemeClr val="tx1"/>
                          </a:solidFill>
                          <a:effectLst/>
                          <a:latin typeface="BPG Banner Caps" panose="02060504020202060204" pitchFamily="18" charset="0"/>
                        </a:rPr>
                        <a:t>PortScan</a:t>
                      </a:r>
                      <a:endParaRPr lang="en-US" sz="110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tc>
                  <a:txBody>
                    <a:bodyPr/>
                    <a:lstStyle/>
                    <a:p>
                      <a:pPr>
                        <a:lnSpc>
                          <a:spcPct val="115000"/>
                        </a:lnSpc>
                        <a:spcAft>
                          <a:spcPts val="0"/>
                        </a:spcAft>
                      </a:pPr>
                      <a:r>
                        <a:rPr lang="ka-GE" sz="1100" dirty="0">
                          <a:solidFill>
                            <a:schemeClr val="tx1"/>
                          </a:solidFill>
                          <a:effectLst/>
                          <a:latin typeface="BPG Banner Caps" panose="02060504020202060204" pitchFamily="18" charset="0"/>
                        </a:rPr>
                        <a:t>286467</a:t>
                      </a:r>
                      <a:endParaRPr lang="en-US" sz="1100" dirty="0">
                        <a:solidFill>
                          <a:schemeClr val="tx1"/>
                        </a:solidFill>
                        <a:effectLst/>
                        <a:latin typeface="BPG Banner Caps" panose="02060504020202060204" pitchFamily="18" charset="0"/>
                        <a:ea typeface="Times New Roman" panose="02020603050405020304" pitchFamily="18" charset="0"/>
                        <a:cs typeface="Times New Roman" panose="02020603050405020304" pitchFamily="18" charset="0"/>
                      </a:endParaRPr>
                    </a:p>
                  </a:txBody>
                  <a:tcPr marL="60946" marR="60946" marT="0" marB="0"/>
                </a:tc>
                <a:extLst>
                  <a:ext uri="{0D108BD9-81ED-4DB2-BD59-A6C34878D82A}">
                    <a16:rowId xmlns:a16="http://schemas.microsoft.com/office/drawing/2014/main" val="10008"/>
                  </a:ext>
                </a:extLst>
              </a:tr>
            </a:tbl>
          </a:graphicData>
        </a:graphic>
      </p:graphicFrame>
      <p:sp>
        <p:nvSpPr>
          <p:cNvPr id="4" name="Rectangle 3"/>
          <p:cNvSpPr/>
          <p:nvPr/>
        </p:nvSpPr>
        <p:spPr>
          <a:xfrm>
            <a:off x="355601" y="4653757"/>
            <a:ext cx="6286500" cy="307777"/>
          </a:xfrm>
          <a:prstGeom prst="rect">
            <a:avLst/>
          </a:prstGeom>
        </p:spPr>
        <p:txBody>
          <a:bodyPr wrap="square">
            <a:spAutoFit/>
          </a:bodyPr>
          <a:lstStyle/>
          <a:p>
            <a:r>
              <a:rPr lang="ka-GE" dirty="0">
                <a:solidFill>
                  <a:schemeClr val="tx1"/>
                </a:solidFill>
                <a:latin typeface="BPG Banner Caps" panose="02060504020202060204" pitchFamily="18" charset="0"/>
              </a:rPr>
              <a:t>ცხრილი 1. </a:t>
            </a:r>
            <a:r>
              <a:rPr lang="en-US" dirty="0">
                <a:solidFill>
                  <a:schemeClr val="tx1"/>
                </a:solidFill>
                <a:latin typeface="BPG Banner Caps" panose="02060504020202060204" pitchFamily="18" charset="0"/>
              </a:rPr>
              <a:t>CICIDS_2019 </a:t>
            </a:r>
            <a:r>
              <a:rPr lang="ka-GE" dirty="0">
                <a:solidFill>
                  <a:schemeClr val="tx1"/>
                </a:solidFill>
                <a:latin typeface="BPG Banner Caps" panose="02060504020202060204" pitchFamily="18" charset="0"/>
              </a:rPr>
              <a:t>მონაცემთა ნაკრების დეტალები</a:t>
            </a:r>
            <a:endParaRPr lang="en-US" dirty="0">
              <a:solidFill>
                <a:schemeClr val="tx1"/>
              </a:solidFill>
              <a:latin typeface="BPG Banner Caps" panose="02060504020202060204" pitchFamily="18" charset="0"/>
            </a:endParaRPr>
          </a:p>
        </p:txBody>
      </p:sp>
    </p:spTree>
    <p:extLst>
      <p:ext uri="{BB962C8B-B14F-4D97-AF65-F5344CB8AC3E}">
        <p14:creationId xmlns:p14="http://schemas.microsoft.com/office/powerpoint/2010/main" val="30718786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401767" y="292353"/>
            <a:ext cx="6231607" cy="34366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Bebas Neue"/>
              <a:buNone/>
              <a:defRPr sz="3600" b="0" i="0" u="none" strike="noStrike" cap="none">
                <a:solidFill>
                  <a:schemeClr val="dk2"/>
                </a:solidFill>
                <a:latin typeface="Bebas Neue"/>
                <a:ea typeface="Bebas Neue"/>
                <a:cs typeface="Bebas Neue"/>
                <a:sym typeface="Bebas Neu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ka-GE" sz="2000" b="1" dirty="0">
                <a:latin typeface="BPG Banner Caps" panose="02060504020202060204" pitchFamily="18" charset="0"/>
              </a:rPr>
              <a:t>თავდასხმები და ქსელური შეტევების ტიპები</a:t>
            </a:r>
            <a:endParaRPr lang="en-US" sz="2000" b="1" dirty="0"/>
          </a:p>
        </p:txBody>
      </p:sp>
      <p:sp>
        <p:nvSpPr>
          <p:cNvPr id="6" name="Rectangle 5"/>
          <p:cNvSpPr/>
          <p:nvPr/>
        </p:nvSpPr>
        <p:spPr>
          <a:xfrm>
            <a:off x="617449" y="4223085"/>
            <a:ext cx="7800242" cy="513346"/>
          </a:xfrm>
          <a:prstGeom prst="rect">
            <a:avLst/>
          </a:prstGeom>
        </p:spPr>
        <p:txBody>
          <a:bodyPr wrap="square">
            <a:spAutoFit/>
          </a:bodyPr>
          <a:lstStyle/>
          <a:p>
            <a:pPr marL="127000" algn="ctr">
              <a:lnSpc>
                <a:spcPct val="114000"/>
              </a:lnSpc>
            </a:pPr>
            <a:r>
              <a:rPr lang="ka-GE" sz="1200" dirty="0">
                <a:solidFill>
                  <a:schemeClr val="tx1"/>
                </a:solidFill>
                <a:latin typeface="BPG Banner Caps" panose="02060504020202060204" pitchFamily="18" charset="0"/>
              </a:rPr>
              <a:t>დიაგრამა 3. სატესტო მონაცემთა ნაკრებში</a:t>
            </a:r>
          </a:p>
          <a:p>
            <a:pPr marL="127000" algn="ctr">
              <a:lnSpc>
                <a:spcPct val="114000"/>
              </a:lnSpc>
            </a:pPr>
            <a:r>
              <a:rPr lang="ka-GE" sz="1200" dirty="0">
                <a:solidFill>
                  <a:schemeClr val="tx1"/>
                </a:solidFill>
                <a:latin typeface="BPG Banner Caps" panose="02060504020202060204" pitchFamily="18" charset="0"/>
              </a:rPr>
              <a:t>ა) ტრაფიკის განაწილება, ბ) ნაკადში თავდასხმის ტიპების განაწილება </a:t>
            </a:r>
          </a:p>
        </p:txBody>
      </p:sp>
      <p:graphicFrame>
        <p:nvGraphicFramePr>
          <p:cNvPr id="11" name="Chart 10">
            <a:extLst>
              <a:ext uri="{FF2B5EF4-FFF2-40B4-BE49-F238E27FC236}">
                <a16:creationId xmlns:a16="http://schemas.microsoft.com/office/drawing/2014/main" id="{32293AFB-C605-2E34-08E3-CD4DE3CEB407}"/>
              </a:ext>
            </a:extLst>
          </p:cNvPr>
          <p:cNvGraphicFramePr/>
          <p:nvPr>
            <p:extLst>
              <p:ext uri="{D42A27DB-BD31-4B8C-83A1-F6EECF244321}">
                <p14:modId xmlns:p14="http://schemas.microsoft.com/office/powerpoint/2010/main" val="3651794768"/>
              </p:ext>
            </p:extLst>
          </p:nvPr>
        </p:nvGraphicFramePr>
        <p:xfrm>
          <a:off x="255368" y="1231934"/>
          <a:ext cx="3389531" cy="2451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53CE6261-B56B-5E8C-E2E4-F98B57D7C1B8}"/>
              </a:ext>
            </a:extLst>
          </p:cNvPr>
          <p:cNvGraphicFramePr/>
          <p:nvPr>
            <p:extLst>
              <p:ext uri="{D42A27DB-BD31-4B8C-83A1-F6EECF244321}">
                <p14:modId xmlns:p14="http://schemas.microsoft.com/office/powerpoint/2010/main" val="727264943"/>
              </p:ext>
            </p:extLst>
          </p:nvPr>
        </p:nvGraphicFramePr>
        <p:xfrm>
          <a:off x="3515905" y="636021"/>
          <a:ext cx="5210810" cy="3428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81586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471" y="1657983"/>
            <a:ext cx="8676168" cy="2473947"/>
          </a:xfrm>
          <a:prstGeom prst="rect">
            <a:avLst/>
          </a:prstGeom>
        </p:spPr>
        <p:txBody>
          <a:bodyPr wrap="square">
            <a:spAutoFit/>
          </a:bodyPr>
          <a:lstStyle/>
          <a:p>
            <a:pPr>
              <a:lnSpc>
                <a:spcPct val="150000"/>
              </a:lnSpc>
            </a:pPr>
            <a:r>
              <a:rPr lang="ka-GE" sz="1500" dirty="0">
                <a:solidFill>
                  <a:schemeClr val="dk1"/>
                </a:solidFill>
                <a:latin typeface="BPG Banner Caps" panose="02060504020202060204" pitchFamily="18" charset="0"/>
                <a:ea typeface="Roboto"/>
                <a:cs typeface="Roboto"/>
              </a:rPr>
              <a:t>მანქანური დასწავლის ალგორითმები იყოფა 4 ჯგუფად, იმის მიხედვით არის თუ არა სასწავლო მონაცემები მარკირებული და მიღებული სასწავლო დაკვირვებების შედეგად. ეს ალგორითმებია: </a:t>
            </a:r>
          </a:p>
          <a:p>
            <a:pPr marL="403225" indent="-228600">
              <a:lnSpc>
                <a:spcPct val="150000"/>
              </a:lnSpc>
              <a:buFont typeface="Wingdings" panose="05000000000000000000" pitchFamily="2" charset="2"/>
              <a:buChar char="§"/>
            </a:pPr>
            <a:r>
              <a:rPr lang="ka-GE" sz="1500" dirty="0">
                <a:solidFill>
                  <a:schemeClr val="dk1"/>
                </a:solidFill>
                <a:latin typeface="BPG Banner Caps" panose="02060504020202060204" pitchFamily="18" charset="0"/>
                <a:ea typeface="Roboto"/>
                <a:cs typeface="Roboto"/>
              </a:rPr>
              <a:t>ზედამხედველობითი სწავლა</a:t>
            </a:r>
          </a:p>
          <a:p>
            <a:pPr marL="403225" indent="-228600">
              <a:lnSpc>
                <a:spcPct val="150000"/>
              </a:lnSpc>
              <a:buFont typeface="Wingdings" panose="05000000000000000000" pitchFamily="2" charset="2"/>
              <a:buChar char="§"/>
            </a:pPr>
            <a:r>
              <a:rPr lang="ka-GE" sz="1500" dirty="0">
                <a:solidFill>
                  <a:schemeClr val="dk1"/>
                </a:solidFill>
                <a:latin typeface="BPG Banner Caps" panose="02060504020202060204" pitchFamily="18" charset="0"/>
                <a:ea typeface="Roboto"/>
                <a:cs typeface="Roboto"/>
              </a:rPr>
              <a:t>უკონტროლო სწავლა</a:t>
            </a:r>
          </a:p>
          <a:p>
            <a:pPr marL="403225" indent="-228600">
              <a:lnSpc>
                <a:spcPct val="150000"/>
              </a:lnSpc>
              <a:buFont typeface="Wingdings" panose="05000000000000000000" pitchFamily="2" charset="2"/>
              <a:buChar char="§"/>
            </a:pPr>
            <a:r>
              <a:rPr lang="ka-GE" sz="1500" dirty="0">
                <a:solidFill>
                  <a:schemeClr val="dk1"/>
                </a:solidFill>
                <a:latin typeface="BPG Banner Caps" panose="02060504020202060204" pitchFamily="18" charset="0"/>
                <a:ea typeface="Roboto"/>
                <a:cs typeface="Roboto"/>
              </a:rPr>
              <a:t>ნახევრად კონტროლირებადი სწავლა</a:t>
            </a:r>
          </a:p>
          <a:p>
            <a:pPr marL="403225" indent="-228600">
              <a:lnSpc>
                <a:spcPct val="150000"/>
              </a:lnSpc>
              <a:buFont typeface="Wingdings" panose="05000000000000000000" pitchFamily="2" charset="2"/>
              <a:buChar char="§"/>
            </a:pPr>
            <a:r>
              <a:rPr lang="ka-GE" sz="1500" dirty="0">
                <a:solidFill>
                  <a:schemeClr val="dk1"/>
                </a:solidFill>
                <a:latin typeface="BPG Banner Caps" panose="02060504020202060204" pitchFamily="18" charset="0"/>
                <a:ea typeface="Roboto"/>
                <a:cs typeface="Roboto"/>
              </a:rPr>
              <a:t>სწავლა განმტკიცებით</a:t>
            </a:r>
            <a:endParaRPr lang="en-US" sz="1500" dirty="0">
              <a:solidFill>
                <a:schemeClr val="dk1"/>
              </a:solidFill>
              <a:latin typeface="BPG Banner Caps" panose="02060504020202060204" pitchFamily="18" charset="0"/>
              <a:ea typeface="Roboto"/>
              <a:cs typeface="Roboto"/>
            </a:endParaRPr>
          </a:p>
        </p:txBody>
      </p:sp>
      <p:sp>
        <p:nvSpPr>
          <p:cNvPr id="8" name="Title 1"/>
          <p:cNvSpPr>
            <a:spLocks noGrp="1"/>
          </p:cNvSpPr>
          <p:nvPr>
            <p:ph type="title"/>
          </p:nvPr>
        </p:nvSpPr>
        <p:spPr>
          <a:xfrm>
            <a:off x="331382" y="396855"/>
            <a:ext cx="8643257" cy="488400"/>
          </a:xfrm>
        </p:spPr>
        <p:txBody>
          <a:bodyPr/>
          <a:lstStyle/>
          <a:p>
            <a:r>
              <a:rPr lang="ka-GE" sz="2000" dirty="0">
                <a:latin typeface="BPG Banner Caps" panose="02060504020202060204" pitchFamily="18" charset="0"/>
              </a:rPr>
              <a:t>მანქანური დასწავლის ალგორითმები, კვლევები და მეთოდები</a:t>
            </a:r>
            <a:endParaRPr lang="ka-GE" sz="2000" dirty="0">
              <a:solidFill>
                <a:srgbClr val="FFC000"/>
              </a:solidFill>
              <a:latin typeface="BPG Banner Caps" panose="02060504020202060204" pitchFamily="18" charset="0"/>
            </a:endParaRPr>
          </a:p>
        </p:txBody>
      </p:sp>
      <p:sp>
        <p:nvSpPr>
          <p:cNvPr id="4" name="Title 1"/>
          <p:cNvSpPr txBox="1">
            <a:spLocks/>
          </p:cNvSpPr>
          <p:nvPr/>
        </p:nvSpPr>
        <p:spPr>
          <a:xfrm>
            <a:off x="2278743" y="980031"/>
            <a:ext cx="4206443" cy="488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Bebas Neue"/>
              <a:buNone/>
              <a:defRPr sz="3600" b="0" i="0" u="none" strike="noStrike" cap="none">
                <a:solidFill>
                  <a:schemeClr val="dk2"/>
                </a:solidFill>
                <a:latin typeface="Bebas Neue"/>
                <a:ea typeface="Bebas Neue"/>
                <a:cs typeface="Bebas Neue"/>
                <a:sym typeface="Bebas Neue"/>
              </a:defRPr>
            </a:lvl1pPr>
            <a:lvl2pPr marR="0" lvl="1"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r>
              <a:rPr lang="ka-GE" sz="2000" dirty="0">
                <a:solidFill>
                  <a:srgbClr val="FFC000"/>
                </a:solidFill>
                <a:latin typeface="BPG Banner Caps" panose="02060504020202060204" pitchFamily="18" charset="0"/>
              </a:rPr>
              <a:t>მანქანური დასწავლა</a:t>
            </a:r>
          </a:p>
        </p:txBody>
      </p:sp>
    </p:spTree>
    <p:extLst>
      <p:ext uri="{BB962C8B-B14F-4D97-AF65-F5344CB8AC3E}">
        <p14:creationId xmlns:p14="http://schemas.microsoft.com/office/powerpoint/2010/main" val="24353135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4548" y="517419"/>
            <a:ext cx="8644272" cy="3740704"/>
          </a:xfrm>
          <a:prstGeom prst="rect">
            <a:avLst/>
          </a:prstGeom>
        </p:spPr>
        <p:txBody>
          <a:bodyPr wrap="square">
            <a:spAutoFit/>
          </a:bodyPr>
          <a:lstStyle/>
          <a:p>
            <a:pPr>
              <a:lnSpc>
                <a:spcPct val="150000"/>
              </a:lnSpc>
            </a:pPr>
            <a:r>
              <a:rPr lang="ka-GE" sz="1600" dirty="0">
                <a:solidFill>
                  <a:schemeClr val="dk1"/>
                </a:solidFill>
                <a:latin typeface="BPG Banner Caps" panose="02060504020202060204" pitchFamily="18" charset="0"/>
                <a:ea typeface="Roboto"/>
                <a:cs typeface="Roboto"/>
              </a:rPr>
              <a:t>ასეთი ტიპის მეთოდების არჩევის დროს ყურადღება უნდა გავამახვილოთ სხვადასხვა მახასიათებლების მქონე პოპულარული ალგორითმების ნაკრებზე. ნაშრომში კვლევაში გამოვიყენეთ შემდეგი ალგორითმები:</a:t>
            </a:r>
          </a:p>
          <a:p>
            <a:pPr marL="631825" indent="-285750">
              <a:lnSpc>
                <a:spcPct val="150000"/>
              </a:lnSpc>
              <a:buFont typeface="Wingdings" panose="05000000000000000000" pitchFamily="2" charset="2"/>
              <a:buChar char="§"/>
            </a:pPr>
            <a:r>
              <a:rPr lang="en-US" sz="1600" dirty="0">
                <a:solidFill>
                  <a:schemeClr val="dk1"/>
                </a:solidFill>
                <a:latin typeface="BPG Banner Caps" panose="02060504020202060204" pitchFamily="18" charset="0"/>
                <a:ea typeface="Roboto"/>
                <a:cs typeface="Roboto"/>
              </a:rPr>
              <a:t>Naive Bayes </a:t>
            </a:r>
          </a:p>
          <a:p>
            <a:pPr marL="631825" indent="-285750">
              <a:lnSpc>
                <a:spcPct val="150000"/>
              </a:lnSpc>
              <a:buFont typeface="Wingdings" panose="05000000000000000000" pitchFamily="2" charset="2"/>
              <a:buChar char="§"/>
            </a:pPr>
            <a:r>
              <a:rPr lang="ka-GE" sz="1600" dirty="0">
                <a:solidFill>
                  <a:schemeClr val="dk1"/>
                </a:solidFill>
                <a:latin typeface="BPG Banner Caps" panose="02060504020202060204" pitchFamily="18" charset="0"/>
                <a:ea typeface="Roboto"/>
                <a:cs typeface="Roboto"/>
              </a:rPr>
              <a:t>გადაწყვეტილების ხეები (</a:t>
            </a:r>
            <a:r>
              <a:rPr lang="en-US" sz="1600" dirty="0">
                <a:solidFill>
                  <a:schemeClr val="dk1"/>
                </a:solidFill>
                <a:latin typeface="BPG Banner Caps" panose="02060504020202060204" pitchFamily="18" charset="0"/>
                <a:ea typeface="Roboto"/>
                <a:cs typeface="Roboto"/>
              </a:rPr>
              <a:t>Decision Trees) </a:t>
            </a:r>
          </a:p>
          <a:p>
            <a:pPr marL="631825" indent="-285750">
              <a:lnSpc>
                <a:spcPct val="150000"/>
              </a:lnSpc>
              <a:buFont typeface="Wingdings" panose="05000000000000000000" pitchFamily="2" charset="2"/>
              <a:buChar char="§"/>
            </a:pPr>
            <a:r>
              <a:rPr lang="ka-GE" sz="1600" dirty="0">
                <a:solidFill>
                  <a:schemeClr val="dk1"/>
                </a:solidFill>
                <a:latin typeface="BPG Banner Caps" panose="02060504020202060204" pitchFamily="18" charset="0"/>
                <a:ea typeface="Roboto"/>
                <a:cs typeface="Roboto"/>
              </a:rPr>
              <a:t>შემთხვევითი ტყე (</a:t>
            </a:r>
            <a:r>
              <a:rPr lang="en-US" sz="1600" dirty="0">
                <a:solidFill>
                  <a:schemeClr val="dk1"/>
                </a:solidFill>
                <a:latin typeface="BPG Banner Caps" panose="02060504020202060204" pitchFamily="18" charset="0"/>
                <a:ea typeface="Roboto"/>
                <a:cs typeface="Roboto"/>
              </a:rPr>
              <a:t>Random Forest) </a:t>
            </a:r>
          </a:p>
          <a:p>
            <a:pPr marL="631825" indent="-285750">
              <a:lnSpc>
                <a:spcPct val="150000"/>
              </a:lnSpc>
              <a:buFont typeface="Wingdings" panose="05000000000000000000" pitchFamily="2" charset="2"/>
              <a:buChar char="§"/>
            </a:pPr>
            <a:r>
              <a:rPr lang="en-US" sz="1600" dirty="0">
                <a:solidFill>
                  <a:schemeClr val="dk1"/>
                </a:solidFill>
                <a:latin typeface="BPG Banner Caps" panose="02060504020202060204" pitchFamily="18" charset="0"/>
                <a:ea typeface="Roboto"/>
                <a:cs typeface="Roboto"/>
              </a:rPr>
              <a:t>K Nearest Neighbors KNN </a:t>
            </a:r>
          </a:p>
          <a:p>
            <a:pPr marL="631825" indent="-285750">
              <a:lnSpc>
                <a:spcPct val="150000"/>
              </a:lnSpc>
              <a:buFont typeface="Wingdings" panose="05000000000000000000" pitchFamily="2" charset="2"/>
              <a:buChar char="§"/>
            </a:pPr>
            <a:r>
              <a:rPr lang="en-US" sz="1600" dirty="0" err="1">
                <a:solidFill>
                  <a:schemeClr val="dk1"/>
                </a:solidFill>
                <a:latin typeface="BPG Banner Caps" panose="02060504020202060204" pitchFamily="18" charset="0"/>
                <a:ea typeface="Roboto"/>
                <a:cs typeface="Roboto"/>
              </a:rPr>
              <a:t>AdaBoost</a:t>
            </a:r>
            <a:r>
              <a:rPr lang="en-US" sz="1600" dirty="0">
                <a:solidFill>
                  <a:schemeClr val="dk1"/>
                </a:solidFill>
                <a:latin typeface="BPG Banner Caps" panose="02060504020202060204" pitchFamily="18" charset="0"/>
                <a:ea typeface="Roboto"/>
                <a:cs typeface="Roboto"/>
              </a:rPr>
              <a:t> </a:t>
            </a:r>
          </a:p>
          <a:p>
            <a:pPr marL="631825" indent="-285750">
              <a:lnSpc>
                <a:spcPct val="150000"/>
              </a:lnSpc>
              <a:buFont typeface="Wingdings" panose="05000000000000000000" pitchFamily="2" charset="2"/>
              <a:buChar char="§"/>
            </a:pPr>
            <a:r>
              <a:rPr lang="en-US" sz="1600" dirty="0">
                <a:solidFill>
                  <a:schemeClr val="dk1"/>
                </a:solidFill>
                <a:latin typeface="BPG Banner Caps" panose="02060504020202060204" pitchFamily="18" charset="0"/>
                <a:ea typeface="Roboto"/>
                <a:cs typeface="Roboto"/>
              </a:rPr>
              <a:t>MLP (Multi-Layer Perceptron)</a:t>
            </a:r>
          </a:p>
          <a:p>
            <a:pPr marL="631825" indent="-285750">
              <a:lnSpc>
                <a:spcPct val="150000"/>
              </a:lnSpc>
              <a:buFont typeface="Wingdings" panose="05000000000000000000" pitchFamily="2" charset="2"/>
              <a:buChar char="§"/>
            </a:pPr>
            <a:r>
              <a:rPr lang="en-US" sz="1600" dirty="0">
                <a:solidFill>
                  <a:schemeClr val="dk1"/>
                </a:solidFill>
                <a:latin typeface="BPG Banner Caps" panose="02060504020202060204" pitchFamily="18" charset="0"/>
                <a:ea typeface="Roboto"/>
                <a:cs typeface="Roboto"/>
              </a:rPr>
              <a:t>QDA (Quadratic Discriminant Analysis) </a:t>
            </a:r>
          </a:p>
        </p:txBody>
      </p:sp>
    </p:spTree>
    <p:extLst>
      <p:ext uri="{BB962C8B-B14F-4D97-AF65-F5344CB8AC3E}">
        <p14:creationId xmlns:p14="http://schemas.microsoft.com/office/powerpoint/2010/main" val="9552422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Computer Science Proposal by Slidesgo">
  <a:themeElements>
    <a:clrScheme name="Simple Light">
      <a:dk1>
        <a:srgbClr val="FFFFFF"/>
      </a:dk1>
      <a:lt1>
        <a:srgbClr val="0F3570"/>
      </a:lt1>
      <a:dk2>
        <a:srgbClr val="00F4AD"/>
      </a:dk2>
      <a:lt2>
        <a:srgbClr val="0F3570"/>
      </a:lt2>
      <a:accent1>
        <a:srgbClr val="285293"/>
      </a:accent1>
      <a:accent2>
        <a:srgbClr val="9FC5E8"/>
      </a:accent2>
      <a:accent3>
        <a:srgbClr val="434343"/>
      </a:accent3>
      <a:accent4>
        <a:srgbClr val="00F4AD"/>
      </a:accent4>
      <a:accent5>
        <a:srgbClr val="285293"/>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2994</TotalTime>
  <Words>1983</Words>
  <Application>Microsoft Office PowerPoint</Application>
  <PresentationFormat>On-screen Show (16:9)</PresentationFormat>
  <Paragraphs>577</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Wingdings</vt:lpstr>
      <vt:lpstr>Times New Roman</vt:lpstr>
      <vt:lpstr>BPG Banner Caps</vt:lpstr>
      <vt:lpstr>Bebas Neue</vt:lpstr>
      <vt:lpstr>Arial</vt:lpstr>
      <vt:lpstr>Cambria Math</vt:lpstr>
      <vt:lpstr>Roboto</vt:lpstr>
      <vt:lpstr>Symbol</vt:lpstr>
      <vt:lpstr>Computer Science Proposal by Slidesgo</vt:lpstr>
      <vt:lpstr>ინფორმაციულ სისტემებში ანომალიური პროცესების მანქანური დასწავლის ალგორითმების დეველოპმენიტი</vt:lpstr>
      <vt:lpstr>PowerPoint Presentation</vt:lpstr>
      <vt:lpstr>PowerPoint Presentation</vt:lpstr>
      <vt:lpstr>PowerPoint Presentation</vt:lpstr>
      <vt:lpstr>ამოცანის დასმა და სატესტო მონაცემთა ნაკრების დახასიათება</vt:lpstr>
      <vt:lpstr>PowerPoint Presentation</vt:lpstr>
      <vt:lpstr>PowerPoint Presentation</vt:lpstr>
      <vt:lpstr>მანქანური დასწავლის ალგორითმები, კვლევები და მეთოდები</vt:lpstr>
      <vt:lpstr>PowerPoint Presentation</vt:lpstr>
      <vt:lpstr>კვლევის მეთოდოლოგია</vt:lpstr>
      <vt:lpstr>ნაშრომში გამოყენებული ინსტრუმენტებისა და მეთოდების მიმოხილვა</vt:lpstr>
      <vt:lpstr>შედეგის შეფასების მეთოდები</vt:lpstr>
      <vt:lpstr>შედეგის შეფასების მეთოდები</vt:lpstr>
      <vt:lpstr>პროგრამული რეალიზაცია (იმპლემენტაცია)</vt:lpstr>
      <vt:lpstr>ქსელური შეტევის მახასიათებლების შერჩევა</vt:lpstr>
      <vt:lpstr>PowerPoint Presentation</vt:lpstr>
      <vt:lpstr>PowerPoint Presentation</vt:lpstr>
      <vt:lpstr>PowerPoint Presentation</vt:lpstr>
      <vt:lpstr>PowerPoint Presentation</vt:lpstr>
      <vt:lpstr>PowerPoint Presentation</vt:lpstr>
      <vt:lpstr>ატრიბუტების შერჩევა თავდასხმის ტიპების და ნორმალური ნაკადის მიხედვით </vt:lpstr>
      <vt:lpstr>მიდგომა 1 - ალგორითმების დასწავლა შეტევის 9 სხვადასხვა ტიპის გამოყენებით </vt:lpstr>
      <vt:lpstr>მიდგომა 1 - ალგორითმების დასწავლა შეტევის 9 სხვადასხვა ტიპის გამოყენებით </vt:lpstr>
      <vt:lpstr>მიდგომა 2 - ალგორითმების დასწავლა ერთიანი ფაილის გამოყენებით - თავდასხმა და უსაფრთხო ნაკადი </vt:lpstr>
      <vt:lpstr>მიდგომა 2 - ალგორითმების დასწავლა ერთიანი ფაილის გამოყენებით - თავდასხმა და უსაფრთხო ნაკადი </vt:lpstr>
      <vt:lpstr>მიდგომა 2 - ალგორითმების დასწავლა ერთიანი ფაილის გამოყენებით - თავდასხმა და უსაფრთხო ნაკადი </vt:lpstr>
      <vt:lpstr>მიდგომა 2 - ალგორითმების დასწავლა ერთიანი ფაილის გამოყენებით - თავდასხმა და უსაფრთხო ნაკადი </vt:lpstr>
      <vt:lpstr>მიდგომა 2 - ალგორითმების დასწავლა ერთიანი ფაილის გამოყენებით - თავდასხმა და უსაფრთხო ნაკადი </vt:lpstr>
      <vt:lpstr>მიდგომა 2 - ალგორითმების დასწავლა ერთიანი ფაილის გამოყენებით - თავდასხმა და უსაფრთხო ნაკადი </vt:lpstr>
      <vt:lpstr>მიდგომა 2 - ალგორითმების დასწავლა ერთიანი ფაილის გამოყენებით - თავდასხმა და უსაფრთხო ნაკადი </vt:lpstr>
      <vt:lpstr>მიდგომა 2 - ალგორითმების დასწავლა ერთიანი ფაილის გამოყენებით - თავდასხმა და უსაფრთხო ნაკადი </vt:lpstr>
      <vt:lpstr>დასკვნა</vt:lpstr>
      <vt:lpstr>მადლობა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კომპიუტერულ მეცნიერებათა დეპარტამენტი</dc:title>
  <cp:lastModifiedBy>BSU</cp:lastModifiedBy>
  <cp:revision>79</cp:revision>
  <dcterms:modified xsi:type="dcterms:W3CDTF">2024-05-29T02:23:49Z</dcterms:modified>
</cp:coreProperties>
</file>