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1"/>
  </p:notesMasterIdLst>
  <p:sldIdLst>
    <p:sldId id="256" r:id="rId2"/>
    <p:sldId id="273" r:id="rId3"/>
    <p:sldId id="265" r:id="rId4"/>
    <p:sldId id="274" r:id="rId5"/>
    <p:sldId id="275" r:id="rId6"/>
    <p:sldId id="276" r:id="rId7"/>
    <p:sldId id="277" r:id="rId8"/>
    <p:sldId id="278" r:id="rId9"/>
    <p:sldId id="26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7E2DA49E-800A-4F70-80C2-D56FE3E2B9FC}">
          <p14:sldIdLst>
            <p14:sldId id="256"/>
            <p14:sldId id="273"/>
            <p14:sldId id="265"/>
            <p14:sldId id="274"/>
            <p14:sldId id="275"/>
            <p14:sldId id="276"/>
          </p14:sldIdLst>
        </p14:section>
        <p14:section name="Раздел без заголовка" id="{6DEF8157-04F2-4D99-AE4E-70BB978C152A}">
          <p14:sldIdLst>
            <p14:sldId id="277"/>
            <p14:sldId id="278"/>
            <p14:sldId id="26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7" d="100"/>
          <a:sy n="77" d="100"/>
        </p:scale>
        <p:origin x="883"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ზედა კოლონტიტულის ჩანაცვლების ველი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თარიღის ჩანაცვლების ველი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BBEF4C-44EF-43C8-9710-3B3048E9C8E9}" type="datetimeFigureOut">
              <a:rPr lang="en-US" smtClean="0"/>
              <a:t>6/9/2024</a:t>
            </a:fld>
            <a:endParaRPr lang="en-US"/>
          </a:p>
        </p:txBody>
      </p:sp>
      <p:sp>
        <p:nvSpPr>
          <p:cNvPr id="4" name="სლაიდის გამოსახულების ჩანაცვლების ველი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ჩანაწერების ჩანაცვლების ველი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a-GE"/>
              <a:t>დააწკაპუნეთ მთავარი ტექსტის რედაქტირებისთვის სტილები</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endParaRPr lang="en-US"/>
          </a:p>
        </p:txBody>
      </p:sp>
      <p:sp>
        <p:nvSpPr>
          <p:cNvPr id="6" name="ქვედა კოლონტიტულის ჩანაცვლების ველი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სლაიდის რიცხვის ჩანაცვლების ველი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7FCB35-4AB2-4405-B3C2-EF30FA53E90A}" type="slidenum">
              <a:rPr lang="en-US" smtClean="0"/>
              <a:t>‹#›</a:t>
            </a:fld>
            <a:endParaRPr lang="en-US"/>
          </a:p>
        </p:txBody>
      </p:sp>
    </p:spTree>
    <p:extLst>
      <p:ext uri="{BB962C8B-B14F-4D97-AF65-F5344CB8AC3E}">
        <p14:creationId xmlns:p14="http://schemas.microsoft.com/office/powerpoint/2010/main" val="2480327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3B591353-61BC-441F-A4B5-6BF3D8A68591}" type="datetimeFigureOut">
              <a:rPr lang="ru-RU" smtClean="0"/>
              <a:t>09.06.2024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2734304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3B591353-61BC-441F-A4B5-6BF3D8A68591}" type="datetimeFigureOut">
              <a:rPr lang="ru-RU" smtClean="0"/>
              <a:t>09.06.2024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3712421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3B591353-61BC-441F-A4B5-6BF3D8A68591}" type="datetimeFigureOut">
              <a:rPr lang="ru-RU" smtClean="0"/>
              <a:t>09.06.2024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23325709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a:t>Образец заголовка</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3B591353-61BC-441F-A4B5-6BF3D8A68591}" type="datetimeFigureOut">
              <a:rPr lang="ru-RU" smtClean="0"/>
              <a:t>09.06.2024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6480741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B591353-61BC-441F-A4B5-6BF3D8A68591}" type="datetimeFigureOut">
              <a:rPr lang="ru-RU" smtClean="0"/>
              <a:t>09.06.2024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1701380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B591353-61BC-441F-A4B5-6BF3D8A68591}" type="datetimeFigureOut">
              <a:rPr lang="ru-RU" smtClean="0"/>
              <a:t>09.06.2024</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15385051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B591353-61BC-441F-A4B5-6BF3D8A68591}" type="datetimeFigureOut">
              <a:rPr lang="ru-RU" smtClean="0"/>
              <a:t>09.06.2024</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20833208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B591353-61BC-441F-A4B5-6BF3D8A68591}" type="datetimeFigureOut">
              <a:rPr lang="ru-RU" smtClean="0"/>
              <a:t>09.06.2024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19048608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B591353-61BC-441F-A4B5-6BF3D8A68591}" type="datetimeFigureOut">
              <a:rPr lang="ru-RU" smtClean="0"/>
              <a:t>09.06.2024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693197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B591353-61BC-441F-A4B5-6BF3D8A68591}" type="datetimeFigureOut">
              <a:rPr lang="ru-RU" smtClean="0"/>
              <a:t>09.06.2024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695875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B591353-61BC-441F-A4B5-6BF3D8A68591}" type="datetimeFigureOut">
              <a:rPr lang="ru-RU" smtClean="0"/>
              <a:t>09.06.2024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162365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3B591353-61BC-441F-A4B5-6BF3D8A68591}" type="datetimeFigureOut">
              <a:rPr lang="ru-RU" smtClean="0"/>
              <a:t>09.06.2024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3411275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3B591353-61BC-441F-A4B5-6BF3D8A68591}" type="datetimeFigureOut">
              <a:rPr lang="ru-RU" smtClean="0"/>
              <a:t>09.06.2024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2739942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7" name="Date Placeholder 2"/>
          <p:cNvSpPr>
            <a:spLocks noGrp="1"/>
          </p:cNvSpPr>
          <p:nvPr>
            <p:ph type="dt" sz="half" idx="10"/>
          </p:nvPr>
        </p:nvSpPr>
        <p:spPr/>
        <p:txBody>
          <a:bodyPr/>
          <a:lstStyle/>
          <a:p>
            <a:fld id="{3B591353-61BC-441F-A4B5-6BF3D8A68591}" type="datetimeFigureOut">
              <a:rPr lang="ru-RU" smtClean="0"/>
              <a:t>09.06.2024</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1280236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B591353-61BC-441F-A4B5-6BF3D8A68591}" type="datetimeFigureOut">
              <a:rPr lang="ru-RU" smtClean="0"/>
              <a:t>09.06.2024</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3395909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7" name="Date Placeholder 4"/>
          <p:cNvSpPr>
            <a:spLocks noGrp="1"/>
          </p:cNvSpPr>
          <p:nvPr>
            <p:ph type="dt" sz="half" idx="10"/>
          </p:nvPr>
        </p:nvSpPr>
        <p:spPr/>
        <p:txBody>
          <a:bodyPr/>
          <a:lstStyle/>
          <a:p>
            <a:fld id="{3B591353-61BC-441F-A4B5-6BF3D8A68591}" type="datetimeFigureOut">
              <a:rPr lang="ru-RU" smtClean="0"/>
              <a:t>09.06.2024</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1962021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3B591353-61BC-441F-A4B5-6BF3D8A68591}" type="datetimeFigureOut">
              <a:rPr lang="ru-RU" smtClean="0"/>
              <a:t>09.06.2024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1568409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B591353-61BC-441F-A4B5-6BF3D8A68591}" type="datetimeFigureOut">
              <a:rPr lang="ru-RU" smtClean="0"/>
              <a:t>09.06.2024</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0A9361B4-9397-4AF7-BAD3-F2CC6CF73A99}" type="slidenum">
              <a:rPr lang="ru-RU" smtClean="0"/>
              <a:t>‹#›</a:t>
            </a:fld>
            <a:endParaRPr lang="ru-RU"/>
          </a:p>
        </p:txBody>
      </p:sp>
    </p:spTree>
    <p:extLst>
      <p:ext uri="{BB962C8B-B14F-4D97-AF65-F5344CB8AC3E}">
        <p14:creationId xmlns:p14="http://schemas.microsoft.com/office/powerpoint/2010/main" val="4241585796"/>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plato.stanford.edu/entries/personhood-india/" TargetMode="External"/><Relationship Id="rId2" Type="http://schemas.openxmlformats.org/officeDocument/2006/relationships/hyperlink" Target="https://www.organism.earth/library/document/eastern-wisdom-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E7A62361-8FED-478B-A82E-9D2752686611}"/>
              </a:ext>
            </a:extLst>
          </p:cNvPr>
          <p:cNvSpPr>
            <a:spLocks noGrp="1"/>
          </p:cNvSpPr>
          <p:nvPr>
            <p:ph type="subTitle" idx="1"/>
          </p:nvPr>
        </p:nvSpPr>
        <p:spPr>
          <a:xfrm>
            <a:off x="1154955" y="140676"/>
            <a:ext cx="8825658" cy="6717323"/>
          </a:xfrm>
        </p:spPr>
        <p:txBody>
          <a:bodyPr>
            <a:normAutofit fontScale="85000" lnSpcReduction="20000"/>
          </a:bodyPr>
          <a:lstStyle/>
          <a:p>
            <a:r>
              <a:rPr lang="ka-GE" dirty="0"/>
              <a:t>                                ბათუმის შოთა რუსთვლის სახელმწიფო უნივერსიტეტი</a:t>
            </a:r>
          </a:p>
          <a:p>
            <a:r>
              <a:rPr lang="ka-GE" dirty="0"/>
              <a:t>                                       ჰუმანიტარულ მეცნიერებათა ფაკულტეტი</a:t>
            </a:r>
          </a:p>
          <a:p>
            <a:r>
              <a:rPr lang="ka-GE" dirty="0"/>
              <a:t>                                                    ფილოსოფიის დეპარტამენტი</a:t>
            </a:r>
          </a:p>
          <a:p>
            <a:endParaRPr lang="ka-GE" dirty="0"/>
          </a:p>
          <a:p>
            <a:r>
              <a:rPr lang="ka-GE" dirty="0"/>
              <a:t>                                            </a:t>
            </a:r>
          </a:p>
          <a:p>
            <a:endParaRPr lang="ka-GE" dirty="0"/>
          </a:p>
          <a:p>
            <a:endParaRPr lang="ka-GE" dirty="0"/>
          </a:p>
          <a:p>
            <a:endParaRPr lang="ka-GE" dirty="0"/>
          </a:p>
          <a:p>
            <a:r>
              <a:rPr lang="ka-GE" dirty="0"/>
              <a:t>                                                </a:t>
            </a:r>
          </a:p>
          <a:p>
            <a:endParaRPr lang="ka-GE" dirty="0"/>
          </a:p>
          <a:p>
            <a:r>
              <a:rPr lang="ka-GE" dirty="0"/>
              <a:t>                                                სამეცნიერო სემინარი თემაზე:</a:t>
            </a:r>
          </a:p>
          <a:p>
            <a:r>
              <a:rPr lang="ka-GE" dirty="0"/>
              <a:t>                                 </a:t>
            </a:r>
          </a:p>
          <a:p>
            <a:r>
              <a:rPr lang="ka-GE" b="1" dirty="0"/>
              <a:t>                          ინდური წარმოდგენები ადამიანის პიროვნების შესახებ</a:t>
            </a:r>
          </a:p>
          <a:p>
            <a:r>
              <a:rPr lang="ka-GE" b="1" dirty="0"/>
              <a:t>    </a:t>
            </a:r>
            <a:r>
              <a:rPr lang="ka-GE" dirty="0"/>
              <a:t>                                              </a:t>
            </a:r>
            <a:endParaRPr lang="ru-RU" dirty="0"/>
          </a:p>
          <a:p>
            <a:r>
              <a:rPr lang="ka-GE" dirty="0"/>
              <a:t>      სემინარის ავტორი:</a:t>
            </a:r>
          </a:p>
          <a:p>
            <a:r>
              <a:rPr lang="ka-GE" dirty="0"/>
              <a:t> ასოც. პროფ. ვარდო ბერიძე</a:t>
            </a:r>
          </a:p>
          <a:p>
            <a:r>
              <a:rPr lang="ka-GE" dirty="0"/>
              <a:t>                                                     </a:t>
            </a:r>
          </a:p>
          <a:p>
            <a:r>
              <a:rPr lang="ka-GE" dirty="0"/>
              <a:t>                                                           ბათუმი- 2024</a:t>
            </a:r>
            <a:endParaRPr lang="ru-RU" dirty="0"/>
          </a:p>
          <a:p>
            <a:r>
              <a:rPr lang="ka-GE" dirty="0"/>
              <a:t>                              </a:t>
            </a:r>
            <a:endParaRPr lang="ru-RU" dirty="0"/>
          </a:p>
          <a:p>
            <a:r>
              <a:rPr lang="ka-GE" dirty="0"/>
              <a:t>                                   </a:t>
            </a:r>
            <a:endParaRPr lang="ru-RU" dirty="0"/>
          </a:p>
        </p:txBody>
      </p:sp>
      <p:pic>
        <p:nvPicPr>
          <p:cNvPr id="4" name="Рисунок 3">
            <a:extLst>
              <a:ext uri="{FF2B5EF4-FFF2-40B4-BE49-F238E27FC236}">
                <a16:creationId xmlns:a16="http://schemas.microsoft.com/office/drawing/2014/main" id="{D53248C4-7E1F-44EC-96B3-ECB828560E7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65369" y="1499480"/>
            <a:ext cx="1424305" cy="1551940"/>
          </a:xfrm>
          <a:prstGeom prst="rect">
            <a:avLst/>
          </a:prstGeom>
          <a:noFill/>
          <a:ln>
            <a:noFill/>
          </a:ln>
        </p:spPr>
      </p:pic>
    </p:spTree>
    <p:extLst>
      <p:ext uri="{BB962C8B-B14F-4D97-AF65-F5344CB8AC3E}">
        <p14:creationId xmlns:p14="http://schemas.microsoft.com/office/powerpoint/2010/main" val="85762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0ACCFA80-3A91-9932-4476-4F25FE6EFB00}"/>
              </a:ext>
            </a:extLst>
          </p:cNvPr>
          <p:cNvSpPr>
            <a:spLocks noGrp="1"/>
          </p:cNvSpPr>
          <p:nvPr>
            <p:ph type="title"/>
          </p:nvPr>
        </p:nvSpPr>
        <p:spPr>
          <a:xfrm>
            <a:off x="646111" y="452717"/>
            <a:ext cx="10932976" cy="6216439"/>
          </a:xfrm>
        </p:spPr>
        <p:txBody>
          <a:bodyPr/>
          <a:lstStyle/>
          <a:p>
            <a:r>
              <a:rPr lang="ka-GE" dirty="0"/>
              <a:t>                        შესავალი</a:t>
            </a:r>
            <a:br>
              <a:rPr lang="ka-GE" dirty="0"/>
            </a:br>
            <a:endParaRPr lang="en-US" sz="3600" dirty="0"/>
          </a:p>
        </p:txBody>
      </p:sp>
      <p:sp>
        <p:nvSpPr>
          <p:cNvPr id="3" name="შიგთავსის ჩანაცვლების ველი 2">
            <a:extLst>
              <a:ext uri="{FF2B5EF4-FFF2-40B4-BE49-F238E27FC236}">
                <a16:creationId xmlns:a16="http://schemas.microsoft.com/office/drawing/2014/main" id="{53E1A4FA-F762-2B63-2C98-7D2C7BE36920}"/>
              </a:ext>
            </a:extLst>
          </p:cNvPr>
          <p:cNvSpPr>
            <a:spLocks noGrp="1"/>
          </p:cNvSpPr>
          <p:nvPr>
            <p:ph idx="1"/>
          </p:nvPr>
        </p:nvSpPr>
        <p:spPr>
          <a:xfrm>
            <a:off x="1103312" y="1229194"/>
            <a:ext cx="10783888" cy="5019206"/>
          </a:xfrm>
        </p:spPr>
        <p:txBody>
          <a:bodyPr>
            <a:normAutofit fontScale="85000" lnSpcReduction="10000"/>
          </a:bodyPr>
          <a:lstStyle/>
          <a:p>
            <a:pPr algn="just"/>
            <a:r>
              <a:rPr lang="ka-GE" sz="1800" dirty="0">
                <a:effectLst/>
                <a:latin typeface="Sylfaen" panose="010A0502050306030303" pitchFamily="18" charset="0"/>
                <a:ea typeface="Times New Roman" panose="02020603050405020304" pitchFamily="18" charset="0"/>
                <a:cs typeface="Sylfaen" panose="010A0502050306030303" pitchFamily="18" charset="0"/>
              </a:rPr>
              <a:t>ძველ ინდოეთსა და ჩინეთში იბადება და ვითარდება ფილოსოფიური აზრი ადამიანის შესახებ. მის არსებით მახასიათებლად ითვლება ადამიანის შინაგანი ბუნების, მისი თავისუფლების ხარისხის, ცხოვრების მიზნისა და აზრის სრულყოფილებაზე ორიენტაციის აღება, </a:t>
            </a:r>
            <a:r>
              <a:rPr lang="ka-GE" sz="1800" dirty="0" err="1">
                <a:effectLst/>
                <a:latin typeface="Sylfaen" panose="010A0502050306030303" pitchFamily="18" charset="0"/>
                <a:ea typeface="Times New Roman" panose="02020603050405020304" pitchFamily="18" charset="0"/>
                <a:cs typeface="Sylfaen" panose="010A0502050306030303" pitchFamily="18" charset="0"/>
              </a:rPr>
              <a:t>მაკრო</a:t>
            </a:r>
            <a:r>
              <a:rPr lang="ka-GE" sz="1800" dirty="0">
                <a:effectLst/>
                <a:latin typeface="Sylfaen" panose="010A0502050306030303" pitchFamily="18" charset="0"/>
                <a:ea typeface="Times New Roman" panose="02020603050405020304" pitchFamily="18" charset="0"/>
                <a:cs typeface="Sylfaen" panose="010A0502050306030303" pitchFamily="18" charset="0"/>
              </a:rPr>
              <a:t> და მიკროკოსმოსის, ბუნებისა და ადამიანის თავდაპირველი ერთიანობისთვის ყურადღების გამახვილება. </a:t>
            </a:r>
            <a:endParaRPr lang="ka-GE" sz="1800" dirty="0">
              <a:effectLst/>
              <a:latin typeface="Times New Roman" panose="02020603050405020304" pitchFamily="18" charset="0"/>
              <a:ea typeface="Times New Roman" panose="02020603050405020304" pitchFamily="18" charset="0"/>
            </a:endParaRPr>
          </a:p>
          <a:p>
            <a:pPr algn="just"/>
            <a:r>
              <a:rPr lang="ka-GE" sz="1800" dirty="0">
                <a:effectLst/>
                <a:latin typeface="Sylfaen" panose="010A0502050306030303" pitchFamily="18" charset="0"/>
                <a:ea typeface="Times New Roman" panose="02020603050405020304" pitchFamily="18" charset="0"/>
              </a:rPr>
              <a:t>          ინდური მიდგომა პიროვნების გაგებისა  გამორჩეული პერსპექტივის მატარებელია.</a:t>
            </a:r>
            <a:r>
              <a:rPr lang="ka-GE" sz="1800" dirty="0">
                <a:effectLst/>
                <a:latin typeface="Sylfaen" panose="010A0502050306030303" pitchFamily="18" charset="0"/>
                <a:ea typeface="Times New Roman" panose="02020603050405020304" pitchFamily="18" charset="0"/>
                <a:cs typeface="Sylfaen" panose="010A0502050306030303" pitchFamily="18" charset="0"/>
              </a:rPr>
              <a:t> იგი არსებითად განსხვავდება დასავლური ფილოსოფიური ტრადიციებისგან.</a:t>
            </a:r>
            <a:endParaRPr lang="ka-GE" sz="1800" dirty="0">
              <a:effectLst/>
              <a:latin typeface="Times New Roman" panose="02020603050405020304" pitchFamily="18" charset="0"/>
              <a:ea typeface="Times New Roman" panose="02020603050405020304" pitchFamily="18" charset="0"/>
            </a:endParaRPr>
          </a:p>
          <a:p>
            <a:pPr algn="just">
              <a:buFont typeface="Wingdings" panose="05000000000000000000" pitchFamily="2" charset="2"/>
              <a:buChar char="Ø"/>
            </a:pP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ინდური აზროვნების მიხედვით, პიროვნების გაგებისთვის აუცილებელია </a:t>
            </a:r>
            <a:r>
              <a:rPr lang="ka-GE" sz="1800" dirty="0">
                <a:effectLst/>
                <a:latin typeface="Sylfaen" panose="010A0502050306030303" pitchFamily="18" charset="0"/>
                <a:ea typeface="Times New Roman" panose="02020603050405020304" pitchFamily="18" charset="0"/>
                <a:cs typeface="Sylfaen" panose="010A0502050306030303" pitchFamily="18" charset="0"/>
              </a:rPr>
              <a:t>რამდენიმე</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ფუნდამენტური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კონცეფციის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ანალიზი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კერძოდ, შეხედულებები იმის შესახებ, თუ რა აყალიბებს ადამიანის ხასიათს, ქცევებს და თვითრეალიზაციის გზას. </a:t>
            </a:r>
          </a:p>
          <a:p>
            <a:pPr algn="just">
              <a:buFont typeface="Wingdings" panose="05000000000000000000" pitchFamily="2" charset="2"/>
              <a:buChar char="Ø"/>
            </a:pP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პიროვნების თეორია ღრმად არის ფესვგადგმული ძველ ინდურ ტექსტებსა და ტრადიციებში. ის აერთიანებს ფილოსოფიურ, სულიერ და ფსიქოლოგიურ ელემენტებს, უზრუნველყოფს ადამიანის ხასიათის </a:t>
            </a:r>
            <a:r>
              <a:rPr lang="ka-GE" sz="1800" dirty="0" err="1">
                <a:effectLst/>
                <a:latin typeface="Sylfaen" panose="010A0502050306030303" pitchFamily="18" charset="0"/>
                <a:ea typeface="Times New Roman" panose="02020603050405020304" pitchFamily="18" charset="0"/>
                <a:cs typeface="Times New Roman" panose="02020603050405020304" pitchFamily="18" charset="0"/>
              </a:rPr>
              <a:t>ჰოლისტიკურ</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ხედვას, განიხილავს პიროვნებას, როგორც ინდივიდის ცხოვრების  დინამიურ და განვითარებად ასპექტს. </a:t>
            </a:r>
          </a:p>
          <a:p>
            <a:pPr algn="just">
              <a:buFont typeface="Wingdings" panose="05000000000000000000" pitchFamily="2" charset="2"/>
              <a:buChar char="Ø"/>
            </a:pP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თანამედროვე ფილოსოფიური აზროვნების თვალსაზრისით, ინდური ტრადიცია სრულად აღიქვამს  პიროვნების გაგებასთან დაკავშირებულ პრობლემის სირთულეს და წარმოადგენს პიროვნების თეორიებს, რომლებიც  საჭიროებენ ყურადღების გამახვილებას </a:t>
            </a:r>
            <a:r>
              <a:rPr lang="ka-GE" sz="1800" dirty="0" err="1">
                <a:effectLst/>
                <a:latin typeface="Sylfaen" panose="010A0502050306030303" pitchFamily="18" charset="0"/>
                <a:ea typeface="Times New Roman" panose="02020603050405020304" pitchFamily="18" charset="0"/>
                <a:cs typeface="Times New Roman" panose="02020603050405020304" pitchFamily="18" charset="0"/>
              </a:rPr>
              <a:t>პერსონალისტური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ფილოსოფიის განვითარების კუთხით.</a:t>
            </a:r>
          </a:p>
          <a:p>
            <a:pPr algn="just">
              <a:buFont typeface="Wingdings" panose="05000000000000000000" pitchFamily="2" charset="2"/>
              <a:buChar char="Ø"/>
            </a:pPr>
            <a:r>
              <a:rPr lang="ka-GE" sz="1800" dirty="0" err="1">
                <a:effectLst/>
                <a:latin typeface="Sylfaen" panose="010A0502050306030303" pitchFamily="18" charset="0"/>
                <a:ea typeface="Times New Roman" panose="02020603050405020304" pitchFamily="18" charset="0"/>
              </a:rPr>
              <a:t>პირველწყაროსა</a:t>
            </a:r>
            <a:r>
              <a:rPr lang="ka-GE" sz="1800" dirty="0">
                <a:effectLst/>
                <a:latin typeface="Sylfaen" panose="010A0502050306030303" pitchFamily="18" charset="0"/>
                <a:ea typeface="Times New Roman" panose="02020603050405020304" pitchFamily="18" charset="0"/>
              </a:rPr>
              <a:t> და ტექსტზე მუშაობის მეთოდის გამოყენებით ნაშრომში ნაცადია მე-20 საუკუნის ბრიტანელი ფილოსოფოსის ალან</a:t>
            </a:r>
            <a:r>
              <a:rPr lang="ka-GE" sz="1800" b="1"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rPr>
              <a:t>უოტსისა</a:t>
            </a:r>
            <a:r>
              <a:rPr lang="ka-GE" sz="1800" dirty="0">
                <a:effectLst/>
                <a:latin typeface="Sylfaen" panose="010A0502050306030303" pitchFamily="18" charset="0"/>
                <a:ea typeface="Times New Roman" panose="02020603050405020304" pitchFamily="18" charset="0"/>
              </a:rPr>
              <a:t> და ჩეხი აღმოსავლეთმცოდნე, რელიგიის ფილოსოფიის მკვლევრის კარელ ვერნერის შეხედულებათა ანალიზი ადამიანის ბუნების </a:t>
            </a:r>
            <a:r>
              <a:rPr lang="ka-GE" sz="1800" dirty="0" err="1">
                <a:effectLst/>
                <a:latin typeface="Sylfaen" panose="010A0502050306030303" pitchFamily="18" charset="0"/>
                <a:ea typeface="Times New Roman" panose="02020603050405020304" pitchFamily="18" charset="0"/>
              </a:rPr>
              <a:t>პერსონალისტური</a:t>
            </a:r>
            <a:r>
              <a:rPr lang="ka-GE" sz="1800" dirty="0">
                <a:effectLst/>
                <a:latin typeface="Sylfaen" panose="010A0502050306030303" pitchFamily="18" charset="0"/>
                <a:ea typeface="Times New Roman" panose="02020603050405020304" pitchFamily="18" charset="0"/>
              </a:rPr>
              <a:t> გაგების თვალსაზრისით. </a:t>
            </a:r>
            <a:endParaRPr lang="ka-GE" sz="1800" dirty="0">
              <a:effectLst/>
              <a:latin typeface="Times New Roman" panose="02020603050405020304" pitchFamily="18" charset="0"/>
              <a:ea typeface="Times New Roman" panose="02020603050405020304" pitchFamily="18" charset="0"/>
            </a:endParaRPr>
          </a:p>
          <a:p>
            <a:pPr marL="0" indent="0" algn="just">
              <a:buNone/>
            </a:pPr>
            <a:endParaRPr lang="ka-GE" sz="1800" dirty="0">
              <a:effectLst/>
              <a:latin typeface="Sylfaen" panose="010A0502050306030303" pitchFamily="18"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ka-GE" sz="1800" dirty="0"/>
          </a:p>
          <a:p>
            <a:endParaRPr lang="en-US" dirty="0"/>
          </a:p>
        </p:txBody>
      </p:sp>
    </p:spTree>
    <p:extLst>
      <p:ext uri="{BB962C8B-B14F-4D97-AF65-F5344CB8AC3E}">
        <p14:creationId xmlns:p14="http://schemas.microsoft.com/office/powerpoint/2010/main" val="2127536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12961"/>
            <a:ext cx="9404723" cy="641791"/>
          </a:xfrm>
        </p:spPr>
        <p:txBody>
          <a:bodyPr/>
          <a:lstStyle/>
          <a:p>
            <a:r>
              <a:rPr lang="ka-GE" sz="2400" dirty="0">
                <a:solidFill>
                  <a:srgbClr val="C00000"/>
                </a:solidFill>
              </a:rPr>
              <a:t>                               პიროვნების ცნება ინდურ ფილოსოფიაში</a:t>
            </a:r>
            <a:endParaRPr lang="en-US" sz="2400" dirty="0">
              <a:solidFill>
                <a:srgbClr val="C00000"/>
              </a:solidFill>
            </a:endParaRPr>
          </a:p>
        </p:txBody>
      </p:sp>
      <p:sp>
        <p:nvSpPr>
          <p:cNvPr id="3" name="Объект 2">
            <a:extLst>
              <a:ext uri="{FF2B5EF4-FFF2-40B4-BE49-F238E27FC236}">
                <a16:creationId xmlns:a16="http://schemas.microsoft.com/office/drawing/2014/main" id="{7E558CAC-E7EF-4706-8321-C60EE5A3D2F7}"/>
              </a:ext>
            </a:extLst>
          </p:cNvPr>
          <p:cNvSpPr>
            <a:spLocks noGrp="1"/>
          </p:cNvSpPr>
          <p:nvPr>
            <p:ph idx="1"/>
          </p:nvPr>
        </p:nvSpPr>
        <p:spPr>
          <a:xfrm>
            <a:off x="1103312" y="1233054"/>
            <a:ext cx="8946541" cy="5015345"/>
          </a:xfrm>
        </p:spPr>
        <p:txBody>
          <a:bodyPr>
            <a:normAutofit/>
          </a:bodyPr>
          <a:lstStyle/>
          <a:p>
            <a:pPr algn="just">
              <a:buFont typeface="Wingdings" panose="05000000000000000000" pitchFamily="2" charset="2"/>
              <a:buChar char="Ø"/>
            </a:pPr>
            <a:r>
              <a:rPr lang="ka-GE" sz="1800" dirty="0">
                <a:effectLst/>
                <a:latin typeface="Sylfaen" panose="010A0502050306030303" pitchFamily="18" charset="0"/>
                <a:ea typeface="Times New Roman" panose="02020603050405020304" pitchFamily="18" charset="0"/>
                <a:cs typeface="Sylfaen" panose="010A0502050306030303" pitchFamily="18" charset="0"/>
              </a:rPr>
              <a:t>კლასიკურ</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ინდურ</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ფილოსოფიურ</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სკოლებში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ეკვივალენტური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ტერმინის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პოვნა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რომელიც</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სწორად</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ითარგმნება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როგორც</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პიროვნება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შედარებით</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რთულია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ბუდისტურ</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ფილოსოფიაში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cs typeface="Sylfaen" panose="010A0502050306030303" pitchFamily="18" charset="0"/>
              </a:rPr>
              <a:t>პუდგალას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ცნება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რომელიც</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ფსიქოფიზიკურ</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კომპლექსს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აღნიშნავდა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ითარგმნება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როგორც</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პიროვნება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endParaRPr lang="ka-GE"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ka-GE"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სანსკრიტში</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არსებობს</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რამდენიმე</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ტერმინი</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მაგალითად</a:t>
            </a:r>
            <a:r>
              <a:rPr lang="ka-GE" sz="1800"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cs typeface="Sylfaen" panose="010A0502050306030303" pitchFamily="18" charset="0"/>
              </a:rPr>
              <a:t>ჯივა</a:t>
            </a:r>
            <a:r>
              <a:rPr lang="ka-GE" sz="1800" dirty="0" err="1">
                <a:effectLst/>
                <a:latin typeface="Sylfaen" panose="010A0502050306030303" pitchFamily="18" charset="0"/>
                <a:ea typeface="Times New Roman" panose="02020603050405020304" pitchFamily="18" charset="0"/>
              </a:rPr>
              <a:t>-</a:t>
            </a:r>
            <a:r>
              <a:rPr lang="ka-GE" sz="1800" dirty="0" err="1">
                <a:effectLst/>
                <a:latin typeface="Sylfaen" panose="010A0502050306030303" pitchFamily="18" charset="0"/>
                <a:ea typeface="Times New Roman" panose="02020603050405020304" pitchFamily="18" charset="0"/>
                <a:cs typeface="Sylfaen" panose="010A0502050306030303" pitchFamily="18" charset="0"/>
              </a:rPr>
              <a:t>ატმა</a:t>
            </a:r>
            <a:r>
              <a:rPr lang="ka-GE" sz="1800"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cs typeface="Sylfaen" panose="010A0502050306030303" pitchFamily="18" charset="0"/>
              </a:rPr>
              <a:t>პურუშა</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მანუსია</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რომლებიც</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ხშირად </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გამოიყენება</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პიროვნების</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აღსანიშნავად</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მაგრამ</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ამ</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ტერმინებს</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ფართო</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მნიშვნელობა</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აქვთ</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და</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პირდაპირი მნიშვნელობით</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არ</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ვრცელდება</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პირებზე</a:t>
            </a:r>
            <a:r>
              <a:rPr lang="ka-GE" sz="1800" dirty="0">
                <a:effectLst/>
                <a:latin typeface="Sylfaen" panose="010A0502050306030303" pitchFamily="18" charset="0"/>
                <a:ea typeface="Times New Roman" panose="02020603050405020304" pitchFamily="18" charset="0"/>
              </a:rPr>
              <a:t>. კლასიკურ ინდურ ფილოსოფიაში პიროვნების ცნება იყო ცენტრალური ცნება [</a:t>
            </a:r>
            <a:r>
              <a:rPr lang="ka-GE" sz="1800" dirty="0" err="1">
                <a:effectLst/>
                <a:latin typeface="Sylfaen" panose="010A0502050306030303" pitchFamily="18" charset="0"/>
                <a:ea typeface="Times New Roman" panose="02020603050405020304" pitchFamily="18" charset="0"/>
              </a:rPr>
              <a:t>Stanford</a:t>
            </a:r>
            <a:r>
              <a:rPr lang="ka-GE" sz="1800"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rPr>
              <a:t>Encyclopedia</a:t>
            </a:r>
            <a:r>
              <a:rPr lang="ka-GE" sz="1800"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rPr>
              <a:t>of</a:t>
            </a:r>
            <a:r>
              <a:rPr lang="ka-GE" sz="1800"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rPr>
              <a:t>Philosophy</a:t>
            </a:r>
            <a:r>
              <a:rPr lang="ka-GE" sz="1800" dirty="0">
                <a:effectLst/>
                <a:latin typeface="Sylfaen" panose="010A0502050306030303" pitchFamily="18" charset="0"/>
                <a:ea typeface="Times New Roman" panose="02020603050405020304" pitchFamily="18" charset="0"/>
              </a:rPr>
              <a:t>, 2022].</a:t>
            </a:r>
          </a:p>
          <a:p>
            <a:pPr algn="just">
              <a:buFont typeface="Wingdings" panose="05000000000000000000" pitchFamily="2" charset="2"/>
              <a:buChar char="Ø"/>
            </a:pPr>
            <a:r>
              <a:rPr lang="ka-GE" sz="1800" u="sng" dirty="0">
                <a:solidFill>
                  <a:srgbClr val="0563C1"/>
                </a:solidFill>
                <a:effectLst/>
                <a:latin typeface="Sylfaen" panose="010A0502050306030303" pitchFamily="18" charset="0"/>
                <a:ea typeface="Times New Roman" panose="02020603050405020304" pitchFamily="18" charset="0"/>
                <a:cs typeface="Times New Roman" panose="02020603050405020304" pitchFamily="18" charset="0"/>
              </a:rPr>
              <a:t>თანამედროვე შეხედულებების გათვალისწინებით ინდური მიდგომა პიროვნებისადმი მოიცავს შემდეგ გაგებას: </a:t>
            </a:r>
            <a:r>
              <a:rPr lang="ka-GE" sz="1800" dirty="0" err="1">
                <a:effectLst/>
                <a:latin typeface="Sylfaen" panose="010A0502050306030303" pitchFamily="18" charset="0"/>
                <a:ea typeface="Times New Roman" panose="02020603050405020304" pitchFamily="18" charset="0"/>
                <a:cs typeface="Sylfaen" panose="010A0502050306030303" pitchFamily="18" charset="0"/>
              </a:rPr>
              <a:t>ჰოლისტიკური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გაგება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სულიერების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ჩართვა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პიროვნების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ტრანსფორმაცია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cs typeface="Sylfaen" panose="010A0502050306030303" pitchFamily="18" charset="0"/>
              </a:rPr>
              <a:t>აიურვედას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ჩართვა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უძველესი</a:t>
            </a:r>
            <a:r>
              <a:rPr lang="ka-GE" sz="1800" dirty="0">
                <a:effectLst/>
                <a:latin typeface="Sylfaen" panose="010A0502050306030303" pitchFamily="18" charset="0"/>
                <a:ea typeface="Times New Roman" panose="02020603050405020304" pitchFamily="18" charset="0"/>
                <a:cs typeface="Sylfaen" panose="010A0502050306030303" pitchFamily="18" charset="0"/>
              </a:rPr>
              <a:t> სიბრძნე თანამედროვე ცხოვრებისათვის, კულტურული და ინდივიდუალური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ვარიაცია.</a:t>
            </a:r>
            <a:endParaRPr lang="ka-GE" sz="1800" dirty="0">
              <a:effectLst/>
              <a:latin typeface="Times New Roman" panose="02020603050405020304" pitchFamily="18" charset="0"/>
              <a:ea typeface="Times New Roman" panose="02020603050405020304" pitchFamily="18" charset="0"/>
            </a:endParaRPr>
          </a:p>
          <a:p>
            <a:pPr algn="just">
              <a:buFont typeface="Wingdings" panose="05000000000000000000" pitchFamily="2" charset="2"/>
              <a:buChar char="Ø"/>
            </a:pPr>
            <a:endParaRPr lang="ru-RU" dirty="0"/>
          </a:p>
        </p:txBody>
      </p:sp>
    </p:spTree>
    <p:extLst>
      <p:ext uri="{BB962C8B-B14F-4D97-AF65-F5344CB8AC3E}">
        <p14:creationId xmlns:p14="http://schemas.microsoft.com/office/powerpoint/2010/main" val="175439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3E540353-9310-6F9F-2E07-285085ACF6B4}"/>
              </a:ext>
            </a:extLst>
          </p:cNvPr>
          <p:cNvSpPr>
            <a:spLocks noGrp="1"/>
          </p:cNvSpPr>
          <p:nvPr>
            <p:ph type="title"/>
          </p:nvPr>
        </p:nvSpPr>
        <p:spPr>
          <a:xfrm>
            <a:off x="646111" y="452718"/>
            <a:ext cx="9404723" cy="1058030"/>
          </a:xfrm>
        </p:spPr>
        <p:txBody>
          <a:bodyPr/>
          <a:lstStyle/>
          <a:p>
            <a:pPr algn="ctr"/>
            <a:r>
              <a:rPr lang="ka-GE" dirty="0"/>
              <a:t>              </a:t>
            </a:r>
            <a:r>
              <a:rPr lang="ka-GE" sz="3600" dirty="0"/>
              <a:t>ალან </a:t>
            </a:r>
            <a:r>
              <a:rPr lang="ka-GE" sz="3600" dirty="0" err="1"/>
              <a:t>უოტსი</a:t>
            </a:r>
            <a:r>
              <a:rPr lang="ka-GE" sz="3600" dirty="0"/>
              <a:t> პიროვნების შესახებ</a:t>
            </a:r>
          </a:p>
        </p:txBody>
      </p:sp>
      <p:sp>
        <p:nvSpPr>
          <p:cNvPr id="3" name="შიგთავსის ჩანაცვლების ველი 2">
            <a:extLst>
              <a:ext uri="{FF2B5EF4-FFF2-40B4-BE49-F238E27FC236}">
                <a16:creationId xmlns:a16="http://schemas.microsoft.com/office/drawing/2014/main" id="{4251AC9C-026A-B49D-7E26-0DC91DFD863C}"/>
              </a:ext>
            </a:extLst>
          </p:cNvPr>
          <p:cNvSpPr>
            <a:spLocks noGrp="1"/>
          </p:cNvSpPr>
          <p:nvPr>
            <p:ph idx="1"/>
          </p:nvPr>
        </p:nvSpPr>
        <p:spPr>
          <a:xfrm>
            <a:off x="1103312" y="1510748"/>
            <a:ext cx="10644740" cy="4737651"/>
          </a:xfrm>
        </p:spPr>
        <p:txBody>
          <a:bodyPr>
            <a:normAutofit fontScale="92500" lnSpcReduction="20000"/>
          </a:bodyPr>
          <a:lstStyle/>
          <a:p>
            <a:pPr algn="just"/>
            <a:r>
              <a:rPr lang="ka-GE" sz="1800" dirty="0">
                <a:solidFill>
                  <a:srgbClr val="232323"/>
                </a:solidFill>
                <a:effectLst/>
                <a:latin typeface="Sylfaen" panose="010A0502050306030303" pitchFamily="18" charset="0"/>
                <a:ea typeface="Times New Roman" panose="02020603050405020304" pitchFamily="18" charset="0"/>
                <a:cs typeface="Sylfaen" panose="010A0502050306030303" pitchFamily="18" charset="0"/>
              </a:rPr>
              <a:t>ალან </a:t>
            </a:r>
            <a:r>
              <a:rPr lang="ka-GE" sz="1800" dirty="0" err="1">
                <a:solidFill>
                  <a:srgbClr val="232323"/>
                </a:solidFill>
                <a:effectLst/>
                <a:latin typeface="Sylfaen" panose="010A0502050306030303" pitchFamily="18" charset="0"/>
                <a:ea typeface="Times New Roman" panose="02020603050405020304" pitchFamily="18" charset="0"/>
                <a:cs typeface="Sylfaen" panose="010A0502050306030303" pitchFamily="18" charset="0"/>
              </a:rPr>
              <a:t>უოტსი</a:t>
            </a:r>
            <a:r>
              <a:rPr lang="ka-GE" sz="1800" dirty="0">
                <a:solidFill>
                  <a:srgbClr val="232323"/>
                </a:solidFill>
                <a:effectLst/>
                <a:latin typeface="Sylfaen" panose="010A0502050306030303" pitchFamily="18" charset="0"/>
                <a:ea typeface="Times New Roman" panose="02020603050405020304" pitchFamily="18" charset="0"/>
                <a:cs typeface="Sylfaen" panose="010A0502050306030303"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აღმოსავლური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სიბრძნისა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და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თანამედროვეობისადმი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მიძღვნილ</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ლექციათა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ციკლში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გახსენება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cs typeface="Sylfaen" panose="010A0502050306030303" pitchFamily="18" charset="0"/>
              </a:rPr>
              <a:t>ფოკუსირებას</a:t>
            </a:r>
            <a:r>
              <a:rPr lang="ka-GE" sz="1800" dirty="0">
                <a:effectLst/>
                <a:latin typeface="Sylfaen" panose="010A0502050306030303" pitchFamily="18" charset="0"/>
                <a:ea typeface="Times New Roman" panose="02020603050405020304" pitchFamily="18" charset="0"/>
                <a:cs typeface="Sylfaen" panose="010A0502050306030303" pitchFamily="18" charset="0"/>
              </a:rPr>
              <a:t> ახდენს აღმოსავლეთ</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ინდოეთის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იდეაზე</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კერძოდ</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იმაზე</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რომ</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ჩვენ</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დაგვავიწყდა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ვინ</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ან</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რა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ვართ</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რეალურად</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და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რომლის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აღდგენასაც</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ვახდენთ</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საკუთარი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თავის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ინდივიდუალურ</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პიროვნებასთან</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იდენტიფიცირების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გზით</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cs typeface="Sylfaen" panose="010A0502050306030303" pitchFamily="18" charset="0"/>
              </a:rPr>
              <a:t>უოტსის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მიერ</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პიროვნება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ან</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პერსონა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ასევე</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განიხილება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როგორც</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ყოველდღიურ</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ცხოვრებაში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მიღებული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სოციალური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ან</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დრამატული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ნიღაბი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p>
          <a:p>
            <a:pPr algn="just"/>
            <a:r>
              <a:rPr lang="ka-GE" sz="1800" dirty="0" err="1">
                <a:effectLst/>
                <a:latin typeface="Sylfaen" panose="010A0502050306030303" pitchFamily="18" charset="0"/>
                <a:ea typeface="Times New Roman" panose="02020603050405020304" pitchFamily="18" charset="0"/>
                <a:cs typeface="Sylfaen" panose="010A0502050306030303" pitchFamily="18" charset="0"/>
              </a:rPr>
              <a:t>უოტსი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მსჯელობს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ზოგადად</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ადამიანის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მიერ</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საკუთარი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თავის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შეცნობის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შესახებ</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მისი აზრით, </a:t>
            </a:r>
            <a:r>
              <a:rPr lang="ka-GE" sz="1800" dirty="0">
                <a:effectLst/>
                <a:latin typeface="Sylfaen" panose="010A0502050306030303" pitchFamily="18" charset="0"/>
                <a:ea typeface="Times New Roman" panose="02020603050405020304" pitchFamily="18" charset="0"/>
                <a:cs typeface="Sylfaen" panose="010A0502050306030303" pitchFamily="18" charset="0"/>
              </a:rPr>
              <a:t>მიუხედავად</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იმისა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რომ</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საკუთარი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თავი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ყველაზე</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ახლობელია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ჩვენთვის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მაინც </a:t>
            </a:r>
            <a:r>
              <a:rPr lang="ka-GE" sz="1800" dirty="0">
                <a:effectLst/>
                <a:latin typeface="Sylfaen" panose="010A0502050306030303" pitchFamily="18" charset="0"/>
                <a:ea typeface="Times New Roman" panose="02020603050405020304" pitchFamily="18" charset="0"/>
                <a:cs typeface="Sylfaen" panose="010A0502050306030303" pitchFamily="18" charset="0"/>
              </a:rPr>
              <a:t>ძნელი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დასანახი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ვართ</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ხანდახან</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ვ</a:t>
            </a:r>
            <a:r>
              <a:rPr lang="ka-GE" sz="1800" dirty="0">
                <a:effectLst/>
                <a:latin typeface="Sylfaen" panose="010A0502050306030303" pitchFamily="18" charset="0"/>
                <a:ea typeface="Times New Roman" panose="02020603050405020304" pitchFamily="18" charset="0"/>
                <a:cs typeface="Sylfaen" panose="010A0502050306030303" pitchFamily="18" charset="0"/>
              </a:rPr>
              <a:t>ივიწყებთ</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საკუთარ</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თავს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endParaRPr lang="ka-GE" sz="1800" dirty="0">
              <a:latin typeface="Sylfaen" panose="010A0502050306030303" pitchFamily="18" charset="0"/>
              <a:ea typeface="Times New Roman" panose="02020603050405020304" pitchFamily="18" charset="0"/>
              <a:cs typeface="Times New Roman" panose="02020603050405020304" pitchFamily="18" charset="0"/>
            </a:endParaRPr>
          </a:p>
          <a:p>
            <a:pPr algn="just"/>
            <a:r>
              <a:rPr lang="ka-GE" sz="1800" dirty="0" err="1">
                <a:effectLst/>
                <a:latin typeface="Sylfaen" panose="010A0502050306030303" pitchFamily="18" charset="0"/>
                <a:ea typeface="Times New Roman" panose="02020603050405020304" pitchFamily="18" charset="0"/>
                <a:cs typeface="Times New Roman" panose="02020603050405020304" pitchFamily="18" charset="0"/>
              </a:rPr>
              <a:t>უოტსის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დახასიათებით, ადამიანი თავდაპირველად მსახიობის ნიღაბია - იქნება ეს ჩვეულებრივი დრამატული სპექტაკლისთვის, თუ რიტუალური წარმოდგენისთვის. </a:t>
            </a:r>
          </a:p>
          <a:p>
            <a:pPr algn="just"/>
            <a:r>
              <a:rPr lang="ka-GE" sz="1800" dirty="0">
                <a:effectLst/>
                <a:latin typeface="Sylfaen" panose="010A0502050306030303" pitchFamily="18" charset="0"/>
                <a:ea typeface="Times New Roman" panose="02020603050405020304" pitchFamily="18" charset="0"/>
              </a:rPr>
              <a:t>ბერძნულ-რომაულ სამყაროში ამ ნიღბებს, როგორც ზემოთ უკვე აღვნიშნეთ, პერსონას უწოდებდნენ.  ძველ ნიღბებს, რომლებსაც ბერძნულ-რომაული სცენისთვის ამზადებდნენ, მეგაფონის ფორმის პირსახოცები ჰქონდათ საკმაოდ ფართო პირებით. პერსონას მიენიჭა ნიღბის სახელი. </a:t>
            </a:r>
          </a:p>
          <a:p>
            <a:pPr algn="just"/>
            <a:r>
              <a:rPr lang="ka-GE" sz="1800"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rPr>
              <a:t>უოტსის</a:t>
            </a:r>
            <a:r>
              <a:rPr lang="ka-GE" sz="1800" dirty="0">
                <a:effectLst/>
                <a:latin typeface="Sylfaen" panose="010A0502050306030303" pitchFamily="18" charset="0"/>
                <a:ea typeface="Times New Roman" panose="02020603050405020304" pitchFamily="18" charset="0"/>
              </a:rPr>
              <a:t> შენიშვნით, ამ სიტყვის გამოყენება ჯერ კიდევ შემორჩენილია, როდესაც უყურებ პიესის სათაურს და ხედავთ დრამატული პერსონების სიას, როგორიცაა მაგალითად,  „დრამის პიროვნებები“. თავდაპირველად ეს იყო იმ ნიღბების სია, რომელთა ტარებასაც აპირებდნენ მსახიობები და ამიტომ, არ არის უცნაური, რომ სიტყვა „ადამიანი“, რომელიც თავდაპირველად „ნიღაბს“ ნიშნავდა, ნიშნავდა იმას, რადაც ჩვენ რეალურად და ჭეშმარიტად ვგრძნობთ თავს - განმარტავს </a:t>
            </a:r>
            <a:r>
              <a:rPr lang="ka-GE" sz="1800" dirty="0" err="1">
                <a:effectLst/>
                <a:latin typeface="Sylfaen" panose="010A0502050306030303" pitchFamily="18" charset="0"/>
                <a:ea typeface="Times New Roman" panose="02020603050405020304" pitchFamily="18" charset="0"/>
              </a:rPr>
              <a:t>უოტსი</a:t>
            </a:r>
            <a:r>
              <a:rPr lang="ka-GE" sz="1800" dirty="0">
                <a:effectLst/>
                <a:latin typeface="Sylfaen" panose="010A0502050306030303" pitchFamily="18" charset="0"/>
                <a:ea typeface="Times New Roman" panose="02020603050405020304" pitchFamily="18" charset="0"/>
              </a:rPr>
              <a:t>.</a:t>
            </a:r>
            <a:endParaRPr lang="ka-GE" sz="1800" dirty="0">
              <a:effectLst/>
              <a:latin typeface="Times New Roman" panose="02020603050405020304" pitchFamily="18" charset="0"/>
              <a:ea typeface="Times New Roman" panose="02020603050405020304" pitchFamily="18" charset="0"/>
            </a:endParaRPr>
          </a:p>
          <a:p>
            <a:pPr algn="just"/>
            <a:endParaRPr lang="ka-GE" dirty="0"/>
          </a:p>
        </p:txBody>
      </p:sp>
    </p:spTree>
    <p:extLst>
      <p:ext uri="{BB962C8B-B14F-4D97-AF65-F5344CB8AC3E}">
        <p14:creationId xmlns:p14="http://schemas.microsoft.com/office/powerpoint/2010/main" val="2140146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82214BBB-5AE3-A4E6-80A3-0596E64F340A}"/>
              </a:ext>
            </a:extLst>
          </p:cNvPr>
          <p:cNvSpPr>
            <a:spLocks noGrp="1"/>
          </p:cNvSpPr>
          <p:nvPr>
            <p:ph type="title"/>
          </p:nvPr>
        </p:nvSpPr>
        <p:spPr>
          <a:xfrm>
            <a:off x="646111" y="452718"/>
            <a:ext cx="9404723" cy="1236934"/>
          </a:xfrm>
        </p:spPr>
        <p:txBody>
          <a:bodyPr/>
          <a:lstStyle/>
          <a:p>
            <a:r>
              <a:rPr lang="ka-GE" sz="3600" dirty="0"/>
              <a:t>              ვის არ სჭირდება ნიღაბი</a:t>
            </a:r>
          </a:p>
        </p:txBody>
      </p:sp>
      <p:sp>
        <p:nvSpPr>
          <p:cNvPr id="3" name="შიგთავსის ჩანაცვლების ველი 2">
            <a:extLst>
              <a:ext uri="{FF2B5EF4-FFF2-40B4-BE49-F238E27FC236}">
                <a16:creationId xmlns:a16="http://schemas.microsoft.com/office/drawing/2014/main" id="{C1DE6037-4F6B-01EE-DF1C-87EDABC5FD91}"/>
              </a:ext>
            </a:extLst>
          </p:cNvPr>
          <p:cNvSpPr>
            <a:spLocks noGrp="1"/>
          </p:cNvSpPr>
          <p:nvPr>
            <p:ph idx="1"/>
          </p:nvPr>
        </p:nvSpPr>
        <p:spPr>
          <a:xfrm>
            <a:off x="645130" y="1242392"/>
            <a:ext cx="10963774" cy="5006008"/>
          </a:xfrm>
        </p:spPr>
        <p:txBody>
          <a:bodyPr>
            <a:normAutofit fontScale="92500" lnSpcReduction="20000"/>
          </a:bodyPr>
          <a:lstStyle/>
          <a:p>
            <a:pPr algn="just"/>
            <a:r>
              <a:rPr lang="ka-GE" sz="1800"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rPr>
              <a:t>უოტსის</a:t>
            </a:r>
            <a:r>
              <a:rPr lang="ka-GE" sz="1800" dirty="0">
                <a:effectLst/>
                <a:latin typeface="Sylfaen" panose="010A0502050306030303" pitchFamily="18" charset="0"/>
                <a:ea typeface="Times New Roman" panose="02020603050405020304" pitchFamily="18" charset="0"/>
              </a:rPr>
              <a:t> აზრით, </a:t>
            </a:r>
            <a:r>
              <a:rPr lang="ka-GE" sz="1800" dirty="0">
                <a:effectLst/>
                <a:latin typeface="Sylfaen" panose="010A0502050306030303" pitchFamily="18" charset="0"/>
                <a:ea typeface="Times New Roman" panose="02020603050405020304" pitchFamily="18" charset="0"/>
                <a:cs typeface="Sylfaen" panose="010A0502050306030303" pitchFamily="18" charset="0"/>
              </a:rPr>
              <a:t>ერთადერთი</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ადამიანები</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რომლებსაც</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ნამდვილად</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არ</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სჭირდებათ</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ეს</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როლური</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გასაღებები</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ერთმანეთთან</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შესახვედრად</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არიან</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ბავშვები</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ბავშვს</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არ</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ეუხერხულება</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პირდაპირ</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გითხრას</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ოჰ</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რა</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ლამაზი</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სახე</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გაქვს</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ან</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სასაცილო</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ცხვირი</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ხომ</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არ</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გაქვს</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მას</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შეუძლია</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პირდაპირ</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საუბარში</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შემოვიდეს</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ისე</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რომ</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არ</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შეხვდეს</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თქვენს</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პიროვნებას</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თქვენს</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ნიღაბს</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და</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ამიტომ</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რა</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თქმა</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უნდა</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დიდი</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ფილოსოფოსები</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და</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ბრძენები</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ყოველთვის</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აღფრთოვანებულნი</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იყვნენ</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ბავშვებით</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და</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ამ</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მხრივ</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ცდილობდნენ</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მათ</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მიბაძვას</a:t>
            </a:r>
            <a:r>
              <a:rPr lang="ka-GE" sz="1800" dirty="0">
                <a:effectLst/>
                <a:latin typeface="Sylfaen" panose="010A0502050306030303" pitchFamily="18" charset="0"/>
                <a:ea typeface="Times New Roman" panose="02020603050405020304" pitchFamily="18" charset="0"/>
              </a:rPr>
              <a:t>.</a:t>
            </a:r>
          </a:p>
          <a:p>
            <a:pPr algn="just"/>
            <a:r>
              <a:rPr lang="ka-GE" sz="1800" dirty="0" err="1">
                <a:effectLst/>
                <a:latin typeface="Sylfaen" panose="010A0502050306030303" pitchFamily="18" charset="0"/>
                <a:ea typeface="Times New Roman" panose="02020603050405020304" pitchFamily="18" charset="0"/>
              </a:rPr>
              <a:t>უოტსის</a:t>
            </a:r>
            <a:r>
              <a:rPr lang="ka-GE" sz="1800" dirty="0">
                <a:effectLst/>
                <a:latin typeface="Sylfaen" panose="010A0502050306030303" pitchFamily="18" charset="0"/>
                <a:ea typeface="Times New Roman" panose="02020603050405020304" pitchFamily="18" charset="0"/>
              </a:rPr>
              <a:t> შეხედულებებში ნათლად იკვეთება იმის გაგება, თუ როგორი იქნებოდა მთელი სამყაროს ერთიანობად განცდა და საკუთარი თავი, როგორც ამ ერთობაში ჩართული. მას ამ იდეის წარმოსახვაში დაეხმარა ინდუისტური შეხედულება სამყაროზე, რომელიც დრამატულია და სამყაროს უყურებს, როგორც სპექტაკლს, განსხვავებით დასავლური ხედვისაგან, რომელიც  სამყაროს უყურებს, როგორც კონსტრუქციას. ინდუისტური შეხედულების მიხედვით, </a:t>
            </a:r>
            <a:r>
              <a:rPr lang="ka-GE" sz="1800" b="1" dirty="0">
                <a:effectLst/>
                <a:latin typeface="Sylfaen" panose="010A0502050306030303" pitchFamily="18" charset="0"/>
                <a:ea typeface="Times New Roman" panose="02020603050405020304" pitchFamily="18" charset="0"/>
              </a:rPr>
              <a:t>ბრაჰმანი, მე,</a:t>
            </a:r>
            <a:r>
              <a:rPr lang="ka-GE" sz="1800" dirty="0">
                <a:effectLst/>
                <a:latin typeface="Sylfaen" panose="010A0502050306030303" pitchFamily="18" charset="0"/>
                <a:ea typeface="Times New Roman" panose="02020603050405020304" pitchFamily="18" charset="0"/>
              </a:rPr>
              <a:t> თავის თავთან დამალვას თამაშობს. ასე რომ, აქ თითოეული ჩვენგანი - ინდუისტების აზრით - ღვთაებაა, რომელიც განზრახ იკარგება „გასართობად“. </a:t>
            </a:r>
            <a:r>
              <a:rPr lang="ka-GE" sz="1800" dirty="0" err="1">
                <a:effectLst/>
                <a:latin typeface="Sylfaen" panose="010A0502050306030303" pitchFamily="18" charset="0"/>
                <a:ea typeface="Times New Roman" panose="02020603050405020304" pitchFamily="18" charset="0"/>
              </a:rPr>
              <a:t>უოტსის</a:t>
            </a:r>
            <a:r>
              <a:rPr lang="ka-GE" sz="1800" dirty="0">
                <a:effectLst/>
                <a:latin typeface="Sylfaen" panose="010A0502050306030303" pitchFamily="18" charset="0"/>
                <a:ea typeface="Times New Roman" panose="02020603050405020304" pitchFamily="18" charset="0"/>
              </a:rPr>
              <a:t> დასკვნით, ეს არის ძირითადი იდეა, რომელიც ერთდროულად სიმარტივისა და ელეგანტურობის მატარებელია. </a:t>
            </a:r>
            <a:endParaRPr lang="ka-GE" sz="1800" dirty="0">
              <a:effectLst/>
              <a:latin typeface="Times New Roman" panose="02020603050405020304" pitchFamily="18" charset="0"/>
              <a:ea typeface="Times New Roman" panose="02020603050405020304" pitchFamily="18" charset="0"/>
            </a:endParaRPr>
          </a:p>
          <a:p>
            <a:pPr algn="just"/>
            <a:r>
              <a:rPr lang="ka-GE" sz="1800" dirty="0">
                <a:effectLst/>
                <a:latin typeface="Sylfaen" panose="010A0502050306030303" pitchFamily="18" charset="0"/>
                <a:ea typeface="Times New Roman" panose="02020603050405020304" pitchFamily="18" charset="0"/>
                <a:cs typeface="Times New Roman" panose="02020603050405020304" pitchFamily="18" charset="0"/>
              </a:rPr>
              <a:t>პიროვნებისადმი ძველი ინდური პრინციპებისადმი თანამედროვე შეხედულებების გათვალისწინებით სავარაუდოდ იკვეთება, რომ </a:t>
            </a:r>
            <a:r>
              <a:rPr lang="ka-GE" sz="1800" dirty="0" err="1">
                <a:effectLst/>
                <a:latin typeface="Sylfaen" panose="010A0502050306030303" pitchFamily="18" charset="0"/>
                <a:ea typeface="Times New Roman" panose="02020603050405020304" pitchFamily="18" charset="0"/>
                <a:cs typeface="Times New Roman" panose="02020603050405020304" pitchFamily="18" charset="0"/>
              </a:rPr>
              <a:t>უოტსი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მიმართავს პიროვნების </a:t>
            </a:r>
            <a:r>
              <a:rPr lang="ka-GE" sz="1800" dirty="0" err="1">
                <a:effectLst/>
                <a:latin typeface="Sylfaen" panose="010A0502050306030303" pitchFamily="18" charset="0"/>
                <a:ea typeface="Times New Roman" panose="02020603050405020304" pitchFamily="18" charset="0"/>
                <a:cs typeface="Times New Roman" panose="02020603050405020304" pitchFamily="18" charset="0"/>
              </a:rPr>
              <a:t>ჰოლისტიკური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ტრანსფორმაციისა და სულიერების ჩართვის გაგებას. ამასთან, </a:t>
            </a:r>
            <a:r>
              <a:rPr lang="ka-GE" sz="1800" dirty="0" err="1">
                <a:effectLst/>
                <a:latin typeface="Sylfaen" panose="010A0502050306030303" pitchFamily="18" charset="0"/>
                <a:ea typeface="Times New Roman" panose="02020603050405020304" pitchFamily="18" charset="0"/>
                <a:cs typeface="Times New Roman" panose="02020603050405020304" pitchFamily="18" charset="0"/>
              </a:rPr>
              <a:t>უოტსის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კვლევებში კარგად ჩანს აგრეთვე იმ იდეის მიგნება, იმ </a:t>
            </a:r>
            <a:r>
              <a:rPr lang="ka-GE" sz="1800" dirty="0">
                <a:effectLst/>
                <a:latin typeface="Sylfaen" panose="010A0502050306030303" pitchFamily="18" charset="0"/>
                <a:ea typeface="Times New Roman" panose="02020603050405020304" pitchFamily="18" charset="0"/>
                <a:cs typeface="Sylfaen" panose="010A0502050306030303" pitchFamily="18" charset="0"/>
              </a:rPr>
              <a:t>უპირველესი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საზრუნავი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ს პოვნა, </a:t>
            </a:r>
            <a:r>
              <a:rPr lang="ka-GE" sz="1800" dirty="0">
                <a:effectLst/>
                <a:latin typeface="Sylfaen" panose="010A0502050306030303" pitchFamily="18" charset="0"/>
                <a:ea typeface="Times New Roman" panose="02020603050405020304" pitchFamily="18" charset="0"/>
                <a:cs typeface="Sylfaen" panose="010A0502050306030303" pitchFamily="18" charset="0"/>
              </a:rPr>
              <a:t>რომელიც</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ძველ</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ინდოეთში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ფილოსოფოსთა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უმეტესობაში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აღძრავდა ინტერესს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ეპოვათ </a:t>
            </a:r>
            <a:r>
              <a:rPr lang="ka-GE" sz="1800" dirty="0">
                <a:effectLst/>
                <a:latin typeface="Sylfaen" panose="010A0502050306030303" pitchFamily="18" charset="0"/>
                <a:ea typeface="Times New Roman" panose="02020603050405020304" pitchFamily="18" charset="0"/>
                <a:cs typeface="Sylfaen" panose="010A0502050306030303" pitchFamily="18" charset="0"/>
              </a:rPr>
              <a:t>საუკეთესო</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გზა, რომელიც ცალკეულ ადამიანებს დაეხმარებოდა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ტანჯვისგან</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განთავისუფლებაში ან</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სულ</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მცირე</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უკეთესი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ცხოვრების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მიღწევაში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ამ</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და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მომავალ</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ცხოვრებაში.</a:t>
            </a:r>
            <a:endParaRPr lang="ka-GE" dirty="0"/>
          </a:p>
        </p:txBody>
      </p:sp>
    </p:spTree>
    <p:extLst>
      <p:ext uri="{BB962C8B-B14F-4D97-AF65-F5344CB8AC3E}">
        <p14:creationId xmlns:p14="http://schemas.microsoft.com/office/powerpoint/2010/main" val="3154291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04D7067F-AA27-10C3-0AE6-08073C6F59B1}"/>
              </a:ext>
            </a:extLst>
          </p:cNvPr>
          <p:cNvSpPr>
            <a:spLocks noGrp="1"/>
          </p:cNvSpPr>
          <p:nvPr>
            <p:ph type="title"/>
          </p:nvPr>
        </p:nvSpPr>
        <p:spPr>
          <a:xfrm>
            <a:off x="646111" y="452718"/>
            <a:ext cx="9404723" cy="670404"/>
          </a:xfrm>
        </p:spPr>
        <p:txBody>
          <a:bodyPr/>
          <a:lstStyle/>
          <a:p>
            <a:r>
              <a:rPr lang="ka-GE" sz="1800" dirty="0">
                <a:effectLst/>
                <a:latin typeface="Sylfaen" panose="010A0502050306030303" pitchFamily="18" charset="0"/>
                <a:ea typeface="Times New Roman" panose="02020603050405020304" pitchFamily="18" charset="0"/>
                <a:cs typeface="Times New Roman" panose="02020603050405020304" pitchFamily="18" charset="0"/>
              </a:rPr>
              <a:t>XX </a:t>
            </a:r>
            <a:r>
              <a:rPr lang="ka-GE" sz="1800" dirty="0">
                <a:effectLst/>
                <a:latin typeface="Sylfaen" panose="010A0502050306030303" pitchFamily="18" charset="0"/>
                <a:ea typeface="Times New Roman" panose="02020603050405020304" pitchFamily="18" charset="0"/>
                <a:cs typeface="Sylfaen" panose="010A0502050306030303" pitchFamily="18" charset="0"/>
              </a:rPr>
              <a:t>საუკუნის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ჩეხი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cs typeface="Sylfaen" panose="010A0502050306030303" pitchFamily="18" charset="0"/>
              </a:rPr>
              <a:t>ინდოოლოგი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რელიგიის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ფილოსოფიის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მკვლევარი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კარელ ვერნერი. </a:t>
            </a:r>
            <a:endParaRPr lang="ka-GE" sz="3600" dirty="0"/>
          </a:p>
        </p:txBody>
      </p:sp>
      <p:sp>
        <p:nvSpPr>
          <p:cNvPr id="3" name="შიგთავსის ჩანაცვლების ველი 2">
            <a:extLst>
              <a:ext uri="{FF2B5EF4-FFF2-40B4-BE49-F238E27FC236}">
                <a16:creationId xmlns:a16="http://schemas.microsoft.com/office/drawing/2014/main" id="{E34357DA-4307-1EE7-E938-3228431EDC06}"/>
              </a:ext>
            </a:extLst>
          </p:cNvPr>
          <p:cNvSpPr>
            <a:spLocks noGrp="1"/>
          </p:cNvSpPr>
          <p:nvPr>
            <p:ph idx="1"/>
          </p:nvPr>
        </p:nvSpPr>
        <p:spPr>
          <a:xfrm>
            <a:off x="576470" y="1123122"/>
            <a:ext cx="10969419" cy="5125277"/>
          </a:xfrm>
        </p:spPr>
        <p:txBody>
          <a:bodyPr/>
          <a:lstStyle/>
          <a:p>
            <a:pPr algn="just"/>
            <a:r>
              <a:rPr lang="ka-GE" sz="1800" dirty="0">
                <a:effectLst/>
                <a:latin typeface="Sylfaen" panose="010A0502050306030303" pitchFamily="18" charset="0"/>
                <a:ea typeface="Times New Roman" panose="02020603050405020304" pitchFamily="18" charset="0"/>
                <a:cs typeface="Sylfaen" panose="010A0502050306030303" pitchFamily="18" charset="0"/>
              </a:rPr>
              <a:t>კარელ ვერნერის დაკვირვებით, ადამიანის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პიროვნების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ზოგიერთი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მახასიათებელი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როგორიცაა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მისი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სირთულე</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უწყვეტობა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და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პიროვნული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იდენტობის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განცდა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ადამიანის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ცხოვრების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ცვალებად</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ფაზაში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ბავშვობიდან</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სიბერემდე</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ადამიანს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მუდმივი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გამოწვევის წინაშე</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აყენებს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რასაც</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ფილოსოფოსები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და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ფსიქოლოგები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ვერ</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უგულებელყოფენ</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მიუხედავად</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იმისა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რომ</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ზოგადი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კონსენსუსი მიღწეულია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ადამიანის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პიროვნების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ბუნება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ჯერ</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კიდევ</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გაუგებარია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თუმცა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ერთი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რამ</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აცხადებს ვერნერი, </a:t>
            </a:r>
            <a:r>
              <a:rPr lang="ka-GE" sz="1800" dirty="0">
                <a:effectLst/>
                <a:latin typeface="Sylfaen" panose="010A0502050306030303" pitchFamily="18" charset="0"/>
                <a:ea typeface="Times New Roman" panose="02020603050405020304" pitchFamily="18" charset="0"/>
                <a:cs typeface="Sylfaen" panose="010A0502050306030303" pitchFamily="18" charset="0"/>
              </a:rPr>
              <a:t>როგორც</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ჩანს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აღიარებულია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კერძოდ 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რომ </a:t>
            </a:r>
            <a:r>
              <a:rPr lang="ka-GE" sz="1800" dirty="0">
                <a:effectLst/>
                <a:latin typeface="Sylfaen" panose="010A0502050306030303" pitchFamily="18" charset="0"/>
                <a:ea typeface="Times New Roman" panose="02020603050405020304" pitchFamily="18" charset="0"/>
                <a:cs typeface="Sylfaen" panose="010A0502050306030303" pitchFamily="18" charset="0"/>
              </a:rPr>
              <a:t>პიროვნება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არის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რთული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სტრუქტურა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იგი სხვადასხვა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დინამიკური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ფუნქციების მატარებელია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p>
          <a:p>
            <a:pPr algn="just"/>
            <a:r>
              <a:rPr lang="ka-GE" sz="1800" dirty="0">
                <a:effectLst/>
                <a:latin typeface="Sylfaen" panose="010A0502050306030303" pitchFamily="18" charset="0"/>
                <a:ea typeface="Times New Roman" panose="02020603050405020304" pitchFamily="18" charset="0"/>
                <a:cs typeface="Sylfaen" panose="010A0502050306030303" pitchFamily="18" charset="0"/>
              </a:rPr>
              <a:t>კარელ ვერნერი </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საუბრობს ბრაჰმანის მნიშვნელობაზე და აღნიშნავს, რომ ბრაჰმანის უშუალო შეცნობა ადამიანს უკვდავს ხდის. ბრაჰმანის შეცნობა და უკვდავება შეიძლება გავიგოთ, როგორც შეგნებულად არსებობა (როგორც სრულყოფილ პიროვნებად) ბრაჰმანთან შერწყმის გარეშე.</a:t>
            </a:r>
            <a:endParaRPr lang="ka-GE" sz="1800" dirty="0">
              <a:latin typeface="Sylfaen" panose="010A0502050306030303" pitchFamily="18" charset="0"/>
              <a:ea typeface="Times New Roman" panose="02020603050405020304" pitchFamily="18" charset="0"/>
              <a:cs typeface="Times New Roman" panose="02020603050405020304" pitchFamily="18" charset="0"/>
            </a:endParaRPr>
          </a:p>
          <a:p>
            <a:pPr algn="just"/>
            <a:r>
              <a:rPr lang="ka-GE" sz="1800" dirty="0">
                <a:effectLst/>
                <a:latin typeface="Sylfaen" panose="010A0502050306030303" pitchFamily="18" charset="0"/>
                <a:ea typeface="Times New Roman" panose="02020603050405020304" pitchFamily="18" charset="0"/>
              </a:rPr>
              <a:t>კვლევაში კარელ ვერნერი ასკვნის, რომ ყველაფრის მხარდამჭერი ძალა, რაც არსებობს ფენომენალურ დონეზე და, შესაბამისად, პიროვნებისაც არის ბრაჰმანი. ეს ასე დადგინდა სამყაროს ღვთაებრივი არსის და წყაროს ძიების პროცესში და გაიგივდა </a:t>
            </a:r>
            <a:r>
              <a:rPr lang="ka-GE" sz="1800" dirty="0" err="1">
                <a:effectLst/>
                <a:latin typeface="Sylfaen" panose="010A0502050306030303" pitchFamily="18" charset="0"/>
                <a:ea typeface="Times New Roman" panose="02020603050405020304" pitchFamily="18" charset="0"/>
              </a:rPr>
              <a:t>ატმანთან</a:t>
            </a:r>
            <a:r>
              <a:rPr lang="ka-GE" sz="1800" dirty="0">
                <a:effectLst/>
                <a:latin typeface="Sylfaen" panose="010A0502050306030303" pitchFamily="18" charset="0"/>
                <a:ea typeface="Times New Roman" panose="02020603050405020304" pitchFamily="18" charset="0"/>
              </a:rPr>
              <a:t>, რომელიც თავის მხრივ მოიძებნა ზოგადად ცხოვრებისა და ცალკეული არსებების არსის ძიების პროცესში.  მისი აზრით,    არსების ან პიროვნების ცნება არის ხიდი განთავისუფლების სტატუსის გასაგებად. </a:t>
            </a:r>
            <a:endParaRPr lang="ka-GE" sz="1800" dirty="0">
              <a:effectLst/>
              <a:latin typeface="Times New Roman" panose="02020603050405020304" pitchFamily="18" charset="0"/>
              <a:ea typeface="Times New Roman" panose="02020603050405020304" pitchFamily="18" charset="0"/>
            </a:endParaRPr>
          </a:p>
          <a:p>
            <a:pPr algn="just"/>
            <a:endParaRPr lang="ka-GE" dirty="0"/>
          </a:p>
        </p:txBody>
      </p:sp>
    </p:spTree>
    <p:extLst>
      <p:ext uri="{BB962C8B-B14F-4D97-AF65-F5344CB8AC3E}">
        <p14:creationId xmlns:p14="http://schemas.microsoft.com/office/powerpoint/2010/main" val="802856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D465F62E-F9BA-EC16-4B3D-67489B1CC01A}"/>
              </a:ext>
            </a:extLst>
          </p:cNvPr>
          <p:cNvSpPr>
            <a:spLocks noGrp="1"/>
          </p:cNvSpPr>
          <p:nvPr>
            <p:ph type="title"/>
          </p:nvPr>
        </p:nvSpPr>
        <p:spPr/>
        <p:txBody>
          <a:bodyPr/>
          <a:lstStyle/>
          <a:p>
            <a:r>
              <a:rPr lang="ka-GE" sz="3200" dirty="0"/>
              <a:t>                              კვლევის შედეგი</a:t>
            </a:r>
          </a:p>
        </p:txBody>
      </p:sp>
      <p:sp>
        <p:nvSpPr>
          <p:cNvPr id="3" name="შიგთავსის ჩანაცვლების ველი 2">
            <a:extLst>
              <a:ext uri="{FF2B5EF4-FFF2-40B4-BE49-F238E27FC236}">
                <a16:creationId xmlns:a16="http://schemas.microsoft.com/office/drawing/2014/main" id="{E111C989-4358-26BC-B052-505E0DE5A822}"/>
              </a:ext>
            </a:extLst>
          </p:cNvPr>
          <p:cNvSpPr>
            <a:spLocks noGrp="1"/>
          </p:cNvSpPr>
          <p:nvPr>
            <p:ph idx="1"/>
          </p:nvPr>
        </p:nvSpPr>
        <p:spPr>
          <a:xfrm>
            <a:off x="417443" y="1480930"/>
            <a:ext cx="11128445" cy="4767469"/>
          </a:xfrm>
        </p:spPr>
        <p:txBody>
          <a:bodyPr/>
          <a:lstStyle/>
          <a:p>
            <a:pPr algn="just"/>
            <a:r>
              <a:rPr lang="ka-GE" sz="1800" dirty="0" err="1">
                <a:effectLst/>
                <a:latin typeface="Sylfaen" panose="010A0502050306030303" pitchFamily="18" charset="0"/>
                <a:ea typeface="Times New Roman" panose="02020603050405020304" pitchFamily="18" charset="0"/>
              </a:rPr>
              <a:t>პირველწყაროსა</a:t>
            </a:r>
            <a:r>
              <a:rPr lang="ka-GE" sz="1800" dirty="0">
                <a:effectLst/>
                <a:latin typeface="Sylfaen" panose="010A0502050306030303" pitchFamily="18" charset="0"/>
                <a:ea typeface="Times New Roman" panose="02020603050405020304" pitchFamily="18" charset="0"/>
              </a:rPr>
              <a:t> და ტექსტებზე მუშაობის მეთოდის გამოყენებით ალან </a:t>
            </a:r>
            <a:r>
              <a:rPr lang="ka-GE" sz="1800" dirty="0" err="1">
                <a:effectLst/>
                <a:latin typeface="Sylfaen" panose="010A0502050306030303" pitchFamily="18" charset="0"/>
                <a:ea typeface="Times New Roman" panose="02020603050405020304" pitchFamily="18" charset="0"/>
              </a:rPr>
              <a:t>უოტსისა</a:t>
            </a:r>
            <a:r>
              <a:rPr lang="ka-GE" sz="1800" dirty="0">
                <a:effectLst/>
                <a:latin typeface="Sylfaen" panose="010A0502050306030303" pitchFamily="18" charset="0"/>
                <a:ea typeface="Times New Roman" panose="02020603050405020304" pitchFamily="18" charset="0"/>
              </a:rPr>
              <a:t> და კარელ ვერნერის ტექსტებზე დაყრდნობით, როგორც აღმოსავლეთმცოდნე ფილოსოფიის მკვლევრებისა,  რომელთა შეხედულებები ეფუძნება უძველეს წარსულში შედგენილ ავტორთა წიგნებს იკვეთება, რომ აღმოსავლური სიბრძნე შეიცავს ისეთ უძველეს და გავლენიან მიდგომებს, რომლებიც დღემდე არსებობს მათ ცივილიზაციაში. </a:t>
            </a:r>
          </a:p>
          <a:p>
            <a:pPr algn="just"/>
            <a:r>
              <a:rPr lang="ka-GE" sz="1800" dirty="0">
                <a:effectLst/>
                <a:latin typeface="Sylfaen" panose="010A0502050306030303" pitchFamily="18" charset="0"/>
                <a:ea typeface="Times New Roman" panose="02020603050405020304" pitchFamily="18" charset="0"/>
              </a:rPr>
              <a:t>ინდურ ფილოსოფიას შემოაქვს ისეთი უნიკალური მიდგომები ცხოვრების ზოგიერთ საკითხთან დაკავშირებით, რომლთაც დღესაც არ დაუკარგავთ აქტუალობა.</a:t>
            </a:r>
          </a:p>
          <a:p>
            <a:pPr algn="just"/>
            <a:r>
              <a:rPr lang="ka-GE" sz="1800" dirty="0">
                <a:effectLst/>
                <a:latin typeface="Sylfaen" panose="010A0502050306030303" pitchFamily="18" charset="0"/>
                <a:ea typeface="Times New Roman" panose="02020603050405020304" pitchFamily="18" charset="0"/>
                <a:cs typeface="Times New Roman" panose="02020603050405020304" pitchFamily="18" charset="0"/>
              </a:rPr>
              <a:t>ალან </a:t>
            </a:r>
            <a:r>
              <a:rPr lang="ka-GE" sz="1800" dirty="0" err="1">
                <a:effectLst/>
                <a:latin typeface="Sylfaen" panose="010A0502050306030303" pitchFamily="18" charset="0"/>
                <a:ea typeface="Times New Roman" panose="02020603050405020304" pitchFamily="18" charset="0"/>
                <a:cs typeface="Times New Roman" panose="02020603050405020304" pitchFamily="18" charset="0"/>
              </a:rPr>
              <a:t>უოტსისა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და კარელ ვერნერის კვლევებიდან იკვეთება, რომ </a:t>
            </a:r>
            <a:r>
              <a:rPr lang="ka-GE" sz="1800" dirty="0" err="1">
                <a:effectLst/>
                <a:latin typeface="Sylfaen" panose="010A0502050306030303" pitchFamily="18" charset="0"/>
                <a:ea typeface="Times New Roman" panose="02020603050405020304" pitchFamily="18" charset="0"/>
                <a:cs typeface="Times New Roman" panose="02020603050405020304" pitchFamily="18" charset="0"/>
              </a:rPr>
              <a:t>პერსონალისტური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ფილოსოფიის საფუძვლის პოვნა შესაძლებელია აღმოსავლური აზროვნების წარმოშობისა და განვითარების საწყისი ეტაპიდანვე. მათი თქმით, აღმოსავლელი მოაზროვნეები მართალია არ გამორიცხავენ და არ უარყოფენ ადამიანის, პიროვნებისა და ინდივიდის ერთიანობას, მაგრამ ამ ერთიანობის მიზეზსა და საფუძველს ხედავენ მხოლოდ და მხოლოდ „ბრაჰმანში“, ადამიანს აღიქვამენ სამყაროს მთლიანობის ნაწილად და არა თავისთავად არსებულ არსებას. </a:t>
            </a:r>
            <a:endParaRPr lang="ka-GE" sz="1800" dirty="0">
              <a:effectLst/>
              <a:latin typeface="Times New Roman" panose="02020603050405020304" pitchFamily="18" charset="0"/>
              <a:ea typeface="Times New Roman" panose="02020603050405020304" pitchFamily="18" charset="0"/>
            </a:endParaRPr>
          </a:p>
          <a:p>
            <a:endParaRPr lang="ka-GE" dirty="0"/>
          </a:p>
        </p:txBody>
      </p:sp>
    </p:spTree>
    <p:extLst>
      <p:ext uri="{BB962C8B-B14F-4D97-AF65-F5344CB8AC3E}">
        <p14:creationId xmlns:p14="http://schemas.microsoft.com/office/powerpoint/2010/main" val="2074742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0A313689-BE04-FA7F-3392-221BE3E7F423}"/>
              </a:ext>
            </a:extLst>
          </p:cNvPr>
          <p:cNvSpPr>
            <a:spLocks noGrp="1"/>
          </p:cNvSpPr>
          <p:nvPr>
            <p:ph type="title"/>
          </p:nvPr>
        </p:nvSpPr>
        <p:spPr/>
        <p:txBody>
          <a:bodyPr/>
          <a:lstStyle/>
          <a:p>
            <a:pPr algn="ctr"/>
            <a:r>
              <a:rPr lang="ka-GE" sz="3600" dirty="0"/>
              <a:t>                     დასკვნა</a:t>
            </a:r>
          </a:p>
        </p:txBody>
      </p:sp>
      <p:sp>
        <p:nvSpPr>
          <p:cNvPr id="3" name="შიგთავსის ჩანაცვლების ველი 2">
            <a:extLst>
              <a:ext uri="{FF2B5EF4-FFF2-40B4-BE49-F238E27FC236}">
                <a16:creationId xmlns:a16="http://schemas.microsoft.com/office/drawing/2014/main" id="{AEEE52CE-DD9D-00C5-001C-BC05E0AB1ED5}"/>
              </a:ext>
            </a:extLst>
          </p:cNvPr>
          <p:cNvSpPr>
            <a:spLocks noGrp="1"/>
          </p:cNvSpPr>
          <p:nvPr>
            <p:ph idx="1"/>
          </p:nvPr>
        </p:nvSpPr>
        <p:spPr>
          <a:xfrm>
            <a:off x="457200" y="1441174"/>
            <a:ext cx="11088689" cy="4807225"/>
          </a:xfrm>
        </p:spPr>
        <p:txBody>
          <a:bodyPr>
            <a:normAutofit fontScale="92500"/>
          </a:bodyPr>
          <a:lstStyle/>
          <a:p>
            <a:pPr algn="just"/>
            <a:r>
              <a:rPr lang="ka-GE" sz="1800" dirty="0">
                <a:effectLst/>
                <a:latin typeface="Sylfaen" panose="010A0502050306030303" pitchFamily="18" charset="0"/>
                <a:ea typeface="Times New Roman" panose="02020603050405020304" pitchFamily="18" charset="0"/>
                <a:cs typeface="Sylfaen" panose="010A0502050306030303" pitchFamily="18" charset="0"/>
              </a:rPr>
              <a:t>ინდური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მიდგომა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პიროვნებისადმი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არის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უძველესი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სიბრძნის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საგანძური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რომელიც</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გთავაზობს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უნიკალურ</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პერსპექტივას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პიროვნების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განვითარებასა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და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თვითრეალიზაციაზე</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p>
          <a:p>
            <a:pPr algn="just"/>
            <a:r>
              <a:rPr lang="ka-GE" sz="1800" dirty="0">
                <a:effectLst/>
                <a:latin typeface="Sylfaen" panose="010A0502050306030303" pitchFamily="18" charset="0"/>
                <a:ea typeface="Times New Roman" panose="02020603050405020304" pitchFamily="18" charset="0"/>
                <a:cs typeface="Sylfaen" panose="010A0502050306030303" pitchFamily="18" charset="0"/>
              </a:rPr>
              <a:t>მისი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აქტუალობა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თანამედროვე</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დროში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მოწმობს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მის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მუდმივ</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შეხედულებებსა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და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პრაქტიკულ</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გამოყენებას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მათთვის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ვინც</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ცდილობს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გააუმჯობესოს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თავისი</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პიროვნება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და</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იცხოვროს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უფრო</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დაბალანსებულად</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და კოორდინირებულად. </a:t>
            </a:r>
          </a:p>
          <a:p>
            <a:pPr algn="just"/>
            <a:r>
              <a:rPr lang="ka-GE" sz="1800" dirty="0">
                <a:effectLst/>
                <a:latin typeface="Sylfaen" panose="010A0502050306030303" pitchFamily="18" charset="0"/>
                <a:ea typeface="Times New Roman" panose="02020603050405020304" pitchFamily="18" charset="0"/>
                <a:cs typeface="Times New Roman" panose="02020603050405020304" pitchFamily="18" charset="0"/>
              </a:rPr>
              <a:t>აღმოსავლურ სწავლებებში არსებობს სხვადასხვა მეთოდები, მათ შორის ინდურ სწავლებაში იოგა, რომლის გამოყენებით ადამიანს შეუძლია შეცვალოს თავისი პიროვნება ცხოვრების ნებისმიერ მომენტში. </a:t>
            </a:r>
          </a:p>
          <a:p>
            <a:pPr algn="just"/>
            <a:r>
              <a:rPr lang="ka-GE" sz="1800" dirty="0">
                <a:effectLst/>
                <a:latin typeface="Sylfaen" panose="010A0502050306030303" pitchFamily="18" charset="0"/>
                <a:ea typeface="Times New Roman" panose="02020603050405020304" pitchFamily="18" charset="0"/>
                <a:cs typeface="Times New Roman" panose="02020603050405020304" pitchFamily="18" charset="0"/>
              </a:rPr>
              <a:t>ჩინეთში </a:t>
            </a:r>
            <a:r>
              <a:rPr lang="ka-GE" sz="1800" dirty="0" err="1">
                <a:effectLst/>
                <a:latin typeface="Sylfaen" panose="010A0502050306030303" pitchFamily="18" charset="0"/>
                <a:ea typeface="Times New Roman" panose="02020603050405020304" pitchFamily="18" charset="0"/>
                <a:cs typeface="Times New Roman" panose="02020603050405020304" pitchFamily="18" charset="0"/>
              </a:rPr>
              <a:t>ზენის</a:t>
            </a:r>
            <a:r>
              <a:rPr lang="ka-GE" sz="1800" dirty="0">
                <a:effectLst/>
                <a:latin typeface="Sylfaen" panose="010A0502050306030303" pitchFamily="18" charset="0"/>
                <a:ea typeface="Times New Roman" panose="02020603050405020304" pitchFamily="18" charset="0"/>
                <a:cs typeface="Times New Roman" panose="02020603050405020304" pitchFamily="18" charset="0"/>
              </a:rPr>
              <a:t> სწავლების მეთოდი, რომელიც შთააგონებს ადამიანს, რომ ჩვენ არ შეგიძლიათ  მთელი ცხოვრებისეული სიტუაციის გაკონტროლება. სხვა სიტყვებით რომ ვთქვათ, ჩვენ არ შეგიძლიათ საკუთარი თავის ფლობა ფუნდამენტურად. </a:t>
            </a:r>
          </a:p>
          <a:p>
            <a:pPr algn="just"/>
            <a:r>
              <a:rPr lang="ka-GE" sz="1800" dirty="0">
                <a:effectLst/>
                <a:latin typeface="Sylfaen" panose="010A0502050306030303" pitchFamily="18" charset="0"/>
                <a:ea typeface="Times New Roman" panose="02020603050405020304" pitchFamily="18" charset="0"/>
                <a:cs typeface="Times New Roman" panose="02020603050405020304" pitchFamily="18" charset="0"/>
              </a:rPr>
              <a:t>ამიტომ, ამ და მსგავსი მოძღვრებების მიხედვით, ადამიანს თავისთავად უჩნდება ლტოლვა მიღმისეული სამყაროს შეცნობისა, პლატონის სიტყვებით „იდეების სამყაროს“, კანტის სიტყვებით „ნოუმენების სამყაროს“. </a:t>
            </a:r>
          </a:p>
          <a:p>
            <a:pPr algn="just"/>
            <a:r>
              <a:rPr lang="ka-GE" sz="1800" dirty="0">
                <a:effectLst/>
                <a:latin typeface="Sylfaen" panose="010A0502050306030303" pitchFamily="18" charset="0"/>
                <a:ea typeface="Times New Roman" panose="02020603050405020304" pitchFamily="18" charset="0"/>
                <a:cs typeface="Times New Roman" panose="02020603050405020304" pitchFamily="18" charset="0"/>
              </a:rPr>
              <a:t>თუ ადამიანი მიეცემა აწმყოთი თვითკმაყოფილებას და თავს მიანებებს შეუცნობელის შეცნობის სურვილს, მაშინ ადამიანთა სამყარო დაემსგავსება ერთგვარ უდაბნოს, სიცოცხლე კი უნაყოფო არარაობას. </a:t>
            </a:r>
            <a:endParaRPr lang="ka-GE" dirty="0"/>
          </a:p>
        </p:txBody>
      </p:sp>
    </p:spTree>
    <p:extLst>
      <p:ext uri="{BB962C8B-B14F-4D97-AF65-F5344CB8AC3E}">
        <p14:creationId xmlns:p14="http://schemas.microsoft.com/office/powerpoint/2010/main" val="3034790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a-GE" sz="2400" dirty="0"/>
              <a:t>                                       გამოყენებული ლიტერატურა</a:t>
            </a:r>
            <a:endParaRPr lang="en-US" sz="2400" dirty="0">
              <a:solidFill>
                <a:srgbClr val="FF0000"/>
              </a:solidFill>
            </a:endParaRPr>
          </a:p>
        </p:txBody>
      </p:sp>
      <p:sp>
        <p:nvSpPr>
          <p:cNvPr id="4" name="Объект 3"/>
          <p:cNvSpPr>
            <a:spLocks noGrp="1"/>
          </p:cNvSpPr>
          <p:nvPr>
            <p:ph idx="1"/>
          </p:nvPr>
        </p:nvSpPr>
        <p:spPr>
          <a:xfrm>
            <a:off x="646111" y="1232147"/>
            <a:ext cx="10525472" cy="4558224"/>
          </a:xfrm>
        </p:spPr>
        <p:txBody>
          <a:bodyPr>
            <a:normAutofit fontScale="92500" lnSpcReduction="10000"/>
          </a:bodyPr>
          <a:lstStyle/>
          <a:p>
            <a:pPr marL="342900" lvl="0" indent="-342900" algn="just">
              <a:buFont typeface="+mj-lt"/>
              <a:buAutoNum type="arabicPeriod"/>
            </a:pPr>
            <a:r>
              <a:rPr lang="ka-GE" sz="1800" dirty="0">
                <a:effectLst/>
                <a:latin typeface="Sylfaen" panose="010A0502050306030303" pitchFamily="18" charset="0"/>
                <a:ea typeface="Times New Roman" panose="02020603050405020304" pitchFamily="18" charset="0"/>
                <a:cs typeface="Sylfaen" panose="010A0502050306030303" pitchFamily="18" charset="0"/>
              </a:rPr>
              <a:t>ჯორჯაძე, არჩილ (1989). </a:t>
            </a:r>
            <a:r>
              <a:rPr lang="ka-GE" sz="1800" i="1" dirty="0">
                <a:effectLst/>
                <a:latin typeface="Sylfaen" panose="010A0502050306030303" pitchFamily="18" charset="0"/>
                <a:ea typeface="Times New Roman" panose="02020603050405020304" pitchFamily="18" charset="0"/>
                <a:cs typeface="Sylfaen" panose="010A0502050306030303" pitchFamily="18" charset="0"/>
              </a:rPr>
              <a:t>წერილები.</a:t>
            </a:r>
            <a:r>
              <a:rPr lang="ka-GE" sz="1800" dirty="0">
                <a:effectLst/>
                <a:latin typeface="Sylfaen" panose="010A0502050306030303" pitchFamily="18" charset="0"/>
                <a:ea typeface="Times New Roman" panose="02020603050405020304" pitchFamily="18" charset="0"/>
                <a:cs typeface="Sylfaen" panose="010A0502050306030303" pitchFamily="18" charset="0"/>
              </a:rPr>
              <a:t> გამომცემლობა: „მერანი”. თბილისი.</a:t>
            </a:r>
            <a:endParaRPr lang="ka-GE" sz="1800"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eriod"/>
            </a:pPr>
            <a:r>
              <a:rPr lang="ka-GE" sz="1800" dirty="0" err="1">
                <a:effectLst/>
                <a:latin typeface="Sylfaen" panose="010A0502050306030303" pitchFamily="18" charset="0"/>
                <a:ea typeface="Times New Roman" panose="02020603050405020304" pitchFamily="18" charset="0"/>
                <a:cs typeface="Sylfaen" panose="010A0502050306030303" pitchFamily="18" charset="0"/>
              </a:rPr>
              <a:t>უოტსი</a:t>
            </a:r>
            <a:r>
              <a:rPr lang="ka-GE" sz="1800" dirty="0">
                <a:effectLst/>
                <a:latin typeface="Sylfaen" panose="010A0502050306030303" pitchFamily="18" charset="0"/>
                <a:ea typeface="Times New Roman" panose="02020603050405020304" pitchFamily="18" charset="0"/>
                <a:cs typeface="Sylfaen" panose="010A0502050306030303" pitchFamily="18" charset="0"/>
              </a:rPr>
              <a:t>, ალან. (2016). </a:t>
            </a:r>
            <a:r>
              <a:rPr lang="ka-GE" sz="1800" i="1" dirty="0">
                <a:effectLst/>
                <a:latin typeface="Sylfaen" panose="010A0502050306030303" pitchFamily="18" charset="0"/>
                <a:ea typeface="Times New Roman" panose="02020603050405020304" pitchFamily="18" charset="0"/>
                <a:cs typeface="Sylfaen" panose="010A0502050306030303" pitchFamily="18" charset="0"/>
              </a:rPr>
              <a:t>„აღმოსავლური სიბრძნე და თანამედროვეობა“.</a:t>
            </a:r>
            <a:r>
              <a:rPr lang="ka-GE" sz="1800" dirty="0">
                <a:effectLst/>
                <a:latin typeface="Sylfaen" panose="010A0502050306030303" pitchFamily="18" charset="0"/>
                <a:ea typeface="Times New Roman" panose="02020603050405020304" pitchFamily="18" charset="0"/>
                <a:cs typeface="Sylfaen" panose="010A0502050306030303" pitchFamily="18" charset="0"/>
              </a:rPr>
              <a:t> თარგმანი ლევან თურმანაულის. გამომცემლობა „დიოგენე“. თბილისი.</a:t>
            </a:r>
            <a:endParaRPr lang="ka-GE" sz="1800" dirty="0">
              <a:effectLst/>
              <a:latin typeface="Times New Roman" panose="02020603050405020304" pitchFamily="18" charset="0"/>
              <a:ea typeface="Times New Roman" panose="02020603050405020304" pitchFamily="18" charset="0"/>
            </a:endParaRPr>
          </a:p>
          <a:p>
            <a:pPr marL="342900" lvl="0" indent="-342900">
              <a:buFont typeface="+mj-lt"/>
              <a:buAutoNum type="arabicPeriod"/>
            </a:pPr>
            <a:r>
              <a:rPr lang="ka-GE" sz="1800" dirty="0" err="1">
                <a:effectLst/>
                <a:latin typeface="Sylfaen" panose="010A0502050306030303" pitchFamily="18" charset="0"/>
                <a:ea typeface="Times New Roman" panose="02020603050405020304" pitchFamily="18" charset="0"/>
                <a:cs typeface="Sylfaen" panose="010A0502050306030303" pitchFamily="18" charset="0"/>
              </a:rPr>
              <a:t>Alan</a:t>
            </a:r>
            <a:r>
              <a:rPr lang="ka-GE" sz="1800" dirty="0">
                <a:effectLst/>
                <a:latin typeface="Sylfaen" panose="010A0502050306030303" pitchFamily="18" charset="0"/>
                <a:ea typeface="Times New Roman" panose="02020603050405020304" pitchFamily="18" charset="0"/>
                <a:cs typeface="Sylfaen" panose="010A0502050306030303" pitchFamily="18" charset="0"/>
              </a:rPr>
              <a:t>, </a:t>
            </a:r>
            <a:r>
              <a:rPr lang="ka-GE" sz="1800" dirty="0" err="1">
                <a:effectLst/>
                <a:latin typeface="Sylfaen" panose="010A0502050306030303" pitchFamily="18" charset="0"/>
                <a:ea typeface="Times New Roman" panose="02020603050405020304" pitchFamily="18" charset="0"/>
                <a:cs typeface="Sylfaen" panose="010A0502050306030303" pitchFamily="18" charset="0"/>
              </a:rPr>
              <a:t>Watts</a:t>
            </a:r>
            <a:r>
              <a:rPr lang="ka-GE" sz="1800" dirty="0">
                <a:effectLst/>
                <a:latin typeface="Sylfaen" panose="010A0502050306030303" pitchFamily="18" charset="0"/>
                <a:ea typeface="Times New Roman" panose="02020603050405020304" pitchFamily="18" charset="0"/>
                <a:cs typeface="Sylfaen" panose="010A0502050306030303" pitchFamily="18" charset="0"/>
              </a:rPr>
              <a:t>. (1959). </a:t>
            </a:r>
            <a:r>
              <a:rPr lang="ka-GE" sz="1800" dirty="0" err="1">
                <a:effectLst/>
                <a:latin typeface="Sylfaen" panose="010A0502050306030303" pitchFamily="18" charset="0"/>
                <a:ea typeface="Times New Roman" panose="02020603050405020304" pitchFamily="18" charset="0"/>
                <a:cs typeface="Sylfaen" panose="010A0502050306030303" pitchFamily="18" charset="0"/>
              </a:rPr>
              <a:t>Recollection</a:t>
            </a:r>
            <a:r>
              <a:rPr lang="ka-GE" sz="1800" dirty="0">
                <a:effectLst/>
                <a:latin typeface="Sylfaen" panose="010A0502050306030303" pitchFamily="18" charset="0"/>
                <a:ea typeface="Times New Roman" panose="02020603050405020304" pitchFamily="18" charset="0"/>
                <a:cs typeface="Sylfaen" panose="010A0502050306030303" pitchFamily="18" charset="0"/>
              </a:rPr>
              <a:t>. </a:t>
            </a:r>
            <a:r>
              <a:rPr lang="ka-GE" sz="1800" dirty="0" err="1">
                <a:effectLst/>
                <a:latin typeface="Sylfaen" panose="010A0502050306030303" pitchFamily="18" charset="0"/>
                <a:ea typeface="Times New Roman" panose="02020603050405020304" pitchFamily="18" charset="0"/>
                <a:cs typeface="Sylfaen" panose="010A0502050306030303" pitchFamily="18" charset="0"/>
              </a:rPr>
              <a:t>Eastern</a:t>
            </a:r>
            <a:r>
              <a:rPr lang="ka-GE" sz="1800" dirty="0">
                <a:effectLst/>
                <a:latin typeface="Sylfaen" panose="010A0502050306030303" pitchFamily="18" charset="0"/>
                <a:ea typeface="Times New Roman" panose="02020603050405020304" pitchFamily="18" charset="0"/>
                <a:cs typeface="Sylfaen" panose="010A0502050306030303" pitchFamily="18" charset="0"/>
              </a:rPr>
              <a:t> </a:t>
            </a:r>
            <a:r>
              <a:rPr lang="ka-GE" sz="1800" dirty="0" err="1">
                <a:effectLst/>
                <a:latin typeface="Sylfaen" panose="010A0502050306030303" pitchFamily="18" charset="0"/>
                <a:ea typeface="Times New Roman" panose="02020603050405020304" pitchFamily="18" charset="0"/>
                <a:cs typeface="Sylfaen" panose="010A0502050306030303" pitchFamily="18" charset="0"/>
              </a:rPr>
              <a:t>wisdom</a:t>
            </a:r>
            <a:r>
              <a:rPr lang="ka-GE" sz="1800" dirty="0">
                <a:effectLst/>
                <a:latin typeface="Sylfaen" panose="010A0502050306030303" pitchFamily="18" charset="0"/>
                <a:ea typeface="Times New Roman" panose="02020603050405020304" pitchFamily="18" charset="0"/>
                <a:cs typeface="Sylfaen" panose="010A0502050306030303" pitchFamily="18" charset="0"/>
              </a:rPr>
              <a:t> </a:t>
            </a:r>
            <a:r>
              <a:rPr lang="ka-GE" sz="1800" dirty="0" err="1">
                <a:effectLst/>
                <a:latin typeface="Sylfaen" panose="010A0502050306030303" pitchFamily="18" charset="0"/>
                <a:ea typeface="Times New Roman" panose="02020603050405020304" pitchFamily="18" charset="0"/>
                <a:cs typeface="Sylfaen" panose="010A0502050306030303" pitchFamily="18" charset="0"/>
              </a:rPr>
              <a:t>and</a:t>
            </a:r>
            <a:r>
              <a:rPr lang="ka-GE" sz="1800" dirty="0">
                <a:effectLst/>
                <a:latin typeface="Sylfaen" panose="010A0502050306030303" pitchFamily="18" charset="0"/>
                <a:ea typeface="Times New Roman" panose="02020603050405020304" pitchFamily="18" charset="0"/>
                <a:cs typeface="Sylfaen" panose="010A0502050306030303" pitchFamily="18" charset="0"/>
              </a:rPr>
              <a:t> </a:t>
            </a:r>
            <a:r>
              <a:rPr lang="ka-GE" sz="1800" dirty="0" err="1">
                <a:effectLst/>
                <a:latin typeface="Sylfaen" panose="010A0502050306030303" pitchFamily="18" charset="0"/>
                <a:ea typeface="Times New Roman" panose="02020603050405020304" pitchFamily="18" charset="0"/>
                <a:cs typeface="Sylfaen" panose="010A0502050306030303" pitchFamily="18" charset="0"/>
              </a:rPr>
              <a:t>modern</a:t>
            </a:r>
            <a:r>
              <a:rPr lang="ka-GE" sz="1800" dirty="0">
                <a:effectLst/>
                <a:latin typeface="Sylfaen" panose="010A0502050306030303" pitchFamily="18" charset="0"/>
                <a:ea typeface="Times New Roman" panose="02020603050405020304" pitchFamily="18" charset="0"/>
                <a:cs typeface="Sylfaen" panose="010A0502050306030303" pitchFamily="18" charset="0"/>
              </a:rPr>
              <a:t> </a:t>
            </a:r>
            <a:r>
              <a:rPr lang="ka-GE" sz="1800" dirty="0" err="1">
                <a:effectLst/>
                <a:latin typeface="Sylfaen" panose="010A0502050306030303" pitchFamily="18" charset="0"/>
                <a:ea typeface="Times New Roman" panose="02020603050405020304" pitchFamily="18" charset="0"/>
                <a:cs typeface="Sylfaen" panose="010A0502050306030303" pitchFamily="18" charset="0"/>
              </a:rPr>
              <a:t>live</a:t>
            </a:r>
            <a:r>
              <a:rPr lang="ka-GE" sz="1800" dirty="0">
                <a:effectLst/>
                <a:latin typeface="Sylfaen" panose="010A0502050306030303" pitchFamily="18" charset="0"/>
                <a:ea typeface="Times New Roman" panose="02020603050405020304" pitchFamily="18" charset="0"/>
                <a:cs typeface="Sylfaen" panose="010A0502050306030303" pitchFamily="18" charset="0"/>
              </a:rPr>
              <a:t>. </a:t>
            </a:r>
            <a:r>
              <a:rPr lang="en-US" sz="1800" dirty="0">
                <a:effectLst/>
                <a:latin typeface="Sylfaen" panose="010A0502050306030303" pitchFamily="18" charset="0"/>
                <a:ea typeface="Times New Roman" panose="02020603050405020304" pitchFamily="18" charset="0"/>
              </a:rPr>
              <a:t>(Episode 7). </a:t>
            </a:r>
            <a:r>
              <a:rPr lang="ka-GE" sz="1800" dirty="0" err="1">
                <a:effectLst/>
                <a:latin typeface="Sylfaen" panose="010A0502050306030303" pitchFamily="18" charset="0"/>
                <a:ea typeface="Times New Roman" panose="02020603050405020304" pitchFamily="18" charset="0"/>
              </a:rPr>
              <a:t>Text</a:t>
            </a:r>
            <a:r>
              <a:rPr lang="ka-GE" sz="1800"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rPr>
              <a:t>sourced</a:t>
            </a:r>
            <a:r>
              <a:rPr lang="ka-GE" sz="1800"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rPr>
              <a:t>from</a:t>
            </a:r>
            <a:r>
              <a:rPr lang="ka-GE" sz="1800" dirty="0">
                <a:effectLst/>
                <a:latin typeface="Sylfaen" panose="010A0502050306030303" pitchFamily="18" charset="0"/>
                <a:ea typeface="Times New Roman" panose="02020603050405020304" pitchFamily="18" charset="0"/>
              </a:rPr>
              <a:t> </a:t>
            </a:r>
            <a:r>
              <a:rPr lang="ka-GE" sz="1800" u="sng" dirty="0">
                <a:solidFill>
                  <a:srgbClr val="0563C1"/>
                </a:solidFill>
                <a:effectLst/>
                <a:latin typeface="Sylfaen" panose="010A0502050306030303" pitchFamily="18" charset="0"/>
                <a:ea typeface="Times New Roman" panose="02020603050405020304" pitchFamily="18" charset="0"/>
                <a:hlinkClick r:id="rId2"/>
              </a:rPr>
              <a:t>https://www.organism.earth/library/document/eastern-wisdom-7</a:t>
            </a:r>
            <a:r>
              <a:rPr lang="ka-GE" sz="1800" dirty="0">
                <a:effectLst/>
                <a:latin typeface="Sylfaen" panose="010A0502050306030303" pitchFamily="18" charset="0"/>
                <a:ea typeface="Times New Roman" panose="02020603050405020304" pitchFamily="18" charset="0"/>
              </a:rPr>
              <a:t>). </a:t>
            </a:r>
            <a:r>
              <a:rPr lang="en-US" sz="1800" dirty="0" err="1">
                <a:effectLst/>
                <a:latin typeface="Sylfaen" panose="010A0502050306030303" pitchFamily="18" charset="0"/>
                <a:ea typeface="Times New Roman" panose="02020603050405020304" pitchFamily="18" charset="0"/>
                <a:cs typeface="Sylfaen" panose="010A0502050306030303" pitchFamily="18" charset="0"/>
              </a:rPr>
              <a:t>მოძიებულია</a:t>
            </a:r>
            <a:r>
              <a:rPr lang="en-US" sz="1800" dirty="0">
                <a:effectLst/>
                <a:latin typeface="Sylfaen" panose="010A0502050306030303" pitchFamily="18" charset="0"/>
                <a:ea typeface="Times New Roman" panose="02020603050405020304" pitchFamily="18" charset="0"/>
              </a:rPr>
              <a:t>: 12.01.2024.</a:t>
            </a:r>
            <a:endParaRPr lang="ka-GE" sz="1800" dirty="0">
              <a:effectLst/>
              <a:latin typeface="Times New Roman" panose="02020603050405020304" pitchFamily="18" charset="0"/>
              <a:ea typeface="Times New Roman" panose="02020603050405020304" pitchFamily="18" charset="0"/>
            </a:endParaRPr>
          </a:p>
          <a:p>
            <a:pPr marL="342900" lvl="0" indent="-342900">
              <a:buFont typeface="+mj-lt"/>
              <a:buAutoNum type="arabicPeriod"/>
            </a:pPr>
            <a:r>
              <a:rPr lang="en-US" sz="1800" dirty="0">
                <a:effectLst/>
                <a:latin typeface="Sylfaen" panose="010A0502050306030303" pitchFamily="18" charset="0"/>
                <a:ea typeface="Times New Roman" panose="02020603050405020304" pitchFamily="18" charset="0"/>
              </a:rPr>
              <a:t>Karel, Werner. (1996).  </a:t>
            </a:r>
            <a:r>
              <a:rPr lang="ka-GE" sz="1800" dirty="0" err="1">
                <a:effectLst/>
                <a:latin typeface="Sylfaen" panose="010A0502050306030303" pitchFamily="18" charset="0"/>
                <a:ea typeface="Times New Roman" panose="02020603050405020304" pitchFamily="18" charset="0"/>
              </a:rPr>
              <a:t>Indian</a:t>
            </a:r>
            <a:r>
              <a:rPr lang="ka-GE" sz="1800"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rPr>
              <a:t>conceptions</a:t>
            </a:r>
            <a:r>
              <a:rPr lang="ka-GE" sz="1800" dirty="0">
                <a:effectLst/>
                <a:latin typeface="Sylfaen" panose="010A0502050306030303" pitchFamily="18" charset="0"/>
                <a:ea typeface="Times New Roman" panose="02020603050405020304" pitchFamily="18" charset="0"/>
              </a:rPr>
              <a:t> o</a:t>
            </a:r>
            <a:r>
              <a:rPr lang="en-US" sz="1800" dirty="0">
                <a:effectLst/>
                <a:latin typeface="Sylfaen" panose="010A0502050306030303" pitchFamily="18" charset="0"/>
                <a:ea typeface="Times New Roman" panose="02020603050405020304" pitchFamily="18" charset="0"/>
              </a:rPr>
              <a:t>f</a:t>
            </a:r>
            <a:r>
              <a:rPr lang="ka-GE" sz="1800"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rPr>
              <a:t>human</a:t>
            </a:r>
            <a:r>
              <a:rPr lang="ka-GE" sz="1800"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rPr>
              <a:t>personality</a:t>
            </a:r>
            <a:r>
              <a:rPr lang="en-US" sz="1800"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rPr>
              <a:t>Text</a:t>
            </a:r>
            <a:r>
              <a:rPr lang="ka-GE" sz="1800"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rPr>
              <a:t>sourced</a:t>
            </a:r>
            <a:r>
              <a:rPr lang="ka-GE" sz="1800"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rPr>
              <a:t>from</a:t>
            </a:r>
            <a:r>
              <a:rPr lang="ka-GE" sz="1800" dirty="0">
                <a:effectLst/>
                <a:latin typeface="Sylfaen" panose="010A0502050306030303" pitchFamily="18" charset="0"/>
                <a:ea typeface="Times New Roman" panose="02020603050405020304" pitchFamily="18" charset="0"/>
              </a:rPr>
              <a:t> </a:t>
            </a:r>
            <a:r>
              <a:rPr lang="en-US" sz="1800" u="sng" dirty="0">
                <a:solidFill>
                  <a:srgbClr val="0563C1"/>
                </a:solidFill>
                <a:effectLst/>
                <a:latin typeface="Sylfaen" panose="010A0502050306030303" pitchFamily="18" charset="0"/>
                <a:ea typeface="Times New Roman" panose="02020603050405020304" pitchFamily="18" charset="0"/>
              </a:rPr>
              <a:t>https://www. academia. </a:t>
            </a:r>
            <a:r>
              <a:rPr lang="en-US" sz="1800" u="sng" dirty="0" err="1">
                <a:solidFill>
                  <a:srgbClr val="0563C1"/>
                </a:solidFill>
                <a:effectLst/>
                <a:latin typeface="Sylfaen" panose="010A0502050306030303" pitchFamily="18" charset="0"/>
                <a:ea typeface="Times New Roman" panose="02020603050405020304" pitchFamily="18" charset="0"/>
              </a:rPr>
              <a:t>edu</a:t>
            </a:r>
            <a:r>
              <a:rPr lang="en-US" sz="1800" u="sng" dirty="0">
                <a:solidFill>
                  <a:srgbClr val="0563C1"/>
                </a:solidFill>
                <a:effectLst/>
                <a:latin typeface="Sylfaen" panose="010A0502050306030303" pitchFamily="18" charset="0"/>
                <a:ea typeface="Times New Roman" panose="02020603050405020304" pitchFamily="18" charset="0"/>
              </a:rPr>
              <a:t>/19561855/Indian</a:t>
            </a:r>
            <a:r>
              <a:rPr lang="ka-GE" sz="1800" u="sng" dirty="0">
                <a:solidFill>
                  <a:srgbClr val="0563C1"/>
                </a:solidFill>
                <a:effectLst/>
                <a:latin typeface="Sylfaen" panose="010A0502050306030303" pitchFamily="18" charset="0"/>
                <a:ea typeface="Times New Roman" panose="02020603050405020304" pitchFamily="18" charset="0"/>
              </a:rPr>
              <a:t>-</a:t>
            </a:r>
            <a:r>
              <a:rPr lang="en-US" sz="1800" u="sng" dirty="0">
                <a:solidFill>
                  <a:srgbClr val="0563C1"/>
                </a:solidFill>
                <a:effectLst/>
                <a:latin typeface="Sylfaen" panose="010A0502050306030303" pitchFamily="18" charset="0"/>
                <a:ea typeface="Times New Roman" panose="02020603050405020304" pitchFamily="18" charset="0"/>
              </a:rPr>
              <a:t>conceptions</a:t>
            </a:r>
            <a:r>
              <a:rPr lang="ka-GE" sz="1800" u="sng" dirty="0">
                <a:solidFill>
                  <a:srgbClr val="0563C1"/>
                </a:solidFill>
                <a:effectLst/>
                <a:latin typeface="Sylfaen" panose="010A0502050306030303" pitchFamily="18" charset="0"/>
                <a:ea typeface="Times New Roman" panose="02020603050405020304" pitchFamily="18" charset="0"/>
              </a:rPr>
              <a:t>-</a:t>
            </a:r>
            <a:r>
              <a:rPr lang="en-US" sz="1800" u="sng" dirty="0">
                <a:solidFill>
                  <a:srgbClr val="0563C1"/>
                </a:solidFill>
                <a:effectLst/>
                <a:latin typeface="Sylfaen" panose="010A0502050306030303" pitchFamily="18" charset="0"/>
                <a:ea typeface="Times New Roman" panose="02020603050405020304" pitchFamily="18" charset="0"/>
              </a:rPr>
              <a:t>of</a:t>
            </a:r>
            <a:r>
              <a:rPr lang="ka-GE" sz="1800" u="sng" dirty="0">
                <a:solidFill>
                  <a:srgbClr val="0563C1"/>
                </a:solidFill>
                <a:effectLst/>
                <a:latin typeface="Sylfaen" panose="010A0502050306030303" pitchFamily="18" charset="0"/>
                <a:ea typeface="Times New Roman" panose="02020603050405020304" pitchFamily="18" charset="0"/>
              </a:rPr>
              <a:t>-</a:t>
            </a:r>
            <a:r>
              <a:rPr lang="en-US" sz="1800" u="sng" dirty="0" err="1">
                <a:solidFill>
                  <a:srgbClr val="0563C1"/>
                </a:solidFill>
                <a:effectLst/>
                <a:latin typeface="Sylfaen" panose="010A0502050306030303" pitchFamily="18" charset="0"/>
                <a:ea typeface="Times New Roman" panose="02020603050405020304" pitchFamily="18" charset="0"/>
              </a:rPr>
              <a:t>human_personality</a:t>
            </a:r>
            <a:r>
              <a:rPr lang="en-US"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rPr>
              <a:t>მოძიებულია:15.12.2023.</a:t>
            </a:r>
            <a:endParaRPr lang="ka-GE" sz="1800" dirty="0">
              <a:effectLst/>
              <a:latin typeface="Times New Roman" panose="02020603050405020304" pitchFamily="18" charset="0"/>
              <a:ea typeface="Times New Roman" panose="02020603050405020304" pitchFamily="18" charset="0"/>
            </a:endParaRPr>
          </a:p>
          <a:p>
            <a:pPr marL="342900" lvl="0" indent="-342900">
              <a:buFont typeface="+mj-lt"/>
              <a:buAutoNum type="arabicPeriod"/>
            </a:pPr>
            <a:r>
              <a:rPr lang="ka-GE" sz="1800"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rPr>
              <a:t>Concept</a:t>
            </a:r>
            <a:r>
              <a:rPr lang="ka-GE" sz="1800"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rPr>
              <a:t>of</a:t>
            </a:r>
            <a:r>
              <a:rPr lang="ka-GE" sz="1800"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rPr>
              <a:t>personality</a:t>
            </a:r>
            <a:r>
              <a:rPr lang="ka-GE" sz="1800"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rPr>
              <a:t>Indian</a:t>
            </a:r>
            <a:r>
              <a:rPr lang="ka-GE" sz="1800"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rPr>
              <a:t>perspective</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https://www.ncbi.nlm.nih.gov/pmc/articles/PMC3830173/</a:t>
            </a:r>
            <a:r>
              <a:rPr lang="ka-GE" sz="1800" u="sng" dirty="0">
                <a:solidFill>
                  <a:srgbClr val="0563C1"/>
                </a:solidFill>
                <a:effectLst/>
                <a:latin typeface="Sylfaen" panose="010A0502050306030303" pitchFamily="18" charset="0"/>
                <a:ea typeface="Times New Roman" panose="02020603050405020304" pitchFamily="18" charset="0"/>
              </a:rPr>
              <a:t>].</a:t>
            </a:r>
            <a:r>
              <a:rPr lang="ka-GE" sz="1800" dirty="0">
                <a:effectLst/>
                <a:latin typeface="Sylfaen" panose="010A0502050306030303" pitchFamily="18" charset="0"/>
                <a:ea typeface="Times New Roman" panose="02020603050405020304" pitchFamily="18" charset="0"/>
              </a:rPr>
              <a:t> მოძიებულია: 13.11.2023     </a:t>
            </a:r>
            <a:endParaRPr lang="ka-GE" sz="1800" dirty="0">
              <a:effectLst/>
              <a:latin typeface="Times New Roman" panose="02020603050405020304" pitchFamily="18" charset="0"/>
              <a:ea typeface="Times New Roman" panose="02020603050405020304" pitchFamily="18" charset="0"/>
            </a:endParaRPr>
          </a:p>
          <a:p>
            <a:pPr marL="342900" lvl="0" indent="-342900">
              <a:buFont typeface="+mj-lt"/>
              <a:buAutoNum type="arabicPeriod"/>
            </a:pPr>
            <a:r>
              <a:rPr lang="ka-GE" sz="1800"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rPr>
              <a:t>Stanford</a:t>
            </a:r>
            <a:r>
              <a:rPr lang="ka-GE" sz="1800"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rPr>
              <a:t>Encyclopedia</a:t>
            </a:r>
            <a:r>
              <a:rPr lang="ka-GE" sz="1800"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rPr>
              <a:t>of</a:t>
            </a:r>
            <a:r>
              <a:rPr lang="ka-GE" sz="1800"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rPr>
              <a:t>Philosophy</a:t>
            </a:r>
            <a:r>
              <a:rPr lang="ka-GE" sz="1800"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rPr>
              <a:t>Personhood</a:t>
            </a:r>
            <a:r>
              <a:rPr lang="ka-GE" sz="1800"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rPr>
              <a:t>in</a:t>
            </a:r>
            <a:r>
              <a:rPr lang="ka-GE" sz="1800"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rPr>
              <a:t>Classical</a:t>
            </a:r>
            <a:r>
              <a:rPr lang="ka-GE" sz="1800"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rPr>
              <a:t>Indian</a:t>
            </a:r>
            <a:r>
              <a:rPr lang="ka-GE" sz="1800"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rPr>
              <a:t>Philosophy</a:t>
            </a:r>
            <a:endParaRPr lang="ka-GE" sz="1800" dirty="0">
              <a:effectLst/>
              <a:latin typeface="Times New Roman" panose="02020603050405020304" pitchFamily="18" charset="0"/>
              <a:ea typeface="Times New Roman" panose="02020603050405020304" pitchFamily="18" charset="0"/>
            </a:endParaRPr>
          </a:p>
          <a:p>
            <a:pPr marL="114300" indent="0">
              <a:buNone/>
            </a:pPr>
            <a:r>
              <a:rPr lang="ka-GE" sz="1800" dirty="0" err="1">
                <a:effectLst/>
                <a:latin typeface="Sylfaen" panose="010A0502050306030303" pitchFamily="18" charset="0"/>
                <a:ea typeface="Times New Roman" panose="02020603050405020304" pitchFamily="18" charset="0"/>
              </a:rPr>
              <a:t>First</a:t>
            </a:r>
            <a:r>
              <a:rPr lang="ka-GE" sz="1800"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rPr>
              <a:t>published</a:t>
            </a:r>
            <a:r>
              <a:rPr lang="ka-GE" sz="1800"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rPr>
              <a:t>Mon</a:t>
            </a:r>
            <a:r>
              <a:rPr lang="ka-GE" sz="1800"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rPr>
              <a:t>Jan</a:t>
            </a:r>
            <a:r>
              <a:rPr lang="ka-GE" sz="1800" dirty="0">
                <a:effectLst/>
                <a:latin typeface="Sylfaen" panose="010A0502050306030303" pitchFamily="18" charset="0"/>
                <a:ea typeface="Times New Roman" panose="02020603050405020304" pitchFamily="18" charset="0"/>
              </a:rPr>
              <a:t> 3, 2022 იხ.  </a:t>
            </a:r>
            <a:r>
              <a:rPr lang="ka-GE" sz="1800" u="none" strike="noStrike" dirty="0">
                <a:solidFill>
                  <a:srgbClr val="0563C1"/>
                </a:solidFill>
                <a:effectLst/>
                <a:latin typeface="Sylfaen" panose="010A0502050306030303" pitchFamily="18" charset="0"/>
                <a:ea typeface="Times New Roman" panose="02020603050405020304" pitchFamily="18" charset="0"/>
                <a:hlinkClick r:id="rId3"/>
              </a:rPr>
              <a:t>https://plato.stanford.edu/entries/personhood-india/</a:t>
            </a:r>
            <a:r>
              <a:rPr lang="ka-GE" sz="1800" dirty="0">
                <a:effectLst/>
                <a:latin typeface="Sylfaen" panose="010A0502050306030303" pitchFamily="18" charset="0"/>
                <a:ea typeface="Times New Roman" panose="02020603050405020304" pitchFamily="18" charset="0"/>
              </a:rPr>
              <a:t>    მოძიებულია: 14.11.2023</a:t>
            </a:r>
            <a:endParaRPr lang="ka-GE" sz="1800" dirty="0">
              <a:effectLst/>
              <a:latin typeface="Times New Roman" panose="02020603050405020304" pitchFamily="18" charset="0"/>
              <a:ea typeface="Times New Roman" panose="02020603050405020304" pitchFamily="18" charset="0"/>
            </a:endParaRPr>
          </a:p>
          <a:p>
            <a:pPr marL="342900" lvl="0" indent="-342900">
              <a:buFont typeface="+mj-lt"/>
              <a:buAutoNum type="arabicPeriod"/>
            </a:pPr>
            <a:r>
              <a:rPr lang="ka-GE" sz="1800" dirty="0" err="1">
                <a:effectLst/>
                <a:latin typeface="Sylfaen" panose="010A0502050306030303" pitchFamily="18" charset="0"/>
                <a:ea typeface="Times New Roman" panose="02020603050405020304" pitchFamily="18" charset="0"/>
              </a:rPr>
              <a:t>Грицанов</a:t>
            </a:r>
            <a:r>
              <a:rPr lang="ka-GE" sz="1800" dirty="0">
                <a:effectLst/>
                <a:latin typeface="Sylfaen" panose="010A0502050306030303" pitchFamily="18" charset="0"/>
                <a:ea typeface="Times New Roman" panose="02020603050405020304" pitchFamily="18" charset="0"/>
              </a:rPr>
              <a:t>, А. А.  (2001). </a:t>
            </a:r>
            <a:r>
              <a:rPr lang="ka-GE" sz="1800" i="1" dirty="0" err="1">
                <a:effectLst/>
                <a:latin typeface="Sylfaen" panose="010A0502050306030303" pitchFamily="18" charset="0"/>
                <a:ea typeface="Times New Roman" panose="02020603050405020304" pitchFamily="18" charset="0"/>
              </a:rPr>
              <a:t>Всемирная</a:t>
            </a:r>
            <a:r>
              <a:rPr lang="ka-GE" sz="1800" i="1" dirty="0">
                <a:effectLst/>
                <a:latin typeface="Sylfaen" panose="010A0502050306030303" pitchFamily="18" charset="0"/>
                <a:ea typeface="Times New Roman" panose="02020603050405020304" pitchFamily="18" charset="0"/>
              </a:rPr>
              <a:t> </a:t>
            </a:r>
            <a:r>
              <a:rPr lang="ka-GE" sz="1800" i="1" dirty="0" err="1">
                <a:effectLst/>
                <a:latin typeface="Sylfaen" panose="010A0502050306030303" pitchFamily="18" charset="0"/>
                <a:ea typeface="Times New Roman" panose="02020603050405020304" pitchFamily="18" charset="0"/>
              </a:rPr>
              <a:t>философская</a:t>
            </a:r>
            <a:r>
              <a:rPr lang="ka-GE" sz="1800" i="1" dirty="0">
                <a:effectLst/>
                <a:latin typeface="Sylfaen" panose="010A0502050306030303" pitchFamily="18" charset="0"/>
                <a:ea typeface="Times New Roman" panose="02020603050405020304" pitchFamily="18" charset="0"/>
              </a:rPr>
              <a:t> </a:t>
            </a:r>
            <a:r>
              <a:rPr lang="ka-GE" sz="1800" i="1" dirty="0" err="1">
                <a:effectLst/>
                <a:latin typeface="Sylfaen" panose="010A0502050306030303" pitchFamily="18" charset="0"/>
                <a:ea typeface="Times New Roman" panose="02020603050405020304" pitchFamily="18" charset="0"/>
              </a:rPr>
              <a:t>энциклопедия</a:t>
            </a:r>
            <a:r>
              <a:rPr lang="ka-GE" sz="1800" i="1" dirty="0">
                <a:effectLst/>
                <a:latin typeface="Sylfaen" panose="010A0502050306030303" pitchFamily="18" charset="0"/>
                <a:ea typeface="Times New Roman" panose="02020603050405020304" pitchFamily="18" charset="0"/>
              </a:rPr>
              <a:t>.</a:t>
            </a:r>
            <a:r>
              <a:rPr lang="ka-GE" sz="1800" dirty="0">
                <a:effectLst/>
                <a:latin typeface="Sylfaen" panose="010A0502050306030303" pitchFamily="18" charset="0"/>
                <a:ea typeface="Times New Roman" panose="02020603050405020304" pitchFamily="18" charset="0"/>
              </a:rPr>
              <a:t> </a:t>
            </a:r>
            <a:r>
              <a:rPr lang="ka-GE" sz="1800" dirty="0" err="1">
                <a:effectLst/>
                <a:latin typeface="Sylfaen" panose="010A0502050306030303" pitchFamily="18" charset="0"/>
                <a:ea typeface="Times New Roman" panose="02020603050405020304" pitchFamily="18" charset="0"/>
              </a:rPr>
              <a:t>Москва</a:t>
            </a:r>
            <a:r>
              <a:rPr lang="ka-GE" sz="1800" dirty="0">
                <a:effectLst/>
                <a:latin typeface="Sylfaen" panose="010A0502050306030303" pitchFamily="18" charset="0"/>
                <a:ea typeface="Times New Roman" panose="02020603050405020304" pitchFamily="18" charset="0"/>
              </a:rPr>
              <a:t>.</a:t>
            </a:r>
            <a:endParaRPr lang="ka-GE" sz="1800" dirty="0">
              <a:effectLst/>
              <a:latin typeface="Times New Roman" panose="02020603050405020304" pitchFamily="18" charset="0"/>
              <a:ea typeface="Times New Roman" panose="02020603050405020304" pitchFamily="18" charset="0"/>
            </a:endParaRPr>
          </a:p>
          <a:p>
            <a:pPr marL="0" indent="0" algn="just">
              <a:buNone/>
            </a:pPr>
            <a:r>
              <a:rPr lang="ka-GE" sz="1800" dirty="0">
                <a:effectLst/>
                <a:latin typeface="Sylfaen" panose="010A0502050306030303" pitchFamily="18" charset="0"/>
                <a:ea typeface="Times New Roman" panose="02020603050405020304" pitchFamily="18" charset="0"/>
              </a:rPr>
              <a:t> </a:t>
            </a:r>
            <a:endParaRPr lang="ka-GE" sz="1800" dirty="0">
              <a:effectLst/>
              <a:latin typeface="Times New Roman" panose="02020603050405020304" pitchFamily="18" charset="0"/>
              <a:ea typeface="Times New Roman" panose="02020603050405020304" pitchFamily="18" charset="0"/>
            </a:endParaRPr>
          </a:p>
          <a:p>
            <a:pPr marL="0" indent="0" algn="just">
              <a:buNone/>
            </a:pPr>
            <a:endParaRPr lang="en-US" b="1" dirty="0"/>
          </a:p>
        </p:txBody>
      </p:sp>
    </p:spTree>
    <p:extLst>
      <p:ext uri="{BB962C8B-B14F-4D97-AF65-F5344CB8AC3E}">
        <p14:creationId xmlns:p14="http://schemas.microsoft.com/office/powerpoint/2010/main" val="42201134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Office-ის თემა">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780</TotalTime>
  <Words>1497</Words>
  <Application>Microsoft Office PowerPoint</Application>
  <PresentationFormat>ფართოეკრანიანი</PresentationFormat>
  <Paragraphs>67</Paragraphs>
  <Slides>9</Slides>
  <Notes>0</Notes>
  <HiddenSlides>0</HiddenSlides>
  <MMClips>0</MMClips>
  <ScaleCrop>false</ScaleCrop>
  <HeadingPairs>
    <vt:vector size="6" baseType="variant">
      <vt:variant>
        <vt:lpstr>გამოყენებული შრიფტები</vt:lpstr>
      </vt:variant>
      <vt:variant>
        <vt:i4>7</vt:i4>
      </vt:variant>
      <vt:variant>
        <vt:lpstr>თემა</vt:lpstr>
      </vt:variant>
      <vt:variant>
        <vt:i4>1</vt:i4>
      </vt:variant>
      <vt:variant>
        <vt:lpstr>სლაიდების სათაურები</vt:lpstr>
      </vt:variant>
      <vt:variant>
        <vt:i4>9</vt:i4>
      </vt:variant>
    </vt:vector>
  </HeadingPairs>
  <TitlesOfParts>
    <vt:vector size="17" baseType="lpstr">
      <vt:lpstr>Arial</vt:lpstr>
      <vt:lpstr>Calibri</vt:lpstr>
      <vt:lpstr>Century Gothic</vt:lpstr>
      <vt:lpstr>Sylfaen</vt:lpstr>
      <vt:lpstr>Times New Roman</vt:lpstr>
      <vt:lpstr>Wingdings</vt:lpstr>
      <vt:lpstr>Wingdings 3</vt:lpstr>
      <vt:lpstr>Ион</vt:lpstr>
      <vt:lpstr>PowerPoint-ის პრეზენტაცია</vt:lpstr>
      <vt:lpstr>                        შესავალი </vt:lpstr>
      <vt:lpstr>                               პიროვნების ცნება ინდურ ფილოსოფიაში</vt:lpstr>
      <vt:lpstr>              ალან უოტსი პიროვნების შესახებ</vt:lpstr>
      <vt:lpstr>              ვის არ სჭირდება ნიღაბი</vt:lpstr>
      <vt:lpstr>XX საუკუნის ჩეხი ინდოოლოგი, რელიგიის ფილოსოფიის მკვლევარი კარელ ვერნერი. </vt:lpstr>
      <vt:lpstr>                              კვლევის შედეგი</vt:lpstr>
      <vt:lpstr>                     დასკვნა</vt:lpstr>
      <vt:lpstr>                                       გამოყენებული ლიტერატურა</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nana</dc:creator>
  <cp:lastModifiedBy>BSU</cp:lastModifiedBy>
  <cp:revision>60</cp:revision>
  <dcterms:created xsi:type="dcterms:W3CDTF">2020-07-09T18:29:25Z</dcterms:created>
  <dcterms:modified xsi:type="dcterms:W3CDTF">2024-06-09T08:57:33Z</dcterms:modified>
</cp:coreProperties>
</file>