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8" r:id="rId12"/>
    <p:sldId id="269" r:id="rId13"/>
    <p:sldId id="270" r:id="rId14"/>
    <p:sldId id="271" r:id="rId15"/>
    <p:sldId id="266" r:id="rId16"/>
    <p:sldId id="267"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სათაურის სლაიდი">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ka-GE"/>
              <a:t>დააწკაპ. მთ. სათაურის სტილის შეცვლისათვის</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ka-GE"/>
              <a:t>დააწკაპუნეთ მთავარი ქვესათაურის სტილის რედაქტირებისთვის</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სათაური და წარწერა">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ka-GE"/>
              <a:t>დააწკაპ. მთ. სათაურის სტილის შეცვლისათვის</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ka-GE"/>
              <a:t>დააწკაპ. მთ. სათაურის სტილის შეცვლისათვის</a:t>
            </a:r>
          </a:p>
        </p:txBody>
      </p:sp>
      <p:sp>
        <p:nvSpPr>
          <p:cNvPr id="4" name="Date Placeholder 3"/>
          <p:cNvSpPr>
            <a:spLocks noGrp="1"/>
          </p:cNvSpPr>
          <p:nvPr>
            <p:ph type="dt" sz="half" idx="10"/>
          </p:nvPr>
        </p:nvSpPr>
        <p:spPr/>
        <p:txBody>
          <a:bodyPr/>
          <a:lstStyle/>
          <a:p>
            <a:fld id="{B61BEF0D-F0BB-DE4B-95CE-6DB70DBA9567}" type="datetimeFigureOut">
              <a:rPr lang="en-US" dirty="0"/>
              <a:pPr/>
              <a:t>6/10/2024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ციტატა წარწერით">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ka-GE"/>
              <a:t>დააწკაპ. მთ. სათაურის სტილის შეცვლისათვის</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ka-GE"/>
              <a:t>დააწკაპ. მთ. სათაურის სტილის შეცვლისათვის</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ka-GE"/>
              <a:t>დააწკაპ. მთ. სათაურის სტილის შეცვლისათვის</a:t>
            </a:r>
          </a:p>
        </p:txBody>
      </p:sp>
      <p:sp>
        <p:nvSpPr>
          <p:cNvPr id="4" name="Date Placeholder 3"/>
          <p:cNvSpPr>
            <a:spLocks noGrp="1"/>
          </p:cNvSpPr>
          <p:nvPr>
            <p:ph type="dt" sz="half" idx="10"/>
          </p:nvPr>
        </p:nvSpPr>
        <p:spPr/>
        <p:txBody>
          <a:bodyPr/>
          <a:lstStyle/>
          <a:p>
            <a:fld id="{B61BEF0D-F0BB-DE4B-95CE-6DB70DBA9567}" type="datetimeFigureOut">
              <a:rPr lang="en-US" dirty="0"/>
              <a:pPr/>
              <a:t>6/10/2024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სახელის ბარათი">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ka-GE"/>
              <a:t>დააწკაპ. მთ. სათაურის სტილის შეცვლისათვის</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ka-GE"/>
              <a:t>დააწკაპ. მთ. სათაურის სტილის შეცვლისათვის</a:t>
            </a:r>
          </a:p>
        </p:txBody>
      </p:sp>
      <p:sp>
        <p:nvSpPr>
          <p:cNvPr id="5" name="Date Placeholder 4"/>
          <p:cNvSpPr>
            <a:spLocks noGrp="1"/>
          </p:cNvSpPr>
          <p:nvPr>
            <p:ph type="dt" sz="half" idx="10"/>
          </p:nvPr>
        </p:nvSpPr>
        <p:spPr/>
        <p:txBody>
          <a:bodyPr/>
          <a:lstStyle/>
          <a:p>
            <a:fld id="{B61BEF0D-F0BB-DE4B-95CE-6DB70DBA9567}" type="datetimeFigureOut">
              <a:rPr lang="en-US" dirty="0"/>
              <a:pPr/>
              <a:t>6/10/2024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სახელის ბარათის ციტატა">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ka-GE"/>
              <a:t>დააწკაპ. მთ. სათაურის სტილის შეცვლისათვის</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ka-GE"/>
              <a:t>დააწკაპ. მთ. სათაურის სტილის შეცვლისათვის</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ka-GE"/>
              <a:t>დააწკაპ. მთ. სათაურის სტილის შეცვლისათვის</a:t>
            </a:r>
          </a:p>
        </p:txBody>
      </p:sp>
      <p:sp>
        <p:nvSpPr>
          <p:cNvPr id="5" name="Date Placeholder 4"/>
          <p:cNvSpPr>
            <a:spLocks noGrp="1"/>
          </p:cNvSpPr>
          <p:nvPr>
            <p:ph type="dt" sz="half" idx="10"/>
          </p:nvPr>
        </p:nvSpPr>
        <p:spPr/>
        <p:txBody>
          <a:bodyPr/>
          <a:lstStyle/>
          <a:p>
            <a:fld id="{B61BEF0D-F0BB-DE4B-95CE-6DB70DBA9567}" type="datetimeFigureOut">
              <a:rPr lang="en-US" dirty="0"/>
              <a:pPr/>
              <a:t>6/10/2024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ჭეშმარიტება თუ სიცრუე">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ka-GE"/>
              <a:t>დააწკაპ. მთ. სათაურის სტილის შეცვლისათვის</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ka-GE"/>
              <a:t>დააწკაპ. მთ. სათაურის სტილის შეცვლისათვის</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ka-GE"/>
              <a:t>დააწკაპ. მთ. სათაურის სტილის შეცვლისათვის</a:t>
            </a:r>
          </a:p>
        </p:txBody>
      </p:sp>
      <p:sp>
        <p:nvSpPr>
          <p:cNvPr id="5" name="Date Placeholder 4"/>
          <p:cNvSpPr>
            <a:spLocks noGrp="1"/>
          </p:cNvSpPr>
          <p:nvPr>
            <p:ph type="dt" sz="half" idx="10"/>
          </p:nvPr>
        </p:nvSpPr>
        <p:spPr/>
        <p:txBody>
          <a:bodyPr/>
          <a:lstStyle/>
          <a:p>
            <a:fld id="{B61BEF0D-F0BB-DE4B-95CE-6DB70DBA9567}" type="datetimeFigureOut">
              <a:rPr lang="en-US" dirty="0"/>
              <a:pPr/>
              <a:t>6/10/2024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სათაური და შვეული ტექსტ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a-GE"/>
              <a:t>დააწკაპ. მთ. სათაურის სტილის შეცვლისათვის</a:t>
            </a:r>
            <a:endParaRPr lang="en-US" dirty="0"/>
          </a:p>
        </p:txBody>
      </p:sp>
      <p:sp>
        <p:nvSpPr>
          <p:cNvPr id="3" name="Vertical Text Placeholder 2"/>
          <p:cNvSpPr>
            <a:spLocks noGrp="1"/>
          </p:cNvSpPr>
          <p:nvPr>
            <p:ph type="body" orient="vert" idx="1"/>
          </p:nvPr>
        </p:nvSpPr>
        <p:spPr/>
        <p:txBody>
          <a:bodyPr vert="eaVert" anchor="t"/>
          <a:lstStyle/>
          <a:p>
            <a:pPr lvl="0"/>
            <a:r>
              <a:rPr lang="ka-GE"/>
              <a:t>დააწკაპ. მთ. სათაურის სტილის შეცვლისათვის</a:t>
            </a:r>
          </a:p>
          <a:p>
            <a:pPr lvl="1"/>
            <a:r>
              <a:rPr lang="ka-GE"/>
              <a:t>მეორე დონე</a:t>
            </a:r>
          </a:p>
          <a:p>
            <a:pPr lvl="2"/>
            <a:r>
              <a:rPr lang="ka-GE"/>
              <a:t>მესამე დონე</a:t>
            </a:r>
          </a:p>
          <a:p>
            <a:pPr lvl="3"/>
            <a:r>
              <a:rPr lang="ka-GE"/>
              <a:t>მეოთხე დონე</a:t>
            </a:r>
          </a:p>
          <a:p>
            <a:pPr lvl="4"/>
            <a:r>
              <a:rPr lang="ka-GE"/>
              <a:t>მეხუთე დონე</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შვეული სათაური და ტექსტი">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ka-GE"/>
              <a:t>დააწკაპ. მთ. სათაურის სტილის შეცვლისათვის</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ka-GE"/>
              <a:t>დააწკაპ. მთ. სათაურის სტილის შეცვლისათვის</a:t>
            </a:r>
          </a:p>
          <a:p>
            <a:pPr lvl="1"/>
            <a:r>
              <a:rPr lang="ka-GE"/>
              <a:t>მეორე დონე</a:t>
            </a:r>
          </a:p>
          <a:p>
            <a:pPr lvl="2"/>
            <a:r>
              <a:rPr lang="ka-GE"/>
              <a:t>მესამე დონე</a:t>
            </a:r>
          </a:p>
          <a:p>
            <a:pPr lvl="3"/>
            <a:r>
              <a:rPr lang="ka-GE"/>
              <a:t>მეოთხე დონე</a:t>
            </a:r>
          </a:p>
          <a:p>
            <a:pPr lvl="4"/>
            <a:r>
              <a:rPr lang="ka-GE"/>
              <a:t>მეხუთე დონე</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სათაური და შიგთავსი">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ka-GE"/>
              <a:t>დააწკაპ. მთ. სათაურის სტილის შეცვლისათვის</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ka-GE"/>
              <a:t>დააწკაპ. მთ. სათაურის სტილის შეცვლისათვის</a:t>
            </a:r>
          </a:p>
          <a:p>
            <a:pPr lvl="1"/>
            <a:r>
              <a:rPr lang="ka-GE"/>
              <a:t>მეორე დონე</a:t>
            </a:r>
          </a:p>
          <a:p>
            <a:pPr lvl="2"/>
            <a:r>
              <a:rPr lang="ka-GE"/>
              <a:t>მესამე დონე</a:t>
            </a:r>
          </a:p>
          <a:p>
            <a:pPr lvl="3"/>
            <a:r>
              <a:rPr lang="ka-GE"/>
              <a:t>მეოთხე დონე</a:t>
            </a:r>
          </a:p>
          <a:p>
            <a:pPr lvl="4"/>
            <a:r>
              <a:rPr lang="ka-GE"/>
              <a:t>მეხუთე დონე</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სექციის ზედა კოლონტიტული">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ka-GE"/>
              <a:t>დააწკაპ. მთ. სათაურის სტილის შეცვლისათვის</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ka-GE"/>
              <a:t>დააწკაპ. მთ. სათაურის სტილის შეცვლისათვის</a:t>
            </a:r>
          </a:p>
        </p:txBody>
      </p:sp>
      <p:sp>
        <p:nvSpPr>
          <p:cNvPr id="4" name="Date Placeholder 3"/>
          <p:cNvSpPr>
            <a:spLocks noGrp="1"/>
          </p:cNvSpPr>
          <p:nvPr>
            <p:ph type="dt" sz="half" idx="10"/>
          </p:nvPr>
        </p:nvSpPr>
        <p:spPr/>
        <p:txBody>
          <a:bodyPr/>
          <a:lstStyle/>
          <a:p>
            <a:fld id="{B61BEF0D-F0BB-DE4B-95CE-6DB70DBA9567}" type="datetimeFigureOut">
              <a:rPr lang="en-US" dirty="0"/>
              <a:pPr/>
              <a:t>6/10/2024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ორი შიგთავსი">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ka-GE"/>
              <a:t>დააწკაპ. მთ. სათაურის სტილის შეცვლისათვის</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ka-GE"/>
              <a:t>დააწკაპ. მთ. სათაურის სტილის შეცვლისათვის</a:t>
            </a:r>
          </a:p>
          <a:p>
            <a:pPr lvl="1"/>
            <a:r>
              <a:rPr lang="ka-GE"/>
              <a:t>მეორე დონე</a:t>
            </a:r>
          </a:p>
          <a:p>
            <a:pPr lvl="2"/>
            <a:r>
              <a:rPr lang="ka-GE"/>
              <a:t>მესამე დონე</a:t>
            </a:r>
          </a:p>
          <a:p>
            <a:pPr lvl="3"/>
            <a:r>
              <a:rPr lang="ka-GE"/>
              <a:t>მეოთხე დონე</a:t>
            </a:r>
          </a:p>
          <a:p>
            <a:pPr lvl="4"/>
            <a:r>
              <a:rPr lang="ka-GE"/>
              <a:t>მეხუთე დონე</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ka-GE"/>
              <a:t>დააწკაპ. მთ. სათაურის სტილის შეცვლისათვის</a:t>
            </a:r>
          </a:p>
          <a:p>
            <a:pPr lvl="1"/>
            <a:r>
              <a:rPr lang="ka-GE"/>
              <a:t>მეორე დონე</a:t>
            </a:r>
          </a:p>
          <a:p>
            <a:pPr lvl="2"/>
            <a:r>
              <a:rPr lang="ka-GE"/>
              <a:t>მესამე დონე</a:t>
            </a:r>
          </a:p>
          <a:p>
            <a:pPr lvl="3"/>
            <a:r>
              <a:rPr lang="ka-GE"/>
              <a:t>მეოთხე დონე</a:t>
            </a:r>
          </a:p>
          <a:p>
            <a:pPr lvl="4"/>
            <a:r>
              <a:rPr lang="ka-GE"/>
              <a:t>მეხუთე დონე</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6/10/2024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შედარება">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ka-GE"/>
              <a:t>დააწკაპ. მთ. სათაურის სტილის შეცვლისათვის</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a-GE"/>
              <a:t>დააწკაპ. მთ. სათაურის სტილის შეცვლისათვის</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ka-GE"/>
              <a:t>დააწკაპ. მთ. სათაურის სტილის შეცვლისათვის</a:t>
            </a:r>
          </a:p>
          <a:p>
            <a:pPr lvl="1"/>
            <a:r>
              <a:rPr lang="ka-GE"/>
              <a:t>მეორე დონე</a:t>
            </a:r>
          </a:p>
          <a:p>
            <a:pPr lvl="2"/>
            <a:r>
              <a:rPr lang="ka-GE"/>
              <a:t>მესამე დონე</a:t>
            </a:r>
          </a:p>
          <a:p>
            <a:pPr lvl="3"/>
            <a:r>
              <a:rPr lang="ka-GE"/>
              <a:t>მეოთხე დონე</a:t>
            </a:r>
          </a:p>
          <a:p>
            <a:pPr lvl="4"/>
            <a:r>
              <a:rPr lang="ka-GE"/>
              <a:t>მეხუთე დონე</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a-GE"/>
              <a:t>დააწკაპ. მთ. სათაურის სტილის შეცვლისათვის</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ka-GE"/>
              <a:t>დააწკაპ. მთ. სათაურის სტილის შეცვლისათვის</a:t>
            </a:r>
          </a:p>
          <a:p>
            <a:pPr lvl="1"/>
            <a:r>
              <a:rPr lang="ka-GE"/>
              <a:t>მეორე დონე</a:t>
            </a:r>
          </a:p>
          <a:p>
            <a:pPr lvl="2"/>
            <a:r>
              <a:rPr lang="ka-GE"/>
              <a:t>მესამე დონე</a:t>
            </a:r>
          </a:p>
          <a:p>
            <a:pPr lvl="3"/>
            <a:r>
              <a:rPr lang="ka-GE"/>
              <a:t>მეოთხე დონე</a:t>
            </a:r>
          </a:p>
          <a:p>
            <a:pPr lvl="4"/>
            <a:r>
              <a:rPr lang="ka-GE"/>
              <a:t>მეხუთე დონე</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6/10/2024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მხოლოდ სათაურ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a-GE"/>
              <a:t>დააწკაპ. მთ. სათაურის სტილის შეცვლისათვის</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6/10/2024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ცარიელი">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6/10/2024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შიგთავსი წარწერასთან">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ka-GE"/>
              <a:t>დააწკაპ. მთ. სათაურის სტილის შეცვლისათვის</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ka-GE"/>
              <a:t>დააწკაპ. მთ. სათაურის სტილის შეცვლისათვის</a:t>
            </a:r>
          </a:p>
          <a:p>
            <a:pPr lvl="1"/>
            <a:r>
              <a:rPr lang="ka-GE"/>
              <a:t>მეორე დონე</a:t>
            </a:r>
          </a:p>
          <a:p>
            <a:pPr lvl="2"/>
            <a:r>
              <a:rPr lang="ka-GE"/>
              <a:t>მესამე დონე</a:t>
            </a:r>
          </a:p>
          <a:p>
            <a:pPr lvl="3"/>
            <a:r>
              <a:rPr lang="ka-GE"/>
              <a:t>მეოთხე დონე</a:t>
            </a:r>
          </a:p>
          <a:p>
            <a:pPr lvl="4"/>
            <a:r>
              <a:rPr lang="ka-GE"/>
              <a:t>მეხუთე დონე</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a-GE"/>
              <a:t>დააწკაპ. მთ. სათაურის სტილის შეცვლისათვის</a:t>
            </a:r>
          </a:p>
        </p:txBody>
      </p:sp>
      <p:sp>
        <p:nvSpPr>
          <p:cNvPr id="5" name="Date Placeholder 4"/>
          <p:cNvSpPr>
            <a:spLocks noGrp="1"/>
          </p:cNvSpPr>
          <p:nvPr>
            <p:ph type="dt" sz="half" idx="10"/>
          </p:nvPr>
        </p:nvSpPr>
        <p:spPr/>
        <p:txBody>
          <a:bodyPr/>
          <a:lstStyle/>
          <a:p>
            <a:fld id="{B61BEF0D-F0BB-DE4B-95CE-6DB70DBA9567}" type="datetimeFigureOut">
              <a:rPr lang="en-US" dirty="0"/>
              <a:pPr/>
              <a:t>6/10/2024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სურათი წარწერასთან">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ka-GE"/>
              <a:t>დააწკაპ. მთ. სათაურის სტილის შეცვლისათვის</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ka-GE"/>
              <a:t>სურათის დასამატებლად დააწკაპუნეთ ხატულაზე</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a-GE"/>
              <a:t>დააწკაპ. მთ. სათაურის სტილის შეცვლისათვის</a:t>
            </a:r>
          </a:p>
        </p:txBody>
      </p:sp>
      <p:sp>
        <p:nvSpPr>
          <p:cNvPr id="5" name="Date Placeholder 4"/>
          <p:cNvSpPr>
            <a:spLocks noGrp="1"/>
          </p:cNvSpPr>
          <p:nvPr>
            <p:ph type="dt" sz="half" idx="10"/>
          </p:nvPr>
        </p:nvSpPr>
        <p:spPr/>
        <p:txBody>
          <a:bodyPr/>
          <a:lstStyle/>
          <a:p>
            <a:fld id="{B61BEF0D-F0BB-DE4B-95CE-6DB70DBA9567}" type="datetimeFigureOut">
              <a:rPr lang="en-US" dirty="0"/>
              <a:pPr/>
              <a:t>6/10/2024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ka-GE"/>
              <a:t>დააწკაპ. მთ. სათაურის სტილის შეცვლისათვის</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ka-GE"/>
              <a:t>დააწკაპ. მთ. სათაურის სტილის შეცვლისათვის</a:t>
            </a:r>
          </a:p>
          <a:p>
            <a:pPr lvl="1"/>
            <a:r>
              <a:rPr lang="ka-GE"/>
              <a:t>მეორე დონე</a:t>
            </a:r>
          </a:p>
          <a:p>
            <a:pPr lvl="2"/>
            <a:r>
              <a:rPr lang="ka-GE"/>
              <a:t>მესამე დონე</a:t>
            </a:r>
          </a:p>
          <a:p>
            <a:pPr lvl="3"/>
            <a:r>
              <a:rPr lang="ka-GE"/>
              <a:t>მეოთხე დონე</a:t>
            </a:r>
          </a:p>
          <a:p>
            <a:pPr lvl="4"/>
            <a:r>
              <a:rPr lang="ka-GE"/>
              <a:t>მეხუთე დონე</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6/10/2024</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ctrTitle"/>
          </p:nvPr>
        </p:nvSpPr>
        <p:spPr>
          <a:xfrm>
            <a:off x="1752087" y="1381259"/>
            <a:ext cx="8915399" cy="1477851"/>
          </a:xfrm>
        </p:spPr>
        <p:txBody>
          <a:bodyPr>
            <a:normAutofit/>
          </a:bodyPr>
          <a:lstStyle/>
          <a:p>
            <a:pPr algn="ctr"/>
            <a:r>
              <a:rPr lang="ka-GE" sz="3600" b="1" dirty="0"/>
              <a:t>ბათუმის შოთა რუსთაველის სახელმწიფო უნივერსიტეტი</a:t>
            </a:r>
          </a:p>
        </p:txBody>
      </p:sp>
      <p:sp>
        <p:nvSpPr>
          <p:cNvPr id="3" name="სუბტიტრი 2"/>
          <p:cNvSpPr>
            <a:spLocks noGrp="1"/>
          </p:cNvSpPr>
          <p:nvPr>
            <p:ph type="subTitle" idx="1"/>
          </p:nvPr>
        </p:nvSpPr>
        <p:spPr/>
        <p:txBody>
          <a:bodyPr>
            <a:normAutofit lnSpcReduction="10000"/>
          </a:bodyPr>
          <a:lstStyle/>
          <a:p>
            <a:r>
              <a:rPr lang="ka-GE" b="1" dirty="0">
                <a:solidFill>
                  <a:schemeClr val="tx1"/>
                </a:solidFill>
              </a:rPr>
              <a:t>ნატალია სურგულაძე</a:t>
            </a:r>
            <a:endParaRPr lang="en-US" b="1" dirty="0">
              <a:solidFill>
                <a:schemeClr val="tx1"/>
              </a:solidFill>
            </a:endParaRPr>
          </a:p>
          <a:p>
            <a:r>
              <a:rPr lang="ka-GE" b="1" dirty="0">
                <a:solidFill>
                  <a:schemeClr val="tx1"/>
                </a:solidFill>
              </a:rPr>
              <a:t>ტელეფონი: +995 593394181</a:t>
            </a:r>
          </a:p>
          <a:p>
            <a:r>
              <a:rPr lang="en-US" b="1" dirty="0">
                <a:solidFill>
                  <a:schemeClr val="tx1"/>
                </a:solidFill>
              </a:rPr>
              <a:t>E-mail:  natalia.surguladze@bsu.edu.ge</a:t>
            </a:r>
          </a:p>
          <a:p>
            <a:endParaRPr lang="ka-GE" b="1" dirty="0">
              <a:solidFill>
                <a:schemeClr val="tx1"/>
              </a:solidFill>
            </a:endParaRPr>
          </a:p>
        </p:txBody>
      </p:sp>
    </p:spTree>
    <p:extLst>
      <p:ext uri="{BB962C8B-B14F-4D97-AF65-F5344CB8AC3E}">
        <p14:creationId xmlns:p14="http://schemas.microsoft.com/office/powerpoint/2010/main" val="12817122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ტექსტის ჩანაცვლების ველი 5"/>
          <p:cNvSpPr>
            <a:spLocks noGrp="1"/>
          </p:cNvSpPr>
          <p:nvPr>
            <p:ph type="body" idx="1"/>
          </p:nvPr>
        </p:nvSpPr>
        <p:spPr>
          <a:xfrm>
            <a:off x="1777843" y="1489788"/>
            <a:ext cx="3992732" cy="578497"/>
          </a:xfrm>
        </p:spPr>
        <p:txBody>
          <a:bodyPr/>
          <a:lstStyle/>
          <a:p>
            <a:pPr algn="ctr"/>
            <a:r>
              <a:rPr lang="ka-GE" sz="1800" b="1" dirty="0"/>
              <a:t>ფრანგი ხალხის სახასიათო თვისებები</a:t>
            </a:r>
          </a:p>
        </p:txBody>
      </p:sp>
      <p:sp>
        <p:nvSpPr>
          <p:cNvPr id="7" name="შიგთავსის ჩანაცვლების ველი 6"/>
          <p:cNvSpPr>
            <a:spLocks noGrp="1"/>
          </p:cNvSpPr>
          <p:nvPr>
            <p:ph sz="half" idx="2"/>
          </p:nvPr>
        </p:nvSpPr>
        <p:spPr>
          <a:xfrm>
            <a:off x="1571224" y="2094975"/>
            <a:ext cx="5250196" cy="4434613"/>
          </a:xfrm>
        </p:spPr>
        <p:txBody>
          <a:bodyPr/>
          <a:lstStyle/>
          <a:p>
            <a:r>
              <a:rPr lang="ka-GE" dirty="0"/>
              <a:t>სისულელე</a:t>
            </a:r>
            <a:endParaRPr lang="en-US" dirty="0"/>
          </a:p>
          <a:p>
            <a:r>
              <a:rPr lang="ka-GE" dirty="0"/>
              <a:t>ჰედონიზმი</a:t>
            </a:r>
            <a:endParaRPr lang="en-US" dirty="0"/>
          </a:p>
          <a:p>
            <a:r>
              <a:rPr lang="ka-GE" dirty="0"/>
              <a:t>პესიმიზმი</a:t>
            </a:r>
            <a:endParaRPr lang="en-US" dirty="0"/>
          </a:p>
          <a:p>
            <a:r>
              <a:rPr lang="ka-GE" dirty="0"/>
              <a:t>გარეგნობა</a:t>
            </a:r>
            <a:endParaRPr lang="en-US" dirty="0"/>
          </a:p>
          <a:p>
            <a:r>
              <a:rPr lang="ka-GE" dirty="0"/>
              <a:t>ღალატი</a:t>
            </a:r>
            <a:endParaRPr lang="en-US" dirty="0"/>
          </a:p>
          <a:p>
            <a:r>
              <a:rPr lang="ka-GE" dirty="0"/>
              <a:t>ტრაბახი</a:t>
            </a:r>
            <a:endParaRPr lang="en-US" dirty="0"/>
          </a:p>
          <a:p>
            <a:r>
              <a:rPr lang="ka-GE" dirty="0"/>
              <a:t>სიყვარული, მეგობრობა, ოჯახი</a:t>
            </a:r>
            <a:endParaRPr lang="en-US" dirty="0"/>
          </a:p>
          <a:p>
            <a:r>
              <a:rPr lang="ka-GE" dirty="0"/>
              <a:t>შრომა</a:t>
            </a:r>
            <a:endParaRPr lang="en-US" dirty="0"/>
          </a:p>
          <a:p>
            <a:r>
              <a:rPr lang="ka-GE" dirty="0"/>
              <a:t>ჭკუა</a:t>
            </a:r>
            <a:endParaRPr lang="en-US" dirty="0"/>
          </a:p>
          <a:p>
            <a:endParaRPr lang="en-US" dirty="0"/>
          </a:p>
          <a:p>
            <a:endParaRPr lang="ka-GE" dirty="0"/>
          </a:p>
        </p:txBody>
      </p:sp>
      <p:sp>
        <p:nvSpPr>
          <p:cNvPr id="8" name="ტექსტის ჩანაცვლების ველი 7"/>
          <p:cNvSpPr>
            <a:spLocks noGrp="1"/>
          </p:cNvSpPr>
          <p:nvPr>
            <p:ph type="body" sz="quarter" idx="3"/>
          </p:nvPr>
        </p:nvSpPr>
        <p:spPr>
          <a:xfrm>
            <a:off x="6306266" y="1489788"/>
            <a:ext cx="3999001" cy="576262"/>
          </a:xfrm>
        </p:spPr>
        <p:txBody>
          <a:bodyPr/>
          <a:lstStyle/>
          <a:p>
            <a:pPr algn="ctr"/>
            <a:r>
              <a:rPr lang="ka-GE" sz="1800" b="1" dirty="0" err="1"/>
              <a:t>იდიომთა</a:t>
            </a:r>
            <a:r>
              <a:rPr lang="ka-GE" sz="1800" b="1" dirty="0"/>
              <a:t> რაოდენობა</a:t>
            </a:r>
          </a:p>
        </p:txBody>
      </p:sp>
      <p:sp>
        <p:nvSpPr>
          <p:cNvPr id="9" name="შიგთავსის ჩანაცვლების ველი 8"/>
          <p:cNvSpPr>
            <a:spLocks noGrp="1"/>
          </p:cNvSpPr>
          <p:nvPr>
            <p:ph sz="quarter" idx="4"/>
          </p:nvPr>
        </p:nvSpPr>
        <p:spPr>
          <a:xfrm>
            <a:off x="6997120" y="2094975"/>
            <a:ext cx="4338674" cy="3636123"/>
          </a:xfrm>
        </p:spPr>
        <p:txBody>
          <a:bodyPr>
            <a:normAutofit/>
          </a:bodyPr>
          <a:lstStyle/>
          <a:p>
            <a:r>
              <a:rPr lang="en-US" dirty="0"/>
              <a:t>19</a:t>
            </a:r>
          </a:p>
          <a:p>
            <a:r>
              <a:rPr lang="en-US" dirty="0"/>
              <a:t>14</a:t>
            </a:r>
          </a:p>
          <a:p>
            <a:r>
              <a:rPr lang="en-US" dirty="0"/>
              <a:t>13</a:t>
            </a:r>
          </a:p>
          <a:p>
            <a:r>
              <a:rPr lang="en-US" dirty="0"/>
              <a:t>11</a:t>
            </a:r>
          </a:p>
          <a:p>
            <a:r>
              <a:rPr lang="en-US" dirty="0"/>
              <a:t>8</a:t>
            </a:r>
          </a:p>
          <a:p>
            <a:r>
              <a:rPr lang="en-US" dirty="0"/>
              <a:t>8</a:t>
            </a:r>
          </a:p>
          <a:p>
            <a:r>
              <a:rPr lang="en-US" dirty="0"/>
              <a:t>7</a:t>
            </a:r>
          </a:p>
          <a:p>
            <a:r>
              <a:rPr lang="en-US" dirty="0"/>
              <a:t>6</a:t>
            </a:r>
          </a:p>
          <a:p>
            <a:r>
              <a:rPr lang="en-US" dirty="0"/>
              <a:t>4</a:t>
            </a:r>
          </a:p>
          <a:p>
            <a:endParaRPr lang="ka-GE" dirty="0"/>
          </a:p>
        </p:txBody>
      </p:sp>
    </p:spTree>
    <p:extLst>
      <p:ext uri="{BB962C8B-B14F-4D97-AF65-F5344CB8AC3E}">
        <p14:creationId xmlns:p14="http://schemas.microsoft.com/office/powerpoint/2010/main" val="19402419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a:xfrm>
            <a:off x="1678524" y="740019"/>
            <a:ext cx="8911687" cy="5068353"/>
          </a:xfrm>
        </p:spPr>
        <p:txBody>
          <a:bodyPr>
            <a:normAutofit fontScale="90000"/>
          </a:bodyPr>
          <a:lstStyle/>
          <a:p>
            <a:r>
              <a:rPr lang="ka-GE" sz="2400" b="1" dirty="0"/>
              <a:t>ქართული კულტურისადმი დამახასიათებელი გამონათქვამებიდან გამოვყავით რამდენიმე, კერძოდ: </a:t>
            </a:r>
            <a:br>
              <a:rPr lang="ka-GE" sz="2400" b="1" dirty="0"/>
            </a:br>
            <a:br>
              <a:rPr lang="ka-GE" sz="2400" b="1" dirty="0"/>
            </a:br>
            <a:r>
              <a:rPr lang="ka-GE" sz="2000" b="1" dirty="0"/>
              <a:t>1. ივანე და პეტრე- ესა თუ ის კაცი, კერძო ვინმე, კერძო პიროვნება, მავანი.</a:t>
            </a:r>
            <a:br>
              <a:rPr lang="ka-GE" sz="2000" b="1" dirty="0"/>
            </a:br>
            <a:br>
              <a:rPr lang="ka-GE" sz="2000" b="1" dirty="0"/>
            </a:br>
            <a:r>
              <a:rPr lang="ka-GE" sz="2000" b="1" dirty="0"/>
              <a:t>2. იმერული აბაზი - ყალბი, უმნიშვნელო, უფასური; ღალატი, ორგულობა</a:t>
            </a:r>
            <a:br>
              <a:rPr lang="ka-GE" sz="2000" b="1" dirty="0"/>
            </a:br>
            <a:br>
              <a:rPr lang="ka-GE" sz="2000" b="1" dirty="0"/>
            </a:br>
            <a:r>
              <a:rPr lang="ka-GE" sz="2000" b="1" dirty="0"/>
              <a:t>3. იცის ბიჭმა! -ყოჩაღია, მოხერხებულია, ეს გამოთქმა იხმარება კვეხნის, თავმომწონეობის გამოსახატავად.</a:t>
            </a:r>
            <a:br>
              <a:rPr lang="ka-GE" sz="2000" b="1" dirty="0"/>
            </a:br>
            <a:br>
              <a:rPr lang="ka-GE" sz="2000" b="1" dirty="0"/>
            </a:br>
            <a:r>
              <a:rPr lang="ka-GE" sz="2000" b="1" dirty="0"/>
              <a:t>4. კაი ფეხის ან ცუდი ფეხის ქონა - იღბლიანი, წარმატების მომტანი ადამიანი ან პირიქით იტყვიან წარუმატებლობის და უიღბლობის მომტან ადამიანზე.</a:t>
            </a:r>
            <a:br>
              <a:rPr lang="ka-GE" sz="2000" b="1" dirty="0"/>
            </a:br>
            <a:br>
              <a:rPr lang="ka-GE" sz="2000" b="1" dirty="0"/>
            </a:br>
            <a:r>
              <a:rPr lang="ka-GE" sz="2000" b="1" dirty="0"/>
              <a:t>5. კაი ხელის ქონა- სიკეთის მომტანი ადამიანი ან ლამაზი ხელწერის მქონე ადამიანი.</a:t>
            </a:r>
            <a:br>
              <a:rPr lang="ka-GE" sz="2000" b="1" dirty="0"/>
            </a:br>
            <a:br>
              <a:rPr lang="ka-GE" sz="2000" b="1" dirty="0"/>
            </a:br>
            <a:r>
              <a:rPr lang="ka-GE" sz="2000" b="1" dirty="0"/>
              <a:t>6. კანში აღარ ეტევა -მეტად მსუქანია, თავგასულია, უკადრისია.</a:t>
            </a:r>
            <a:br>
              <a:rPr lang="ka-GE" sz="2000" b="1" dirty="0"/>
            </a:br>
            <a:endParaRPr lang="ka-GE" sz="2000" b="1" dirty="0"/>
          </a:p>
        </p:txBody>
      </p:sp>
    </p:spTree>
    <p:extLst>
      <p:ext uri="{BB962C8B-B14F-4D97-AF65-F5344CB8AC3E}">
        <p14:creationId xmlns:p14="http://schemas.microsoft.com/office/powerpoint/2010/main" val="14292643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a:xfrm>
            <a:off x="1588372" y="894566"/>
            <a:ext cx="8911687" cy="5377445"/>
          </a:xfrm>
        </p:spPr>
        <p:txBody>
          <a:bodyPr>
            <a:normAutofit fontScale="90000"/>
          </a:bodyPr>
          <a:lstStyle/>
          <a:p>
            <a:r>
              <a:rPr lang="ka-GE" sz="2000" dirty="0"/>
              <a:t>7. ლუარსაბ თათქარიძეა/ </a:t>
            </a:r>
            <a:r>
              <a:rPr lang="ka-GE" sz="2000" dirty="0" err="1"/>
              <a:t>დარეჯანია</a:t>
            </a:r>
            <a:r>
              <a:rPr lang="ka-GE" sz="2000" dirty="0"/>
              <a:t>- ეს გამოთქმა ასოცირდება ილ. ჭავჭავაძის „კაცია-ადამიანთან“ და გამოხატავს მუქთახორა, ზარმაც, უქნარა ადამიანთან.</a:t>
            </a:r>
            <a:br>
              <a:rPr lang="ka-GE" sz="2000" dirty="0"/>
            </a:br>
            <a:r>
              <a:rPr lang="ka-GE" sz="2000" dirty="0"/>
              <a:t> </a:t>
            </a:r>
            <a:br>
              <a:rPr lang="ka-GE" sz="2000" dirty="0"/>
            </a:br>
            <a:r>
              <a:rPr lang="ka-GE" sz="2000" dirty="0"/>
              <a:t>8. ბეწვზე გადარჩენა - ძლივს გადარჩენა, ცოტა უკლია დაღუპვამდე. </a:t>
            </a:r>
            <a:br>
              <a:rPr lang="ka-GE" sz="2000" dirty="0"/>
            </a:br>
            <a:br>
              <a:rPr lang="ka-GE" sz="2000" dirty="0"/>
            </a:br>
            <a:r>
              <a:rPr lang="ka-GE" sz="2000" dirty="0"/>
              <a:t>9. ბეწვზე ჰკიდია სიცოცხლე - მეტად სუსტადაა მისი საქმე ან სიცოცხლე, დაღუპვის პირასაა.</a:t>
            </a:r>
            <a:br>
              <a:rPr lang="ka-GE" sz="2000" dirty="0"/>
            </a:br>
            <a:br>
              <a:rPr lang="ka-GE" sz="2000" dirty="0"/>
            </a:br>
            <a:r>
              <a:rPr lang="ka-GE" sz="2000" dirty="0"/>
              <a:t>10. ბეწვის ხიდი - ნიშნავს ძნელად </a:t>
            </a:r>
            <a:r>
              <a:rPr lang="ka-GE" sz="2000" dirty="0" err="1"/>
              <a:t>გადასალახავ</a:t>
            </a:r>
            <a:r>
              <a:rPr lang="ka-GE" sz="2000" dirty="0"/>
              <a:t> რაიმეს. ეს გამოთქმა მომდინარეობს ხალხის ძველი რწმენიდან: საიქიოში, სანამ სამოთხეში ან ჯოჯოხეთში შევიდოდეს კაცი, გზაზე დახვდება ადუღებული კუპრის ზღვა, ზედ გადებულია ხიდად ბეწვი და ამაზე უნდა გაიაროს. თუ ადამიანი ცოდვილია ბეწვი </a:t>
            </a:r>
            <a:r>
              <a:rPr lang="ka-GE" sz="2000" dirty="0" err="1"/>
              <a:t>ჩაუწყდება</a:t>
            </a:r>
            <a:r>
              <a:rPr lang="ka-GE" sz="2000" dirty="0"/>
              <a:t> და კუპრში აღმოჩნდება საუკუნოდ, ხოლო კარგ კაცს მისი ნამოქმედარი სიკეთე და მადლი მხრებში შეუჯდება და მშვიდობით გაატარებს ბეწვის ხიდზე.</a:t>
            </a:r>
            <a:br>
              <a:rPr lang="ka-GE" sz="2000" dirty="0"/>
            </a:br>
            <a:br>
              <a:rPr lang="ka-GE" sz="2000" dirty="0"/>
            </a:br>
            <a:r>
              <a:rPr lang="ka-GE" sz="2000" dirty="0"/>
              <a:t>11. გაჯიქება - გაკერპება, გაჯიუტება. ეს გამოთქმა დაკავშირებულია </a:t>
            </a:r>
            <a:r>
              <a:rPr lang="ka-GE" sz="2000" dirty="0" err="1"/>
              <a:t>ჯიქეთთან</a:t>
            </a:r>
            <a:r>
              <a:rPr lang="ka-GE" sz="2000" dirty="0"/>
              <a:t>, </a:t>
            </a:r>
            <a:r>
              <a:rPr lang="ka-GE" sz="2000" dirty="0" err="1"/>
              <a:t>ჯიქეთი</a:t>
            </a:r>
            <a:r>
              <a:rPr lang="ka-GE" sz="2000" dirty="0"/>
              <a:t> მთაგორიანი მხარე იყო აფხაზეთის საზღვარზე, იქაურები-ჯიქები, ცნობილნი იყვნენ, როგორც კერპები, </a:t>
            </a:r>
            <a:r>
              <a:rPr lang="ka-GE" sz="2000" dirty="0" err="1"/>
              <a:t>თავისნათქვამები</a:t>
            </a:r>
            <a:r>
              <a:rPr lang="ka-GE" sz="2000" dirty="0"/>
              <a:t>. აქედანაა შემოსული შედეგი გამონათქვამებიც: ჯიქურად სიარული, ჯიქურ შემოხედვა, ჯიქურ ლაპარაკი.</a:t>
            </a:r>
          </a:p>
        </p:txBody>
      </p:sp>
    </p:spTree>
    <p:extLst>
      <p:ext uri="{BB962C8B-B14F-4D97-AF65-F5344CB8AC3E}">
        <p14:creationId xmlns:p14="http://schemas.microsoft.com/office/powerpoint/2010/main" val="35019860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a:xfrm>
            <a:off x="1923223" y="1139264"/>
            <a:ext cx="8911687" cy="4025164"/>
          </a:xfrm>
        </p:spPr>
        <p:txBody>
          <a:bodyPr>
            <a:normAutofit fontScale="90000"/>
          </a:bodyPr>
          <a:lstStyle/>
          <a:p>
            <a:r>
              <a:rPr lang="ka-GE" sz="2000" dirty="0"/>
              <a:t>10. მეცამეტე გოჭია - ზედმეტია, არამკითხე მოამბეა. ღორს ლუწი ძუძუები აქვს, არანაკლებ ათისა, 8სა ან 12სა, აქედან გამომდინარე დედა ღორს შეუძლია გამოკვებოს იმდენი გოჭი, რამდენიც ძუძუ აქვს. მაშასადამე, ზედმეტი გოჭი სასიცოცხლო არ იქნება, ხელოვნური კვების ჩარევის გარეშე. </a:t>
            </a:r>
            <a:br>
              <a:rPr lang="ka-GE" sz="2000" dirty="0"/>
            </a:br>
            <a:br>
              <a:rPr lang="ka-GE" sz="2000" dirty="0"/>
            </a:br>
            <a:r>
              <a:rPr lang="ka-GE" sz="2000" dirty="0"/>
              <a:t>11. ნამუსის შენახვა - საიდუმლოს დაცვა - შენახვა. ქართულ რეალობაში სინდის- ნამუს ძანია ბევრი გამონათქვამი უკავშირდება, ვინაიდან ქართველი კაცისა და ქალისათვის უდიდესი მნიშვნელობა ქონდა პატიოსნებას: ნამუსზე ხელის აღება, სინდისგარეცხილი, ნამუს ახდილი, ნამუს გაქნილი, ნამუსის მოწმენდა </a:t>
            </a:r>
            <a:r>
              <a:rPr lang="ka-GE" sz="2000" dirty="0" err="1"/>
              <a:t>ვისთვისმე</a:t>
            </a:r>
            <a:r>
              <a:rPr lang="ka-GE" sz="2000" dirty="0"/>
              <a:t>, ნამუსიც/სინდისიც კაი საქონელია.</a:t>
            </a:r>
            <a:br>
              <a:rPr lang="ka-GE" sz="2000" dirty="0"/>
            </a:br>
            <a:br>
              <a:rPr lang="ka-GE" sz="2000" dirty="0"/>
            </a:br>
            <a:r>
              <a:rPr lang="ka-GE" sz="2000" dirty="0"/>
              <a:t>12. საფლავიდან ამოღება - მუქარა,  შეგინება, გალანძღვა. (ქართველებისთვის მიცვალებულის საფლავიდან ამოღება შეუნდობელ და საშინელ ცოდვად ითვლებოდა)</a:t>
            </a:r>
            <a:br>
              <a:rPr lang="ka-GE" sz="2000" dirty="0"/>
            </a:br>
            <a:endParaRPr lang="ka-GE" sz="2000" dirty="0"/>
          </a:p>
        </p:txBody>
      </p:sp>
    </p:spTree>
    <p:extLst>
      <p:ext uri="{BB962C8B-B14F-4D97-AF65-F5344CB8AC3E}">
        <p14:creationId xmlns:p14="http://schemas.microsoft.com/office/powerpoint/2010/main" val="20574521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ტექსტის ჩანაცვლების ველი 5"/>
          <p:cNvSpPr>
            <a:spLocks noGrp="1"/>
          </p:cNvSpPr>
          <p:nvPr>
            <p:ph type="title"/>
          </p:nvPr>
        </p:nvSpPr>
        <p:spPr>
          <a:xfrm>
            <a:off x="1691403" y="740020"/>
            <a:ext cx="8911687" cy="4836532"/>
          </a:xfrm>
        </p:spPr>
        <p:txBody>
          <a:bodyPr/>
          <a:lstStyle/>
          <a:p>
            <a:pPr algn="ctr"/>
            <a:r>
              <a:rPr lang="ka-GE" sz="1800" b="1" dirty="0"/>
              <a:t>ქართველი ხალხის სახასიათო თვისებები:</a:t>
            </a:r>
            <a:br>
              <a:rPr lang="ka-GE" sz="1800" b="1" dirty="0"/>
            </a:br>
            <a:endParaRPr lang="ka-GE" sz="1800" b="1" dirty="0"/>
          </a:p>
        </p:txBody>
      </p:sp>
      <p:sp>
        <p:nvSpPr>
          <p:cNvPr id="4" name="მართკუთხედი 3"/>
          <p:cNvSpPr/>
          <p:nvPr/>
        </p:nvSpPr>
        <p:spPr>
          <a:xfrm>
            <a:off x="3099246" y="1956035"/>
            <a:ext cx="6096000" cy="3416320"/>
          </a:xfrm>
          <a:prstGeom prst="rect">
            <a:avLst/>
          </a:prstGeom>
        </p:spPr>
        <p:txBody>
          <a:bodyPr>
            <a:spAutoFit/>
          </a:bodyPr>
          <a:lstStyle/>
          <a:p>
            <a:pPr marL="285750" indent="-285750">
              <a:buFont typeface="Arial" panose="020B0604020202020204" pitchFamily="34" charset="0"/>
              <a:buChar char="•"/>
            </a:pPr>
            <a:r>
              <a:rPr lang="ka-GE" dirty="0"/>
              <a:t>უგულებელყოფა</a:t>
            </a:r>
          </a:p>
          <a:p>
            <a:pPr marL="285750" indent="-285750">
              <a:buFont typeface="Arial" panose="020B0604020202020204" pitchFamily="34" charset="0"/>
              <a:buChar char="•"/>
            </a:pPr>
            <a:r>
              <a:rPr lang="ka-GE" dirty="0"/>
              <a:t>პესიმიზმი</a:t>
            </a:r>
          </a:p>
          <a:p>
            <a:pPr marL="285750" indent="-285750">
              <a:buFont typeface="Arial" panose="020B0604020202020204" pitchFamily="34" charset="0"/>
              <a:buChar char="•"/>
            </a:pPr>
            <a:r>
              <a:rPr lang="ka-GE" dirty="0"/>
              <a:t>გარეგნობა</a:t>
            </a:r>
          </a:p>
          <a:p>
            <a:pPr marL="285750" indent="-285750">
              <a:buFont typeface="Arial" panose="020B0604020202020204" pitchFamily="34" charset="0"/>
              <a:buChar char="•"/>
            </a:pPr>
            <a:r>
              <a:rPr lang="ka-GE" dirty="0"/>
              <a:t>ღალატი</a:t>
            </a:r>
          </a:p>
          <a:p>
            <a:pPr marL="285750" indent="-285750">
              <a:buFont typeface="Arial" panose="020B0604020202020204" pitchFamily="34" charset="0"/>
              <a:buChar char="•"/>
            </a:pPr>
            <a:r>
              <a:rPr lang="ka-GE" dirty="0"/>
              <a:t>ტრაბახი</a:t>
            </a:r>
          </a:p>
          <a:p>
            <a:pPr marL="285750" indent="-285750">
              <a:buFont typeface="Arial" panose="020B0604020202020204" pitchFamily="34" charset="0"/>
              <a:buChar char="•"/>
            </a:pPr>
            <a:r>
              <a:rPr lang="ka-GE" dirty="0"/>
              <a:t>წყევლა</a:t>
            </a:r>
          </a:p>
          <a:p>
            <a:pPr marL="285750" indent="-285750">
              <a:buFont typeface="Arial" panose="020B0604020202020204" pitchFamily="34" charset="0"/>
              <a:buChar char="•"/>
            </a:pPr>
            <a:r>
              <a:rPr lang="ka-GE" dirty="0"/>
              <a:t>დალოცვა</a:t>
            </a:r>
          </a:p>
          <a:p>
            <a:pPr marL="285750" indent="-285750">
              <a:buFont typeface="Arial" panose="020B0604020202020204" pitchFamily="34" charset="0"/>
              <a:buChar char="•"/>
            </a:pPr>
            <a:r>
              <a:rPr lang="ka-GE" dirty="0"/>
              <a:t>ხასიათი</a:t>
            </a:r>
          </a:p>
          <a:p>
            <a:pPr marL="285750" indent="-285750">
              <a:buFont typeface="Arial" panose="020B0604020202020204" pitchFamily="34" charset="0"/>
              <a:buChar char="•"/>
            </a:pPr>
            <a:r>
              <a:rPr lang="ka-GE" dirty="0"/>
              <a:t>ცოდნა</a:t>
            </a:r>
          </a:p>
          <a:p>
            <a:pPr marL="285750" indent="-285750">
              <a:buFont typeface="Arial" panose="020B0604020202020204" pitchFamily="34" charset="0"/>
              <a:buChar char="•"/>
            </a:pPr>
            <a:r>
              <a:rPr lang="ka-GE" dirty="0"/>
              <a:t>სიზარმაცე</a:t>
            </a:r>
          </a:p>
          <a:p>
            <a:pPr marL="285750" indent="-285750">
              <a:buFont typeface="Arial" panose="020B0604020202020204" pitchFamily="34" charset="0"/>
              <a:buChar char="•"/>
            </a:pPr>
            <a:r>
              <a:rPr lang="ka-GE" dirty="0"/>
              <a:t>სიღარიბე</a:t>
            </a:r>
          </a:p>
          <a:p>
            <a:pPr marL="285750" indent="-285750">
              <a:buFont typeface="Arial" panose="020B0604020202020204" pitchFamily="34" charset="0"/>
              <a:buChar char="•"/>
            </a:pPr>
            <a:r>
              <a:rPr lang="ka-GE" dirty="0"/>
              <a:t>პატიოსნება</a:t>
            </a:r>
          </a:p>
        </p:txBody>
      </p:sp>
    </p:spTree>
    <p:extLst>
      <p:ext uri="{BB962C8B-B14F-4D97-AF65-F5344CB8AC3E}">
        <p14:creationId xmlns:p14="http://schemas.microsoft.com/office/powerpoint/2010/main" val="29855888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მართკუთხედი 1"/>
          <p:cNvSpPr/>
          <p:nvPr/>
        </p:nvSpPr>
        <p:spPr>
          <a:xfrm>
            <a:off x="1609858" y="818494"/>
            <a:ext cx="9646276" cy="5047536"/>
          </a:xfrm>
          <a:prstGeom prst="rect">
            <a:avLst/>
          </a:prstGeom>
        </p:spPr>
        <p:txBody>
          <a:bodyPr wrap="square">
            <a:spAutoFit/>
          </a:bodyPr>
          <a:lstStyle/>
          <a:p>
            <a:pPr algn="ctr"/>
            <a:r>
              <a:rPr lang="ka-GE" sz="1600" b="1" dirty="0">
                <a:cs typeface="Arial" panose="020B0604020202020204" pitchFamily="34" charset="0"/>
              </a:rPr>
              <a:t>გამოყენებული ლიტერატურა:</a:t>
            </a:r>
            <a:endParaRPr lang="en-US" sz="1600" b="1" dirty="0">
              <a:cs typeface="Arial" panose="020B0604020202020204" pitchFamily="34" charset="0"/>
            </a:endParaRPr>
          </a:p>
          <a:p>
            <a:pPr algn="ctr"/>
            <a:endParaRPr lang="ka-GE" sz="1600" b="1" dirty="0">
              <a:cs typeface="Arial" panose="020B0604020202020204" pitchFamily="34" charset="0"/>
            </a:endParaRPr>
          </a:p>
          <a:p>
            <a:pPr marL="342900" indent="-342900">
              <a:buFont typeface="+mj-lt"/>
              <a:buAutoNum type="arabicPeriod"/>
            </a:pPr>
            <a:r>
              <a:rPr lang="ka-GE" sz="1600" dirty="0">
                <a:cs typeface="Arial" panose="020B0604020202020204" pitchFamily="34" charset="0"/>
              </a:rPr>
              <a:t>ბიბილეიშვილი ც., დარაშვილი ლ., გაჩავა რ. : ფრანგულ-ქართული ფრაზეოლოგიური ლექსიკონი. გამომცემლობა „დიოგენე“, თბილისი, 2010</a:t>
            </a:r>
          </a:p>
          <a:p>
            <a:pPr marL="342900" indent="-342900">
              <a:buFont typeface="+mj-lt"/>
              <a:buAutoNum type="arabicPeriod"/>
            </a:pPr>
            <a:r>
              <a:rPr lang="ka-GE" sz="1600" dirty="0">
                <a:cs typeface="Arial" panose="020B0604020202020204" pitchFamily="34" charset="0"/>
              </a:rPr>
              <a:t>ბოლქვაძე ხ. : კულტურული მეხსიერების </a:t>
            </a:r>
            <a:r>
              <a:rPr lang="ka-GE" sz="1600" dirty="0" err="1">
                <a:cs typeface="Arial" panose="020B0604020202020204" pitchFamily="34" charset="0"/>
              </a:rPr>
              <a:t>სემიოტიკური</a:t>
            </a:r>
            <a:r>
              <a:rPr lang="ka-GE" sz="1600" dirty="0">
                <a:cs typeface="Arial" panose="020B0604020202020204" pitchFamily="34" charset="0"/>
              </a:rPr>
              <a:t> მექანიზმი და კონცეპტის თარგმნის პრობლემა (სადოქტორო ნაშრომი), ბათუმი, 2017.</a:t>
            </a:r>
          </a:p>
          <a:p>
            <a:pPr marL="342900" indent="-342900">
              <a:buFont typeface="+mj-lt"/>
              <a:buAutoNum type="arabicPeriod"/>
            </a:pPr>
            <a:r>
              <a:rPr lang="ka-GE" sz="1600">
                <a:cs typeface="Arial" panose="020B0604020202020204" pitchFamily="34" charset="0"/>
              </a:rPr>
              <a:t>ტერ-მინასოვა</a:t>
            </a:r>
            <a:r>
              <a:rPr lang="ka-GE" sz="1600" dirty="0">
                <a:cs typeface="Arial" panose="020B0604020202020204" pitchFamily="34" charset="0"/>
              </a:rPr>
              <a:t>: ენა და კულტურათაშორისი კომუნიკაცია, გამომცემლობა „უნივერსალი“, თბილისი, 2017</a:t>
            </a:r>
          </a:p>
          <a:p>
            <a:pPr marL="342900" indent="-342900">
              <a:buFont typeface="+mj-lt"/>
              <a:buAutoNum type="arabicPeriod"/>
            </a:pPr>
            <a:r>
              <a:rPr lang="ka-GE" sz="1600" dirty="0">
                <a:cs typeface="Arial" panose="020B0604020202020204" pitchFamily="34" charset="0"/>
              </a:rPr>
              <a:t>სურგულაძე ნ. : </a:t>
            </a:r>
            <a:r>
              <a:rPr lang="ka-GE" sz="1600" dirty="0" err="1">
                <a:cs typeface="Arial" panose="020B0604020202020204" pitchFamily="34" charset="0"/>
              </a:rPr>
              <a:t>ზოონიმებისა</a:t>
            </a:r>
            <a:r>
              <a:rPr lang="ka-GE" sz="1600" dirty="0">
                <a:cs typeface="Arial" panose="020B0604020202020204" pitchFamily="34" charset="0"/>
              </a:rPr>
              <a:t> და </a:t>
            </a:r>
            <a:r>
              <a:rPr lang="ka-GE" sz="1600" dirty="0" err="1">
                <a:cs typeface="Arial" panose="020B0604020202020204" pitchFamily="34" charset="0"/>
              </a:rPr>
              <a:t>ანიმალური</a:t>
            </a:r>
            <a:r>
              <a:rPr lang="ka-GE" sz="1600" dirty="0">
                <a:cs typeface="Arial" panose="020B0604020202020204" pitchFamily="34" charset="0"/>
              </a:rPr>
              <a:t> </a:t>
            </a:r>
            <a:r>
              <a:rPr lang="ka-GE" sz="1600" dirty="0" err="1">
                <a:cs typeface="Arial" panose="020B0604020202020204" pitchFamily="34" charset="0"/>
              </a:rPr>
              <a:t>სომატიზმების</a:t>
            </a:r>
            <a:r>
              <a:rPr lang="ka-GE" sz="1600" dirty="0">
                <a:cs typeface="Arial" panose="020B0604020202020204" pitchFamily="34" charset="0"/>
              </a:rPr>
              <a:t> შემცველი ფრაზეოლოგიზმების სისტემა ფრანგულ ენაში. გამომცემლობა „ბათუმის უნივერსიტეტი“ , ბათუმი, 2005.</a:t>
            </a:r>
          </a:p>
          <a:p>
            <a:pPr marL="342900" indent="-342900">
              <a:buFont typeface="+mj-lt"/>
              <a:buAutoNum type="arabicPeriod"/>
            </a:pPr>
            <a:r>
              <a:rPr lang="ka-GE" sz="1600" dirty="0">
                <a:cs typeface="Arial" panose="020B0604020202020204" pitchFamily="34" charset="0"/>
              </a:rPr>
              <a:t>სახოკია თ: ქართული ხატოვანი სიტყვა-თქმანი. გამომცემლობა „ნაკადული“, თბილისი, 1956.</a:t>
            </a:r>
          </a:p>
          <a:p>
            <a:pPr marL="342900" indent="-342900">
              <a:buFont typeface="+mj-lt"/>
              <a:buAutoNum type="arabicPeriod"/>
            </a:pPr>
            <a:r>
              <a:rPr lang="ka-GE" sz="1600" dirty="0">
                <a:cs typeface="Arial" panose="020B0604020202020204" pitchFamily="34" charset="0"/>
              </a:rPr>
              <a:t>ცეცხლაძე ნ. : ფრაზეოლოგიზმთა კვლევის ასპექტები. გამომცემლობა „ივერიონი“, თბილისი, 2018</a:t>
            </a:r>
          </a:p>
          <a:p>
            <a:pPr marL="342900" indent="-342900">
              <a:buFont typeface="+mj-lt"/>
              <a:buAutoNum type="arabicPeriod"/>
            </a:pPr>
            <a:r>
              <a:rPr lang="en-US" sz="1600" dirty="0" err="1">
                <a:latin typeface="Arial" panose="020B0604020202020204" pitchFamily="34" charset="0"/>
                <a:cs typeface="Arial" panose="020B0604020202020204" pitchFamily="34" charset="0"/>
              </a:rPr>
              <a:t>Planelles</a:t>
            </a:r>
            <a:r>
              <a:rPr lang="en-US" sz="1600" dirty="0">
                <a:latin typeface="Arial" panose="020B0604020202020204" pitchFamily="34" charset="0"/>
                <a:cs typeface="Arial" panose="020B0604020202020204" pitchFamily="34" charset="0"/>
              </a:rPr>
              <a:t> G. Les 1001 expressions </a:t>
            </a:r>
            <a:r>
              <a:rPr lang="en-US" sz="1600" dirty="0" err="1">
                <a:latin typeface="Arial" panose="020B0604020202020204" pitchFamily="34" charset="0"/>
                <a:cs typeface="Arial" panose="020B0604020202020204" pitchFamily="34" charset="0"/>
              </a:rPr>
              <a:t>préférées</a:t>
            </a:r>
            <a:r>
              <a:rPr lang="en-US" sz="1600" dirty="0">
                <a:latin typeface="Arial" panose="020B0604020202020204" pitchFamily="34" charset="0"/>
                <a:cs typeface="Arial" panose="020B0604020202020204" pitchFamily="34" charset="0"/>
              </a:rPr>
              <a:t> des </a:t>
            </a:r>
            <a:r>
              <a:rPr lang="en-US" sz="1600" dirty="0" err="1">
                <a:latin typeface="Arial" panose="020B0604020202020204" pitchFamily="34" charset="0"/>
                <a:cs typeface="Arial" panose="020B0604020202020204" pitchFamily="34" charset="0"/>
              </a:rPr>
              <a:t>Français</a:t>
            </a:r>
            <a:r>
              <a:rPr lang="en-US" sz="1600" dirty="0">
                <a:latin typeface="Arial" panose="020B0604020202020204" pitchFamily="34" charset="0"/>
                <a:cs typeface="Arial" panose="020B0604020202020204" pitchFamily="34" charset="0"/>
              </a:rPr>
              <a:t>. Les </a:t>
            </a:r>
            <a:r>
              <a:rPr lang="en-US" sz="1600" dirty="0" err="1">
                <a:latin typeface="Arial" panose="020B0604020202020204" pitchFamily="34" charset="0"/>
                <a:cs typeface="Arial" panose="020B0604020202020204" pitchFamily="34" charset="0"/>
              </a:rPr>
              <a:t>éditions</a:t>
            </a:r>
            <a:r>
              <a:rPr lang="en-US" sz="1600" dirty="0">
                <a:latin typeface="Arial" panose="020B0604020202020204" pitchFamily="34" charset="0"/>
                <a:cs typeface="Arial" panose="020B0604020202020204" pitchFamily="34" charset="0"/>
              </a:rPr>
              <a:t> de </a:t>
            </a:r>
            <a:r>
              <a:rPr lang="en-US" sz="1600" dirty="0" err="1">
                <a:latin typeface="Arial" panose="020B0604020202020204" pitchFamily="34" charset="0"/>
                <a:cs typeface="Arial" panose="020B0604020202020204" pitchFamily="34" charset="0"/>
              </a:rPr>
              <a:t>l’Opportun</a:t>
            </a:r>
            <a:r>
              <a:rPr lang="en-US" sz="1600" dirty="0">
                <a:latin typeface="Arial" panose="020B0604020202020204" pitchFamily="34" charset="0"/>
                <a:cs typeface="Arial" panose="020B0604020202020204" pitchFamily="34" charset="0"/>
              </a:rPr>
              <a:t>, Paris, 2014</a:t>
            </a:r>
          </a:p>
          <a:p>
            <a:pPr marL="342900" indent="-342900" algn="ctr">
              <a:buFont typeface="+mj-lt"/>
              <a:buAutoNum type="arabicPeriod"/>
            </a:pPr>
            <a:r>
              <a:rPr lang="ka-GE" sz="1600" b="1" dirty="0">
                <a:cs typeface="Arial" panose="020B0604020202020204" pitchFamily="34" charset="0"/>
              </a:rPr>
              <a:t>ინტერნეტ წყაროები: </a:t>
            </a:r>
          </a:p>
          <a:p>
            <a:pPr marL="342900" indent="-342900">
              <a:buFont typeface="+mj-lt"/>
              <a:buAutoNum type="arabicPeriod"/>
            </a:pPr>
            <a:r>
              <a:rPr lang="en-US" sz="1600" dirty="0">
                <a:latin typeface="Arial" panose="020B0604020202020204" pitchFamily="34" charset="0"/>
                <a:cs typeface="Arial" panose="020B0604020202020204" pitchFamily="34" charset="0"/>
              </a:rPr>
              <a:t>file:///D:/USER/Downloads/frantsuzskiy-natsionalnyy-harakter-v-zerkale-frazeologii.pdf (</a:t>
            </a:r>
            <a:r>
              <a:rPr lang="ka-GE" sz="1600" dirty="0">
                <a:cs typeface="Arial" panose="020B0604020202020204" pitchFamily="34" charset="0"/>
              </a:rPr>
              <a:t>მოძიებულია 29/11/2018)</a:t>
            </a:r>
          </a:p>
          <a:p>
            <a:pPr marL="342900" indent="-342900">
              <a:buFont typeface="+mj-lt"/>
              <a:buAutoNum type="arabicPeriod"/>
            </a:pPr>
            <a:r>
              <a:rPr lang="en-US" sz="1600" dirty="0">
                <a:latin typeface="Arial" panose="020B0604020202020204" pitchFamily="34" charset="0"/>
                <a:cs typeface="Arial" panose="020B0604020202020204" pitchFamily="34" charset="0"/>
              </a:rPr>
              <a:t>file:///D:/Documents/Downloads/otrazhenie-dominantnyh-harakteristik-nationalnoy-lichnosti-vo-frazeologicheskih-edinitsah-s-atroponimami-na-materiale-russkogo-frantszskogo-i-italianskogo-iazikov.pdf (</a:t>
            </a:r>
            <a:r>
              <a:rPr lang="ka-GE" sz="1600" dirty="0">
                <a:cs typeface="Arial" panose="020B0604020202020204" pitchFamily="34" charset="0"/>
              </a:rPr>
              <a:t>მოძიებულია 19/11/2018)</a:t>
            </a:r>
          </a:p>
          <a:p>
            <a:endParaRPr lang="ka-GE" dirty="0"/>
          </a:p>
        </p:txBody>
      </p:sp>
    </p:spTree>
    <p:extLst>
      <p:ext uri="{BB962C8B-B14F-4D97-AF65-F5344CB8AC3E}">
        <p14:creationId xmlns:p14="http://schemas.microsoft.com/office/powerpoint/2010/main" val="5438659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მართკუთხედი 1"/>
          <p:cNvSpPr/>
          <p:nvPr/>
        </p:nvSpPr>
        <p:spPr>
          <a:xfrm>
            <a:off x="3060879" y="2737446"/>
            <a:ext cx="6096000" cy="830997"/>
          </a:xfrm>
          <a:prstGeom prst="rect">
            <a:avLst/>
          </a:prstGeom>
        </p:spPr>
        <p:txBody>
          <a:bodyPr>
            <a:spAutoFit/>
          </a:bodyPr>
          <a:lstStyle/>
          <a:p>
            <a:pPr algn="ctr"/>
            <a:r>
              <a:rPr lang="ka-GE" sz="2400" b="1" dirty="0"/>
              <a:t>მადლობა ყურადღებისთვის</a:t>
            </a:r>
          </a:p>
          <a:p>
            <a:endParaRPr lang="ka-GE" sz="2400" b="1" dirty="0"/>
          </a:p>
        </p:txBody>
      </p:sp>
    </p:spTree>
    <p:extLst>
      <p:ext uri="{BB962C8B-B14F-4D97-AF65-F5344CB8AC3E}">
        <p14:creationId xmlns:p14="http://schemas.microsoft.com/office/powerpoint/2010/main" val="8906725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a:xfrm>
            <a:off x="1481070" y="2143817"/>
            <a:ext cx="10109916" cy="1280890"/>
          </a:xfrm>
        </p:spPr>
        <p:txBody>
          <a:bodyPr/>
          <a:lstStyle/>
          <a:p>
            <a:pPr algn="ctr"/>
            <a:r>
              <a:rPr lang="ka-GE" b="1" dirty="0"/>
              <a:t>ფრანგული და ქართული იდიომების ნაციონალურ-სპეციფიკური კომპონენტები</a:t>
            </a:r>
          </a:p>
        </p:txBody>
      </p:sp>
    </p:spTree>
    <p:extLst>
      <p:ext uri="{BB962C8B-B14F-4D97-AF65-F5344CB8AC3E}">
        <p14:creationId xmlns:p14="http://schemas.microsoft.com/office/powerpoint/2010/main" val="4811933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მართკუთხედი 1"/>
          <p:cNvSpPr/>
          <p:nvPr/>
        </p:nvSpPr>
        <p:spPr>
          <a:xfrm>
            <a:off x="1197736" y="1907481"/>
            <a:ext cx="10174309" cy="2862322"/>
          </a:xfrm>
          <a:prstGeom prst="rect">
            <a:avLst/>
          </a:prstGeom>
        </p:spPr>
        <p:txBody>
          <a:bodyPr wrap="square">
            <a:spAutoFit/>
          </a:bodyPr>
          <a:lstStyle/>
          <a:p>
            <a:pPr algn="just"/>
            <a:r>
              <a:rPr lang="ka-GE" sz="2000" dirty="0"/>
              <a:t>ხატოვანი  გამონათქვამების, იდიომების  და  ფრაზეოლოგიზმების  ჯგუფში  შემავალი  ერთეულების  უმრავლესობაში  ნათლადაა  გამოხატული  ენის  ეროვნული  თვითმყოფადობა, წეს-ჩვეულებები, ტრადიციებთან დაკავშირებული ყოფითი კულტურა,  ყოველდღიური ქცევა, მათ შორის კინეტიკური კოდები, სამყაროს აღქმის ეროვნული ხატი, რომლებიც გამოხატავენ გარემომცველი სამყაროს აღქმის სპეციფიკას და ამა თუ იმ კულტურის წარმომადგენელთა აზროვნების ნაციონალურ თავისებურებებს, რაც ახდენს  ფრანგი და ხალხის კულტურისა  და ეთნოფსიქოლოგიის   მთელი  რთული  კომპლექსის,  მისი  ხატოვანი  აზროვნების  განუმეორებელი  ხერხების  კონდენსირებას.</a:t>
            </a:r>
          </a:p>
        </p:txBody>
      </p:sp>
    </p:spTree>
    <p:extLst>
      <p:ext uri="{BB962C8B-B14F-4D97-AF65-F5344CB8AC3E}">
        <p14:creationId xmlns:p14="http://schemas.microsoft.com/office/powerpoint/2010/main" val="7156024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მართკუთხედი 1"/>
          <p:cNvSpPr/>
          <p:nvPr/>
        </p:nvSpPr>
        <p:spPr>
          <a:xfrm>
            <a:off x="1403797" y="957201"/>
            <a:ext cx="10006884" cy="5016758"/>
          </a:xfrm>
          <a:prstGeom prst="rect">
            <a:avLst/>
          </a:prstGeom>
        </p:spPr>
        <p:txBody>
          <a:bodyPr wrap="square">
            <a:spAutoFit/>
          </a:bodyPr>
          <a:lstStyle/>
          <a:p>
            <a:pPr algn="just"/>
            <a:r>
              <a:rPr lang="ka-GE" sz="2000" dirty="0"/>
              <a:t>ა) ტრადიციები (ან კულტურის მდგრადი ელემენტები), ასევე ადათები (რომლებიც განისაზღვრება როგორც ტრადიციები კულტურის „</a:t>
            </a:r>
            <a:r>
              <a:rPr lang="ka-GE" sz="2000" dirty="0" err="1"/>
              <a:t>სოციონორმატიულ</a:t>
            </a:r>
            <a:r>
              <a:rPr lang="ka-GE" sz="2000" dirty="0"/>
              <a:t>“ სფეროში) და წეს-ჩვეულებები(რომელთა ფუნქციაა ადამიანის გაუცნობიერებელი მიკუთვნებულობა ნორმატიული მოთხოვნების მოცემულ გაბატონებულ სისტემასთან);</a:t>
            </a:r>
          </a:p>
          <a:p>
            <a:pPr algn="just"/>
            <a:r>
              <a:rPr lang="ka-GE" sz="2000" dirty="0"/>
              <a:t>ბ) ტრადიციებთან დაკავშირებული ყოფითი კულტურა, რის შედეგადაც მას, არცთუ ისე იშვიათად, ტრადიციულ ყოფით კულტურას უწოდებენ;</a:t>
            </a:r>
          </a:p>
          <a:p>
            <a:pPr algn="just"/>
            <a:r>
              <a:rPr lang="ka-GE" sz="2000" dirty="0"/>
              <a:t>გ) ყოველდღიური ქცევა (ზოგიერთი კულტურის წარმომადგენელთა ჩვევა, ზოგიერთ სოციუმში მიღებული ურთიერთობის ნორმები), ასევე მასთან დაკავშირებული მიმიკური და კინეტიკური კოდები, გამოყენებული ზოგიერთი </a:t>
            </a:r>
            <a:r>
              <a:rPr lang="ka-GE" sz="2000" dirty="0" err="1"/>
              <a:t>ლინგვოკულტურული</a:t>
            </a:r>
            <a:r>
              <a:rPr lang="ka-GE" sz="2000" dirty="0"/>
              <a:t> ერთობის მიერ;</a:t>
            </a:r>
          </a:p>
          <a:p>
            <a:pPr algn="just"/>
            <a:r>
              <a:rPr lang="ka-GE" sz="2000" dirty="0"/>
              <a:t>დ) „სამყაროს ნაციონალური სურათები“, რომლებიც გამოხატავენ გარემომცველი სამყაროს აღქმის სპეციფიკას და ამა თუ იმ კულტურის წარმომადგენელთა აზროვნების ნაციონალურ თავისებურებებს.</a:t>
            </a:r>
          </a:p>
          <a:p>
            <a:pPr algn="just"/>
            <a:r>
              <a:rPr lang="ka-GE" sz="2000" dirty="0"/>
              <a:t>ე) ამა თუ იმ ეთნოსის კულტურული ტრადიციების გამომხატველი მხატვრული კულტურა.</a:t>
            </a:r>
          </a:p>
        </p:txBody>
      </p:sp>
    </p:spTree>
    <p:extLst>
      <p:ext uri="{BB962C8B-B14F-4D97-AF65-F5344CB8AC3E}">
        <p14:creationId xmlns:p14="http://schemas.microsoft.com/office/powerpoint/2010/main" val="16520758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მართკუთხედი 1"/>
          <p:cNvSpPr/>
          <p:nvPr/>
        </p:nvSpPr>
        <p:spPr>
          <a:xfrm>
            <a:off x="1828800" y="1637644"/>
            <a:ext cx="8693239" cy="3416320"/>
          </a:xfrm>
          <a:prstGeom prst="rect">
            <a:avLst/>
          </a:prstGeom>
        </p:spPr>
        <p:txBody>
          <a:bodyPr wrap="square">
            <a:spAutoFit/>
          </a:bodyPr>
          <a:lstStyle/>
          <a:p>
            <a:pPr algn="just"/>
            <a:r>
              <a:rPr lang="en-US" dirty="0" err="1">
                <a:latin typeface="Arial" panose="020B0604020202020204" pitchFamily="34" charset="0"/>
                <a:cs typeface="Arial" panose="020B0604020202020204" pitchFamily="34" charset="0"/>
              </a:rPr>
              <a:t>Etre</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sorti</a:t>
            </a:r>
            <a:r>
              <a:rPr lang="en-US" dirty="0">
                <a:latin typeface="Arial" panose="020B0604020202020204" pitchFamily="34" charset="0"/>
                <a:cs typeface="Arial" panose="020B0604020202020204" pitchFamily="34" charset="0"/>
              </a:rPr>
              <a:t> de la </a:t>
            </a:r>
            <a:r>
              <a:rPr lang="en-US" dirty="0" err="1">
                <a:latin typeface="Arial" panose="020B0604020202020204" pitchFamily="34" charset="0"/>
                <a:cs typeface="Arial" panose="020B0604020202020204" pitchFamily="34" charset="0"/>
              </a:rPr>
              <a:t>côte</a:t>
            </a:r>
            <a:r>
              <a:rPr lang="en-US" dirty="0">
                <a:latin typeface="Arial" panose="020B0604020202020204" pitchFamily="34" charset="0"/>
                <a:cs typeface="Arial" panose="020B0604020202020204" pitchFamily="34" charset="0"/>
              </a:rPr>
              <a:t> de Charlemagne- </a:t>
            </a:r>
            <a:r>
              <a:rPr lang="ka-GE" dirty="0">
                <a:cs typeface="Arial" panose="020B0604020202020204" pitchFamily="34" charset="0"/>
              </a:rPr>
              <a:t>საკუთარ თავზე დიდი წარმოდგენის ქონა</a:t>
            </a:r>
            <a:endParaRPr lang="en-US" dirty="0">
              <a:latin typeface="Arial" panose="020B0604020202020204" pitchFamily="34" charset="0"/>
              <a:cs typeface="Arial" panose="020B0604020202020204" pitchFamily="34" charset="0"/>
            </a:endParaRPr>
          </a:p>
          <a:p>
            <a:pPr algn="just"/>
            <a:r>
              <a:rPr lang="ka-GE" dirty="0" err="1">
                <a:cs typeface="Arial" panose="020B0604020202020204" pitchFamily="34" charset="0"/>
              </a:rPr>
              <a:t>T’as</a:t>
            </a:r>
            <a:r>
              <a:rPr lang="ka-GE" dirty="0">
                <a:cs typeface="Arial" panose="020B0604020202020204" pitchFamily="34" charset="0"/>
              </a:rPr>
              <a:t> </a:t>
            </a:r>
            <a:r>
              <a:rPr lang="ka-GE" dirty="0" err="1">
                <a:cs typeface="Arial" panose="020B0604020202020204" pitchFamily="34" charset="0"/>
              </a:rPr>
              <a:t>bonjour</a:t>
            </a:r>
            <a:r>
              <a:rPr lang="ka-GE" dirty="0">
                <a:cs typeface="Arial" panose="020B0604020202020204" pitchFamily="34" charset="0"/>
              </a:rPr>
              <a:t> </a:t>
            </a:r>
            <a:r>
              <a:rPr lang="ka-GE" dirty="0" err="1">
                <a:cs typeface="Arial" panose="020B0604020202020204" pitchFamily="34" charset="0"/>
              </a:rPr>
              <a:t>d’Alfred</a:t>
            </a:r>
            <a:r>
              <a:rPr lang="ka-GE" dirty="0">
                <a:cs typeface="Arial" panose="020B0604020202020204" pitchFamily="34" charset="0"/>
              </a:rPr>
              <a:t> (FAM.) - დამშვიდობება, უხერხული/მომაბეზრებელი კითხვის უპასუხოდ დატოვება.</a:t>
            </a:r>
            <a:endParaRPr lang="en-US" dirty="0">
              <a:latin typeface="Arial" panose="020B0604020202020204" pitchFamily="34" charset="0"/>
              <a:cs typeface="Arial" panose="020B0604020202020204" pitchFamily="34" charset="0"/>
            </a:endParaRPr>
          </a:p>
          <a:p>
            <a:pPr algn="just"/>
            <a:r>
              <a:rPr lang="en-US" dirty="0" err="1">
                <a:latin typeface="Arial" panose="020B0604020202020204" pitchFamily="34" charset="0"/>
                <a:cs typeface="Arial" panose="020B0604020202020204" pitchFamily="34" charset="0"/>
              </a:rPr>
              <a:t>Etre</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comme</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l’âne</a:t>
            </a:r>
            <a:r>
              <a:rPr lang="en-US" dirty="0">
                <a:latin typeface="Arial" panose="020B0604020202020204" pitchFamily="34" charset="0"/>
                <a:cs typeface="Arial" panose="020B0604020202020204" pitchFamily="34" charset="0"/>
              </a:rPr>
              <a:t> de </a:t>
            </a:r>
            <a:r>
              <a:rPr lang="en-US" dirty="0" err="1">
                <a:latin typeface="Arial" panose="020B0604020202020204" pitchFamily="34" charset="0"/>
                <a:cs typeface="Arial" panose="020B0604020202020204" pitchFamily="34" charset="0"/>
              </a:rPr>
              <a:t>Buridan</a:t>
            </a:r>
            <a:r>
              <a:rPr lang="en-US" dirty="0">
                <a:latin typeface="Arial" panose="020B0604020202020204" pitchFamily="34" charset="0"/>
                <a:cs typeface="Arial" panose="020B0604020202020204" pitchFamily="34" charset="0"/>
              </a:rPr>
              <a:t> - </a:t>
            </a:r>
            <a:r>
              <a:rPr lang="ka-GE" dirty="0">
                <a:cs typeface="Arial" panose="020B0604020202020204" pitchFamily="34" charset="0"/>
              </a:rPr>
              <a:t>უსასრულო ყოყმანი. </a:t>
            </a:r>
            <a:endParaRPr lang="en-US" dirty="0">
              <a:latin typeface="Arial" panose="020B0604020202020204" pitchFamily="34" charset="0"/>
              <a:cs typeface="Arial" panose="020B0604020202020204" pitchFamily="34" charset="0"/>
            </a:endParaRPr>
          </a:p>
          <a:p>
            <a:pPr algn="just"/>
            <a:r>
              <a:rPr lang="fr-FR" dirty="0">
                <a:latin typeface="Arial" panose="020B0604020202020204" pitchFamily="34" charset="0"/>
                <a:cs typeface="Arial" panose="020B0604020202020204" pitchFamily="34" charset="0"/>
              </a:rPr>
              <a:t>Etre aussi chanceux que le chien à Brusquet - </a:t>
            </a:r>
            <a:r>
              <a:rPr lang="fr-FR" dirty="0" err="1">
                <a:latin typeface="Arial" panose="020B0604020202020204" pitchFamily="34" charset="0"/>
                <a:cs typeface="Arial" panose="020B0604020202020204" pitchFamily="34" charset="0"/>
              </a:rPr>
              <a:t>იყო</a:t>
            </a:r>
            <a:r>
              <a:rPr lang="fr-FR" dirty="0">
                <a:latin typeface="Arial" panose="020B0604020202020204" pitchFamily="34" charset="0"/>
                <a:cs typeface="Arial" panose="020B0604020202020204" pitchFamily="34" charset="0"/>
              </a:rPr>
              <a:t> </a:t>
            </a:r>
            <a:r>
              <a:rPr lang="fr-FR" dirty="0" err="1">
                <a:latin typeface="Arial" panose="020B0604020202020204" pitchFamily="34" charset="0"/>
                <a:cs typeface="Arial" panose="020B0604020202020204" pitchFamily="34" charset="0"/>
              </a:rPr>
              <a:t>უიღბლო</a:t>
            </a:r>
            <a:r>
              <a:rPr lang="fr-FR" dirty="0">
                <a:latin typeface="Arial" panose="020B0604020202020204" pitchFamily="34" charset="0"/>
                <a:cs typeface="Arial" panose="020B0604020202020204" pitchFamily="34" charset="0"/>
              </a:rPr>
              <a:t>.</a:t>
            </a:r>
          </a:p>
          <a:p>
            <a:pPr algn="just"/>
            <a:r>
              <a:rPr lang="ka-GE" dirty="0" err="1">
                <a:cs typeface="Arial" panose="020B0604020202020204" pitchFamily="34" charset="0"/>
              </a:rPr>
              <a:t>Le</a:t>
            </a:r>
            <a:r>
              <a:rPr lang="ka-GE" dirty="0">
                <a:cs typeface="Arial" panose="020B0604020202020204" pitchFamily="34" charset="0"/>
              </a:rPr>
              <a:t> </a:t>
            </a:r>
            <a:r>
              <a:rPr lang="ka-GE" dirty="0" err="1">
                <a:cs typeface="Arial" panose="020B0604020202020204" pitchFamily="34" charset="0"/>
              </a:rPr>
              <a:t>grain</a:t>
            </a:r>
            <a:r>
              <a:rPr lang="ka-GE" dirty="0">
                <a:cs typeface="Arial" panose="020B0604020202020204" pitchFamily="34" charset="0"/>
              </a:rPr>
              <a:t> </a:t>
            </a:r>
            <a:r>
              <a:rPr lang="ka-GE" dirty="0" err="1">
                <a:cs typeface="Arial" panose="020B0604020202020204" pitchFamily="34" charset="0"/>
              </a:rPr>
              <a:t>de</a:t>
            </a:r>
            <a:r>
              <a:rPr lang="ka-GE" dirty="0">
                <a:cs typeface="Arial" panose="020B0604020202020204" pitchFamily="34" charset="0"/>
              </a:rPr>
              <a:t> </a:t>
            </a:r>
            <a:r>
              <a:rPr lang="ka-GE" dirty="0" err="1">
                <a:cs typeface="Arial" panose="020B0604020202020204" pitchFamily="34" charset="0"/>
              </a:rPr>
              <a:t>sable</a:t>
            </a:r>
            <a:r>
              <a:rPr lang="ka-GE" dirty="0">
                <a:cs typeface="Arial" panose="020B0604020202020204" pitchFamily="34" charset="0"/>
              </a:rPr>
              <a:t> </a:t>
            </a:r>
            <a:r>
              <a:rPr lang="ka-GE" dirty="0" err="1">
                <a:cs typeface="Arial" panose="020B0604020202020204" pitchFamily="34" charset="0"/>
              </a:rPr>
              <a:t>de</a:t>
            </a:r>
            <a:r>
              <a:rPr lang="ka-GE" dirty="0">
                <a:cs typeface="Arial" panose="020B0604020202020204" pitchFamily="34" charset="0"/>
              </a:rPr>
              <a:t> </a:t>
            </a:r>
            <a:r>
              <a:rPr lang="ka-GE" dirty="0" err="1">
                <a:cs typeface="Arial" panose="020B0604020202020204" pitchFamily="34" charset="0"/>
              </a:rPr>
              <a:t>Pascal</a:t>
            </a:r>
            <a:r>
              <a:rPr lang="ka-GE" dirty="0">
                <a:cs typeface="Arial" panose="020B0604020202020204" pitchFamily="34" charset="0"/>
              </a:rPr>
              <a:t> - უსუსურ მდგომარეობაში ყოფნა</a:t>
            </a:r>
          </a:p>
          <a:p>
            <a:pPr algn="just"/>
            <a:r>
              <a:rPr lang="en-US" dirty="0">
                <a:latin typeface="Arial" panose="020B0604020202020204" pitchFamily="34" charset="0"/>
                <a:cs typeface="Arial" panose="020B0604020202020204" pitchFamily="34" charset="0"/>
              </a:rPr>
              <a:t>“Jean </a:t>
            </a:r>
            <a:r>
              <a:rPr lang="en-US" dirty="0" err="1">
                <a:latin typeface="Arial" panose="020B0604020202020204" pitchFamily="34" charset="0"/>
                <a:cs typeface="Arial" panose="020B0604020202020204" pitchFamily="34" charset="0"/>
              </a:rPr>
              <a:t>lorgne</a:t>
            </a:r>
            <a:r>
              <a:rPr lang="en-US" dirty="0">
                <a:latin typeface="Arial" panose="020B0604020202020204" pitchFamily="34" charset="0"/>
                <a:cs typeface="Arial" panose="020B0604020202020204" pitchFamily="34" charset="0"/>
              </a:rPr>
              <a:t>”, “Jean tout à </a:t>
            </a:r>
            <a:r>
              <a:rPr lang="en-US" dirty="0" err="1">
                <a:latin typeface="Arial" panose="020B0604020202020204" pitchFamily="34" charset="0"/>
                <a:cs typeface="Arial" panose="020B0604020202020204" pitchFamily="34" charset="0"/>
              </a:rPr>
              <a:t>droit</a:t>
            </a:r>
            <a:r>
              <a:rPr lang="en-US" dirty="0">
                <a:latin typeface="Arial" panose="020B0604020202020204" pitchFamily="34" charset="0"/>
                <a:cs typeface="Arial" panose="020B0604020202020204" pitchFamily="34" charset="0"/>
              </a:rPr>
              <a:t>”, „Grand </a:t>
            </a:r>
            <a:r>
              <a:rPr lang="en-US" dirty="0" err="1">
                <a:latin typeface="Arial" panose="020B0604020202020204" pitchFamily="34" charset="0"/>
                <a:cs typeface="Arial" panose="020B0604020202020204" pitchFamily="34" charset="0"/>
              </a:rPr>
              <a:t>Jacquot</a:t>
            </a:r>
            <a:r>
              <a:rPr lang="en-US" dirty="0">
                <a:latin typeface="Arial" panose="020B0604020202020204" pitchFamily="34" charset="0"/>
                <a:cs typeface="Arial" panose="020B0604020202020204" pitchFamily="34" charset="0"/>
              </a:rPr>
              <a:t>”- </a:t>
            </a:r>
            <a:r>
              <a:rPr lang="ka-GE" dirty="0">
                <a:cs typeface="Arial" panose="020B0604020202020204" pitchFamily="34" charset="0"/>
              </a:rPr>
              <a:t>სულელი, გულუბრყვილო, ხოლო </a:t>
            </a:r>
            <a:r>
              <a:rPr lang="en-US" dirty="0">
                <a:latin typeface="Arial" panose="020B0604020202020204" pitchFamily="34" charset="0"/>
                <a:cs typeface="Arial" panose="020B0604020202020204" pitchFamily="34" charset="0"/>
              </a:rPr>
              <a:t>faire le Jacques </a:t>
            </a:r>
            <a:r>
              <a:rPr lang="ka-GE" dirty="0">
                <a:cs typeface="Arial" panose="020B0604020202020204" pitchFamily="34" charset="0"/>
              </a:rPr>
              <a:t>ნიშნავს სისულელეების ჩადენას. </a:t>
            </a:r>
            <a:endParaRPr lang="en-US" dirty="0">
              <a:latin typeface="Arial" panose="020B0604020202020204" pitchFamily="34" charset="0"/>
              <a:cs typeface="Arial" panose="020B0604020202020204" pitchFamily="34" charset="0"/>
            </a:endParaRPr>
          </a:p>
          <a:p>
            <a:pPr algn="just"/>
            <a:r>
              <a:rPr lang="fr-FR" dirty="0">
                <a:latin typeface="Arial" panose="020B0604020202020204" pitchFamily="34" charset="0"/>
                <a:cs typeface="Arial" panose="020B0604020202020204" pitchFamily="34" charset="0"/>
              </a:rPr>
              <a:t>Il est fin comme Gribouille </a:t>
            </a:r>
            <a:r>
              <a:rPr lang="ka-GE" dirty="0">
                <a:cs typeface="Arial" panose="020B0604020202020204" pitchFamily="34" charset="0"/>
              </a:rPr>
              <a:t>(</a:t>
            </a:r>
            <a:r>
              <a:rPr lang="fr-FR" dirty="0">
                <a:latin typeface="Arial" panose="020B0604020202020204" pitchFamily="34" charset="0"/>
                <a:cs typeface="Arial" panose="020B0604020202020204" pitchFamily="34" charset="0"/>
              </a:rPr>
              <a:t>qui se jette à l’eau pour ne pas être mouillé</a:t>
            </a:r>
            <a:r>
              <a:rPr lang="ka-GE" dirty="0">
                <a:cs typeface="Arial" panose="020B0604020202020204" pitchFamily="34" charset="0"/>
              </a:rPr>
              <a:t>)</a:t>
            </a:r>
            <a:r>
              <a:rPr lang="fr-FR" dirty="0">
                <a:latin typeface="Arial" panose="020B0604020202020204" pitchFamily="34" charset="0"/>
                <a:cs typeface="Arial" panose="020B0604020202020204" pitchFamily="34" charset="0"/>
              </a:rPr>
              <a:t> - </a:t>
            </a:r>
            <a:r>
              <a:rPr lang="ka-GE" dirty="0">
                <a:cs typeface="Arial" panose="020B0604020202020204" pitchFamily="34" charset="0"/>
              </a:rPr>
              <a:t>სულელი, შტერი</a:t>
            </a:r>
          </a:p>
          <a:p>
            <a:pPr algn="just"/>
            <a:endParaRPr lang="ka-GE" dirty="0"/>
          </a:p>
          <a:p>
            <a:pPr algn="just"/>
            <a:endParaRPr lang="ka-GE" dirty="0"/>
          </a:p>
        </p:txBody>
      </p:sp>
    </p:spTree>
    <p:extLst>
      <p:ext uri="{BB962C8B-B14F-4D97-AF65-F5344CB8AC3E}">
        <p14:creationId xmlns:p14="http://schemas.microsoft.com/office/powerpoint/2010/main" val="21567852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მართკუთხედი 1"/>
          <p:cNvSpPr/>
          <p:nvPr/>
        </p:nvSpPr>
        <p:spPr>
          <a:xfrm>
            <a:off x="1751527" y="2136339"/>
            <a:ext cx="9002332" cy="1754326"/>
          </a:xfrm>
          <a:prstGeom prst="rect">
            <a:avLst/>
          </a:prstGeom>
        </p:spPr>
        <p:txBody>
          <a:bodyPr wrap="square">
            <a:spAutoFit/>
          </a:bodyPr>
          <a:lstStyle/>
          <a:p>
            <a:r>
              <a:rPr lang="en-US" dirty="0" err="1">
                <a:latin typeface="Arial" panose="020B0604020202020204" pitchFamily="34" charset="0"/>
                <a:cs typeface="Arial" panose="020B0604020202020204" pitchFamily="34" charset="0"/>
              </a:rPr>
              <a:t>Mener</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une</a:t>
            </a:r>
            <a:r>
              <a:rPr lang="en-US" dirty="0">
                <a:latin typeface="Arial" panose="020B0604020202020204" pitchFamily="34" charset="0"/>
                <a:cs typeface="Arial" panose="020B0604020202020204" pitchFamily="34" charset="0"/>
              </a:rPr>
              <a:t> vie de </a:t>
            </a:r>
            <a:r>
              <a:rPr lang="en-US" dirty="0" err="1">
                <a:latin typeface="Arial" panose="020B0604020202020204" pitchFamily="34" charset="0"/>
                <a:cs typeface="Arial" panose="020B0604020202020204" pitchFamily="34" charset="0"/>
              </a:rPr>
              <a:t>Polichinelle</a:t>
            </a:r>
            <a:r>
              <a:rPr lang="en-US" dirty="0">
                <a:latin typeface="Arial" panose="020B0604020202020204" pitchFamily="34" charset="0"/>
                <a:cs typeface="Arial" panose="020B0604020202020204" pitchFamily="34" charset="0"/>
              </a:rPr>
              <a:t> - </a:t>
            </a:r>
            <a:r>
              <a:rPr lang="ka-GE" dirty="0">
                <a:cs typeface="Arial" panose="020B0604020202020204" pitchFamily="34" charset="0"/>
              </a:rPr>
              <a:t>აღვირახსნილი ცხოვრება ან კიდევ </a:t>
            </a:r>
            <a:r>
              <a:rPr lang="en-US" dirty="0">
                <a:latin typeface="Arial" panose="020B0604020202020204" pitchFamily="34" charset="0"/>
                <a:cs typeface="Arial" panose="020B0604020202020204" pitchFamily="34" charset="0"/>
              </a:rPr>
              <a:t>chauffer à la </a:t>
            </a:r>
            <a:r>
              <a:rPr lang="en-US" dirty="0" err="1">
                <a:latin typeface="Arial" panose="020B0604020202020204" pitchFamily="34" charset="0"/>
                <a:cs typeface="Arial" panose="020B0604020202020204" pitchFamily="34" charset="0"/>
              </a:rPr>
              <a:t>cheminée</a:t>
            </a:r>
            <a:r>
              <a:rPr lang="en-US" dirty="0">
                <a:latin typeface="Arial" panose="020B0604020202020204" pitchFamily="34" charset="0"/>
                <a:cs typeface="Arial" panose="020B0604020202020204" pitchFamily="34" charset="0"/>
              </a:rPr>
              <a:t> du </a:t>
            </a:r>
            <a:r>
              <a:rPr lang="en-US" dirty="0" err="1">
                <a:latin typeface="Arial" panose="020B0604020202020204" pitchFamily="34" charset="0"/>
                <a:cs typeface="Arial" panose="020B0604020202020204" pitchFamily="34" charset="0"/>
              </a:rPr>
              <a:t>roi</a:t>
            </a:r>
            <a:r>
              <a:rPr lang="en-US" dirty="0">
                <a:latin typeface="Arial" panose="020B0604020202020204" pitchFamily="34" charset="0"/>
                <a:cs typeface="Arial" panose="020B0604020202020204" pitchFamily="34" charset="0"/>
              </a:rPr>
              <a:t> René - </a:t>
            </a:r>
            <a:r>
              <a:rPr lang="ka-GE" dirty="0">
                <a:cs typeface="Arial" panose="020B0604020202020204" pitchFamily="34" charset="0"/>
              </a:rPr>
              <a:t>ნებივრობა, ტკბობა; ამ იდიომის ისტორიიდან ჩანს, რომ პროვანსის მეფე რენეს მზეზე მიფიცხება ყვარებია; </a:t>
            </a:r>
            <a:r>
              <a:rPr lang="en-US" dirty="0">
                <a:latin typeface="Arial" panose="020B0604020202020204" pitchFamily="34" charset="0"/>
                <a:cs typeface="Arial" panose="020B0604020202020204" pitchFamily="34" charset="0"/>
              </a:rPr>
              <a:t>soul </a:t>
            </a:r>
            <a:r>
              <a:rPr lang="en-US" dirty="0" err="1">
                <a:latin typeface="Arial" panose="020B0604020202020204" pitchFamily="34" charset="0"/>
                <a:cs typeface="Arial" panose="020B0604020202020204" pitchFamily="34" charset="0"/>
              </a:rPr>
              <a:t>comme</a:t>
            </a:r>
            <a:r>
              <a:rPr lang="en-US" dirty="0">
                <a:latin typeface="Arial" panose="020B0604020202020204" pitchFamily="34" charset="0"/>
                <a:cs typeface="Arial" panose="020B0604020202020204" pitchFamily="34" charset="0"/>
              </a:rPr>
              <a:t> le </a:t>
            </a:r>
            <a:r>
              <a:rPr lang="en-US" dirty="0" err="1">
                <a:latin typeface="Arial" panose="020B0604020202020204" pitchFamily="34" charset="0"/>
                <a:cs typeface="Arial" panose="020B0604020202020204" pitchFamily="34" charset="0"/>
              </a:rPr>
              <a:t>bourrique</a:t>
            </a:r>
            <a:r>
              <a:rPr lang="en-US" dirty="0">
                <a:latin typeface="Arial" panose="020B0604020202020204" pitchFamily="34" charset="0"/>
                <a:cs typeface="Arial" panose="020B0604020202020204" pitchFamily="34" charset="0"/>
              </a:rPr>
              <a:t> à Robespierre - </a:t>
            </a:r>
            <a:r>
              <a:rPr lang="ka-GE" dirty="0">
                <a:cs typeface="Arial" panose="020B0604020202020204" pitchFamily="34" charset="0"/>
              </a:rPr>
              <a:t>ვირივით მთვრალი.</a:t>
            </a:r>
          </a:p>
          <a:p>
            <a:r>
              <a:rPr lang="en-US" dirty="0" err="1">
                <a:latin typeface="Arial" panose="020B0604020202020204" pitchFamily="34" charset="0"/>
                <a:cs typeface="Arial" panose="020B0604020202020204" pitchFamily="34" charset="0"/>
              </a:rPr>
              <a:t>C'est</a:t>
            </a:r>
            <a:r>
              <a:rPr lang="en-US" dirty="0">
                <a:latin typeface="Arial" panose="020B0604020202020204" pitchFamily="34" charset="0"/>
                <a:cs typeface="Arial" panose="020B0604020202020204" pitchFamily="34" charset="0"/>
              </a:rPr>
              <a:t> le </a:t>
            </a:r>
            <a:r>
              <a:rPr lang="en-US" dirty="0" err="1">
                <a:latin typeface="Arial" panose="020B0604020202020204" pitchFamily="34" charset="0"/>
                <a:cs typeface="Arial" panose="020B0604020202020204" pitchFamily="34" charset="0"/>
              </a:rPr>
              <a:t>chien</a:t>
            </a:r>
            <a:r>
              <a:rPr lang="en-US" dirty="0">
                <a:latin typeface="Arial" panose="020B0604020202020204" pitchFamily="34" charset="0"/>
                <a:cs typeface="Arial" panose="020B0604020202020204" pitchFamily="34" charset="0"/>
              </a:rPr>
              <a:t> de Jean de </a:t>
            </a:r>
            <a:r>
              <a:rPr lang="en-US" dirty="0" err="1">
                <a:latin typeface="Arial" panose="020B0604020202020204" pitchFamily="34" charset="0"/>
                <a:cs typeface="Arial" panose="020B0604020202020204" pitchFamily="34" charset="0"/>
              </a:rPr>
              <a:t>Nivelle</a:t>
            </a:r>
            <a:r>
              <a:rPr lang="en-US" dirty="0">
                <a:latin typeface="Arial" panose="020B0604020202020204" pitchFamily="34" charset="0"/>
                <a:cs typeface="Arial" panose="020B0604020202020204" pitchFamily="34" charset="0"/>
              </a:rPr>
              <a:t> (qui </a:t>
            </a:r>
            <a:r>
              <a:rPr lang="en-US" dirty="0" err="1">
                <a:latin typeface="Arial" panose="020B0604020202020204" pitchFamily="34" charset="0"/>
                <a:cs typeface="Arial" panose="020B0604020202020204" pitchFamily="34" charset="0"/>
              </a:rPr>
              <a:t>s'enfuit</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quand</a:t>
            </a:r>
            <a:r>
              <a:rPr lang="en-US" dirty="0">
                <a:latin typeface="Arial" panose="020B0604020202020204" pitchFamily="34" charset="0"/>
                <a:cs typeface="Arial" panose="020B0604020202020204" pitchFamily="34" charset="0"/>
              </a:rPr>
              <a:t> on </a:t>
            </a:r>
            <a:r>
              <a:rPr lang="en-US" dirty="0" err="1">
                <a:latin typeface="Arial" panose="020B0604020202020204" pitchFamily="34" charset="0"/>
                <a:cs typeface="Arial" panose="020B0604020202020204" pitchFamily="34" charset="0"/>
              </a:rPr>
              <a:t>l'appelle</a:t>
            </a:r>
            <a:r>
              <a:rPr lang="en-US" dirty="0">
                <a:latin typeface="Arial" panose="020B0604020202020204" pitchFamily="34" charset="0"/>
                <a:cs typeface="Arial" panose="020B0604020202020204" pitchFamily="34" charset="0"/>
              </a:rPr>
              <a:t>) - </a:t>
            </a:r>
            <a:r>
              <a:rPr lang="ka-GE" dirty="0">
                <a:cs typeface="Arial" panose="020B0604020202020204" pitchFamily="34" charset="0"/>
              </a:rPr>
              <a:t>პიროვნება, რომელიც თავს არიდებს დავალებას ან იმალება როცა ის სჭირდებათ.</a:t>
            </a:r>
          </a:p>
        </p:txBody>
      </p:sp>
    </p:spTree>
    <p:extLst>
      <p:ext uri="{BB962C8B-B14F-4D97-AF65-F5344CB8AC3E}">
        <p14:creationId xmlns:p14="http://schemas.microsoft.com/office/powerpoint/2010/main" val="40561032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მართკუთხედი 1"/>
          <p:cNvSpPr/>
          <p:nvPr/>
        </p:nvSpPr>
        <p:spPr>
          <a:xfrm>
            <a:off x="1712890" y="2013887"/>
            <a:ext cx="9247031" cy="2031325"/>
          </a:xfrm>
          <a:prstGeom prst="rect">
            <a:avLst/>
          </a:prstGeom>
        </p:spPr>
        <p:txBody>
          <a:bodyPr wrap="square">
            <a:spAutoFit/>
          </a:bodyPr>
          <a:lstStyle/>
          <a:p>
            <a:r>
              <a:rPr lang="en-US" dirty="0" err="1">
                <a:latin typeface="Arial" panose="020B0604020202020204" pitchFamily="34" charset="0"/>
                <a:cs typeface="Arial" panose="020B0604020202020204" pitchFamily="34" charset="0"/>
              </a:rPr>
              <a:t>c’est</a:t>
            </a:r>
            <a:r>
              <a:rPr lang="en-US" dirty="0">
                <a:latin typeface="Arial" panose="020B0604020202020204" pitchFamily="34" charset="0"/>
                <a:cs typeface="Arial" panose="020B0604020202020204" pitchFamily="34" charset="0"/>
              </a:rPr>
              <a:t> un fin Normand- </a:t>
            </a:r>
            <a:r>
              <a:rPr lang="ka-GE" dirty="0">
                <a:cs typeface="Arial" panose="020B0604020202020204" pitchFamily="34" charset="0"/>
              </a:rPr>
              <a:t>ეს დიდი ცბიერი ვინმეა; </a:t>
            </a:r>
            <a:r>
              <a:rPr lang="en-US" dirty="0" err="1">
                <a:latin typeface="Arial" panose="020B0604020202020204" pitchFamily="34" charset="0"/>
                <a:cs typeface="Arial" panose="020B0604020202020204" pitchFamily="34" charset="0"/>
              </a:rPr>
              <a:t>répondre</a:t>
            </a:r>
            <a:r>
              <a:rPr lang="en-US" dirty="0">
                <a:latin typeface="Arial" panose="020B0604020202020204" pitchFamily="34" charset="0"/>
                <a:cs typeface="Arial" panose="020B0604020202020204" pitchFamily="34" charset="0"/>
              </a:rPr>
              <a:t> en Normand - </a:t>
            </a:r>
            <a:r>
              <a:rPr lang="ka-GE" dirty="0">
                <a:cs typeface="Arial" panose="020B0604020202020204" pitchFamily="34" charset="0"/>
              </a:rPr>
              <a:t>ორაზროვანი პასუხის გაცემა. </a:t>
            </a:r>
            <a:r>
              <a:rPr lang="ka-GE" dirty="0" err="1">
                <a:cs typeface="Arial" panose="020B0604020202020204" pitchFamily="34" charset="0"/>
              </a:rPr>
              <a:t>გასკონელი</a:t>
            </a:r>
            <a:r>
              <a:rPr lang="ka-GE" dirty="0">
                <a:cs typeface="Arial" panose="020B0604020202020204" pitchFamily="34" charset="0"/>
              </a:rPr>
              <a:t> კი განთქმულია მჭერმეტყველებითა და ტრაბახით, კარგად ეხერხება რთული სიტუაციიდან ღირსეულად თავის დაღწევა. </a:t>
            </a:r>
            <a:r>
              <a:rPr lang="en-US" dirty="0" err="1">
                <a:latin typeface="Arial" panose="020B0604020202020204" pitchFamily="34" charset="0"/>
                <a:cs typeface="Arial" panose="020B0604020202020204" pitchFamily="34" charset="0"/>
              </a:rPr>
              <a:t>Agir</a:t>
            </a:r>
            <a:r>
              <a:rPr lang="en-US" dirty="0">
                <a:latin typeface="Arial" panose="020B0604020202020204" pitchFamily="34" charset="0"/>
                <a:cs typeface="Arial" panose="020B0604020202020204" pitchFamily="34" charset="0"/>
              </a:rPr>
              <a:t> en </a:t>
            </a:r>
            <a:r>
              <a:rPr lang="en-US" dirty="0" err="1">
                <a:latin typeface="Arial" panose="020B0604020202020204" pitchFamily="34" charset="0"/>
                <a:cs typeface="Arial" panose="020B0604020202020204" pitchFamily="34" charset="0"/>
              </a:rPr>
              <a:t>Gascon</a:t>
            </a:r>
            <a:r>
              <a:rPr lang="en-US" dirty="0">
                <a:latin typeface="Arial" panose="020B0604020202020204" pitchFamily="34" charset="0"/>
                <a:cs typeface="Arial" panose="020B0604020202020204" pitchFamily="34" charset="0"/>
              </a:rPr>
              <a:t> – </a:t>
            </a:r>
            <a:r>
              <a:rPr lang="ka-GE" dirty="0">
                <a:cs typeface="Arial" panose="020B0604020202020204" pitchFamily="34" charset="0"/>
              </a:rPr>
              <a:t>ტრაბახი, ბაქიობა;  </a:t>
            </a:r>
            <a:r>
              <a:rPr lang="en-US" dirty="0">
                <a:latin typeface="Arial" panose="020B0604020202020204" pitchFamily="34" charset="0"/>
                <a:cs typeface="Arial" panose="020B0604020202020204" pitchFamily="34" charset="0"/>
              </a:rPr>
              <a:t>faire la </a:t>
            </a:r>
            <a:r>
              <a:rPr lang="en-US" dirty="0" err="1">
                <a:latin typeface="Arial" panose="020B0604020202020204" pitchFamily="34" charset="0"/>
                <a:cs typeface="Arial" panose="020B0604020202020204" pitchFamily="34" charset="0"/>
              </a:rPr>
              <a:t>lessive</a:t>
            </a:r>
            <a:r>
              <a:rPr lang="en-US" dirty="0">
                <a:latin typeface="Arial" panose="020B0604020202020204" pitchFamily="34" charset="0"/>
                <a:cs typeface="Arial" panose="020B0604020202020204" pitchFamily="34" charset="0"/>
              </a:rPr>
              <a:t> de/du </a:t>
            </a:r>
            <a:r>
              <a:rPr lang="en-US" dirty="0" err="1">
                <a:latin typeface="Arial" panose="020B0604020202020204" pitchFamily="34" charset="0"/>
                <a:cs typeface="Arial" panose="020B0604020202020204" pitchFamily="34" charset="0"/>
              </a:rPr>
              <a:t>Gascon</a:t>
            </a:r>
            <a:r>
              <a:rPr lang="en-US" dirty="0">
                <a:latin typeface="Arial" panose="020B0604020202020204" pitchFamily="34" charset="0"/>
                <a:cs typeface="Arial" panose="020B0604020202020204" pitchFamily="34" charset="0"/>
              </a:rPr>
              <a:t>-</a:t>
            </a:r>
            <a:r>
              <a:rPr lang="ka-GE" dirty="0">
                <a:cs typeface="Arial" panose="020B0604020202020204" pitchFamily="34" charset="0"/>
              </a:rPr>
              <a:t>თვალში ნაცრის შეყრა; </a:t>
            </a:r>
            <a:r>
              <a:rPr lang="en-US" dirty="0">
                <a:latin typeface="Arial" panose="020B0604020202020204" pitchFamily="34" charset="0"/>
                <a:cs typeface="Arial" panose="020B0604020202020204" pitchFamily="34" charset="0"/>
              </a:rPr>
              <a:t>se </a:t>
            </a:r>
            <a:r>
              <a:rPr lang="en-US" dirty="0" err="1">
                <a:latin typeface="Arial" panose="020B0604020202020204" pitchFamily="34" charset="0"/>
                <a:cs typeface="Arial" panose="020B0604020202020204" pitchFamily="34" charset="0"/>
              </a:rPr>
              <a:t>tirer</a:t>
            </a:r>
            <a:r>
              <a:rPr lang="en-US" dirty="0">
                <a:latin typeface="Arial" panose="020B0604020202020204" pitchFamily="34" charset="0"/>
                <a:cs typeface="Arial" panose="020B0604020202020204" pitchFamily="34" charset="0"/>
              </a:rPr>
              <a:t> en </a:t>
            </a:r>
            <a:r>
              <a:rPr lang="en-US" dirty="0" err="1">
                <a:latin typeface="Arial" panose="020B0604020202020204" pitchFamily="34" charset="0"/>
                <a:cs typeface="Arial" panose="020B0604020202020204" pitchFamily="34" charset="0"/>
              </a:rPr>
              <a:t>Gascon</a:t>
            </a:r>
            <a:r>
              <a:rPr lang="en-US" dirty="0">
                <a:latin typeface="Arial" panose="020B0604020202020204" pitchFamily="34" charset="0"/>
                <a:cs typeface="Arial" panose="020B0604020202020204" pitchFamily="34" charset="0"/>
              </a:rPr>
              <a:t>-  </a:t>
            </a:r>
            <a:r>
              <a:rPr lang="ka-GE" dirty="0">
                <a:cs typeface="Arial" panose="020B0604020202020204" pitchFamily="34" charset="0"/>
              </a:rPr>
              <a:t>არასასიამოვნო სიტუაციიდან თავის დაძვრენა. რაც შეხება </a:t>
            </a:r>
            <a:r>
              <a:rPr lang="ka-GE" dirty="0" err="1">
                <a:cs typeface="Arial" panose="020B0604020202020204" pitchFamily="34" charset="0"/>
              </a:rPr>
              <a:t>ბრეტონელს</a:t>
            </a:r>
            <a:r>
              <a:rPr lang="ka-GE" dirty="0">
                <a:cs typeface="Arial" panose="020B0604020202020204" pitchFamily="34" charset="0"/>
              </a:rPr>
              <a:t>, იგი ასოცირდება ჯიუტ, გაუთლელ და დაბალი კულტურის მქონე ადამიანთან. მაგ: </a:t>
            </a:r>
            <a:r>
              <a:rPr lang="en-US" dirty="0">
                <a:latin typeface="Arial" panose="020B0604020202020204" pitchFamily="34" charset="0"/>
                <a:cs typeface="Arial" panose="020B0604020202020204" pitchFamily="34" charset="0"/>
              </a:rPr>
              <a:t>de bas Breton -  </a:t>
            </a:r>
            <a:r>
              <a:rPr lang="ka-GE" dirty="0">
                <a:cs typeface="Arial" panose="020B0604020202020204" pitchFamily="34" charset="0"/>
              </a:rPr>
              <a:t>გაუთლელი, უკულტურო.</a:t>
            </a:r>
          </a:p>
        </p:txBody>
      </p:sp>
    </p:spTree>
    <p:extLst>
      <p:ext uri="{BB962C8B-B14F-4D97-AF65-F5344CB8AC3E}">
        <p14:creationId xmlns:p14="http://schemas.microsoft.com/office/powerpoint/2010/main" val="10854276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მართკუთხედი 1"/>
          <p:cNvSpPr/>
          <p:nvPr/>
        </p:nvSpPr>
        <p:spPr>
          <a:xfrm>
            <a:off x="1468191" y="1153345"/>
            <a:ext cx="9981127" cy="4524315"/>
          </a:xfrm>
          <a:prstGeom prst="rect">
            <a:avLst/>
          </a:prstGeom>
        </p:spPr>
        <p:txBody>
          <a:bodyPr wrap="square">
            <a:spAutoFit/>
          </a:bodyPr>
          <a:lstStyle/>
          <a:p>
            <a:r>
              <a:rPr lang="ka-GE" dirty="0">
                <a:cs typeface="Arial" panose="020B0604020202020204" pitchFamily="34" charset="0"/>
              </a:rPr>
              <a:t>1.	საბაზისო ანუ ბუნებრივი თვისებები გენეტიკურადაა ჩადებული ერის ხასიათში, რომლებიც გამოხატავენ ამ ერის ტემპერამენტს: </a:t>
            </a:r>
          </a:p>
          <a:p>
            <a:r>
              <a:rPr lang="en-US" dirty="0" err="1">
                <a:latin typeface="Arial" panose="020B0604020202020204" pitchFamily="34" charset="0"/>
                <a:cs typeface="Arial" panose="020B0604020202020204" pitchFamily="34" charset="0"/>
              </a:rPr>
              <a:t>Etre</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froid</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comme</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une</a:t>
            </a:r>
            <a:r>
              <a:rPr lang="en-US" dirty="0">
                <a:latin typeface="Arial" panose="020B0604020202020204" pitchFamily="34" charset="0"/>
                <a:cs typeface="Arial" panose="020B0604020202020204" pitchFamily="34" charset="0"/>
              </a:rPr>
              <a:t> carafe </a:t>
            </a:r>
            <a:r>
              <a:rPr lang="en-US" dirty="0" err="1">
                <a:latin typeface="Arial" panose="020B0604020202020204" pitchFamily="34" charset="0"/>
                <a:cs typeface="Arial" panose="020B0604020202020204" pitchFamily="34" charset="0"/>
              </a:rPr>
              <a:t>d’orgeat</a:t>
            </a:r>
            <a:r>
              <a:rPr lang="en-US" dirty="0">
                <a:latin typeface="Arial" panose="020B0604020202020204" pitchFamily="34" charset="0"/>
                <a:cs typeface="Arial" panose="020B0604020202020204" pitchFamily="34" charset="0"/>
              </a:rPr>
              <a:t> - </a:t>
            </a:r>
            <a:r>
              <a:rPr lang="ka-GE" dirty="0">
                <a:cs typeface="Arial" panose="020B0604020202020204" pitchFamily="34" charset="0"/>
              </a:rPr>
              <a:t>იყო ძალიან ცივი, ფლეგმატური ადამიანი</a:t>
            </a:r>
          </a:p>
          <a:p>
            <a:r>
              <a:rPr lang="en-US" dirty="0" err="1">
                <a:latin typeface="Arial" panose="020B0604020202020204" pitchFamily="34" charset="0"/>
                <a:cs typeface="Arial" panose="020B0604020202020204" pitchFamily="34" charset="0"/>
              </a:rPr>
              <a:t>Tomber</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dans</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l’abbattement</a:t>
            </a:r>
            <a:r>
              <a:rPr lang="en-US" dirty="0">
                <a:latin typeface="Arial" panose="020B0604020202020204" pitchFamily="34" charset="0"/>
                <a:cs typeface="Arial" panose="020B0604020202020204" pitchFamily="34" charset="0"/>
              </a:rPr>
              <a:t> -</a:t>
            </a:r>
            <a:r>
              <a:rPr lang="ka-GE" dirty="0">
                <a:cs typeface="Arial" panose="020B0604020202020204" pitchFamily="34" charset="0"/>
              </a:rPr>
              <a:t>პესიმიზმში ჩავარდნა</a:t>
            </a:r>
          </a:p>
          <a:p>
            <a:r>
              <a:rPr lang="en-US" dirty="0">
                <a:latin typeface="Arial" panose="020B0604020202020204" pitchFamily="34" charset="0"/>
                <a:cs typeface="Arial" panose="020B0604020202020204" pitchFamily="34" charset="0"/>
              </a:rPr>
              <a:t>Faire </a:t>
            </a:r>
            <a:r>
              <a:rPr lang="en-US" dirty="0" err="1">
                <a:latin typeface="Arial" panose="020B0604020202020204" pitchFamily="34" charset="0"/>
                <a:cs typeface="Arial" panose="020B0604020202020204" pitchFamily="34" charset="0"/>
              </a:rPr>
              <a:t>qch</a:t>
            </a:r>
            <a:r>
              <a:rPr lang="en-US" dirty="0">
                <a:latin typeface="Arial" panose="020B0604020202020204" pitchFamily="34" charset="0"/>
                <a:cs typeface="Arial" panose="020B0604020202020204" pitchFamily="34" charset="0"/>
              </a:rPr>
              <a:t>. Sur-le-champ/</a:t>
            </a:r>
            <a:r>
              <a:rPr lang="en-US" dirty="0" err="1">
                <a:latin typeface="Arial" panose="020B0604020202020204" pitchFamily="34" charset="0"/>
                <a:cs typeface="Arial" panose="020B0604020202020204" pitchFamily="34" charset="0"/>
              </a:rPr>
              <a:t>trois</a:t>
            </a:r>
            <a:r>
              <a:rPr lang="en-US" dirty="0">
                <a:latin typeface="Arial" panose="020B0604020202020204" pitchFamily="34" charset="0"/>
                <a:cs typeface="Arial" panose="020B0604020202020204" pitchFamily="34" charset="0"/>
              </a:rPr>
              <a:t> coups de </a:t>
            </a:r>
            <a:r>
              <a:rPr lang="en-US" dirty="0" err="1">
                <a:latin typeface="Arial" panose="020B0604020202020204" pitchFamily="34" charset="0"/>
                <a:cs typeface="Arial" panose="020B0604020202020204" pitchFamily="34" charset="0"/>
              </a:rPr>
              <a:t>cuiller</a:t>
            </a:r>
            <a:r>
              <a:rPr lang="en-US" dirty="0">
                <a:latin typeface="Arial" panose="020B0604020202020204" pitchFamily="34" charset="0"/>
                <a:cs typeface="Arial" panose="020B0604020202020204" pitchFamily="34" charset="0"/>
              </a:rPr>
              <a:t> à pot- </a:t>
            </a:r>
            <a:r>
              <a:rPr lang="ka-GE" dirty="0">
                <a:cs typeface="Arial" panose="020B0604020202020204" pitchFamily="34" charset="0"/>
              </a:rPr>
              <a:t>რაიმეს უცებ, მაშინვე გაკეთება</a:t>
            </a:r>
          </a:p>
          <a:p>
            <a:r>
              <a:rPr lang="en-US" dirty="0" err="1">
                <a:latin typeface="Arial" panose="020B0604020202020204" pitchFamily="34" charset="0"/>
                <a:cs typeface="Arial" panose="020B0604020202020204" pitchFamily="34" charset="0"/>
              </a:rPr>
              <a:t>Avoir</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l’air</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triste</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comme</a:t>
            </a:r>
            <a:r>
              <a:rPr lang="en-US" dirty="0">
                <a:latin typeface="Arial" panose="020B0604020202020204" pitchFamily="34" charset="0"/>
                <a:cs typeface="Arial" panose="020B0604020202020204" pitchFamily="34" charset="0"/>
              </a:rPr>
              <a:t> un bonnet de </a:t>
            </a:r>
            <a:r>
              <a:rPr lang="en-US" dirty="0" err="1">
                <a:latin typeface="Arial" panose="020B0604020202020204" pitchFamily="34" charset="0"/>
                <a:cs typeface="Arial" panose="020B0604020202020204" pitchFamily="34" charset="0"/>
              </a:rPr>
              <a:t>nuit</a:t>
            </a:r>
            <a:r>
              <a:rPr lang="en-US" dirty="0">
                <a:latin typeface="Arial" panose="020B0604020202020204" pitchFamily="34" charset="0"/>
                <a:cs typeface="Arial" panose="020B0604020202020204" pitchFamily="34" charset="0"/>
              </a:rPr>
              <a:t> - </a:t>
            </a:r>
            <a:r>
              <a:rPr lang="ka-GE" dirty="0">
                <a:cs typeface="Arial" panose="020B0604020202020204" pitchFamily="34" charset="0"/>
              </a:rPr>
              <a:t>გამაღიზიანებელი იერის ქონა</a:t>
            </a:r>
          </a:p>
          <a:p>
            <a:r>
              <a:rPr lang="en-US" dirty="0">
                <a:latin typeface="Arial" panose="020B0604020202020204" pitchFamily="34" charset="0"/>
                <a:cs typeface="Arial" panose="020B0604020202020204" pitchFamily="34" charset="0"/>
              </a:rPr>
              <a:t>Ne pas y </a:t>
            </a:r>
            <a:r>
              <a:rPr lang="en-US" dirty="0" err="1">
                <a:latin typeface="Arial" panose="020B0604020202020204" pitchFamily="34" charset="0"/>
                <a:cs typeface="Arial" panose="020B0604020202020204" pitchFamily="34" charset="0"/>
              </a:rPr>
              <a:t>aller</a:t>
            </a:r>
            <a:r>
              <a:rPr lang="en-US" dirty="0">
                <a:latin typeface="Arial" panose="020B0604020202020204" pitchFamily="34" charset="0"/>
                <a:cs typeface="Arial" panose="020B0604020202020204" pitchFamily="34" charset="0"/>
              </a:rPr>
              <a:t> par </a:t>
            </a:r>
            <a:r>
              <a:rPr lang="en-US" dirty="0" err="1">
                <a:latin typeface="Arial" panose="020B0604020202020204" pitchFamily="34" charset="0"/>
                <a:cs typeface="Arial" panose="020B0604020202020204" pitchFamily="34" charset="0"/>
              </a:rPr>
              <a:t>quatre</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chemins</a:t>
            </a:r>
            <a:r>
              <a:rPr lang="en-US" dirty="0">
                <a:latin typeface="Arial" panose="020B0604020202020204" pitchFamily="34" charset="0"/>
                <a:cs typeface="Arial" panose="020B0604020202020204" pitchFamily="34" charset="0"/>
              </a:rPr>
              <a:t> -</a:t>
            </a:r>
            <a:r>
              <a:rPr lang="ka-GE" dirty="0">
                <a:cs typeface="Arial" panose="020B0604020202020204" pitchFamily="34" charset="0"/>
              </a:rPr>
              <a:t>ღიად საუბარი ან ქმედება.</a:t>
            </a:r>
          </a:p>
          <a:p>
            <a:r>
              <a:rPr lang="ka-GE" dirty="0">
                <a:cs typeface="Arial" panose="020B0604020202020204" pitchFamily="34" charset="0"/>
              </a:rPr>
              <a:t>2.	ეთიკური ხასიათი ყალიბდება ინდივიდის სოციალიზაციის პროცესში. ადამიანის სოციალური სტატუსი ფრანგულ </a:t>
            </a:r>
            <a:r>
              <a:rPr lang="ka-GE" dirty="0" err="1">
                <a:cs typeface="Arial" panose="020B0604020202020204" pitchFamily="34" charset="0"/>
              </a:rPr>
              <a:t>ეთნოკულტურაში</a:t>
            </a:r>
            <a:r>
              <a:rPr lang="ka-GE" dirty="0">
                <a:cs typeface="Arial" panose="020B0604020202020204" pitchFamily="34" charset="0"/>
              </a:rPr>
              <a:t> გამოხატულია:</a:t>
            </a:r>
          </a:p>
          <a:p>
            <a:r>
              <a:rPr lang="ka-GE" dirty="0">
                <a:cs typeface="Arial" panose="020B0604020202020204" pitchFamily="34" charset="0"/>
              </a:rPr>
              <a:t>შრომასთან დამოკიდებულებაში: </a:t>
            </a:r>
            <a:r>
              <a:rPr lang="en-US" dirty="0">
                <a:latin typeface="Arial" panose="020B0604020202020204" pitchFamily="34" charset="0"/>
                <a:cs typeface="Arial" panose="020B0604020202020204" pitchFamily="34" charset="0"/>
              </a:rPr>
              <a:t>Un grand </a:t>
            </a:r>
            <a:r>
              <a:rPr lang="en-US" dirty="0" err="1">
                <a:latin typeface="Arial" panose="020B0604020202020204" pitchFamily="34" charset="0"/>
                <a:cs typeface="Arial" panose="020B0604020202020204" pitchFamily="34" charset="0"/>
              </a:rPr>
              <a:t>abatteur</a:t>
            </a:r>
            <a:r>
              <a:rPr lang="en-US" dirty="0">
                <a:latin typeface="Arial" panose="020B0604020202020204" pitchFamily="34" charset="0"/>
                <a:cs typeface="Arial" panose="020B0604020202020204" pitchFamily="34" charset="0"/>
              </a:rPr>
              <a:t> de </a:t>
            </a:r>
            <a:r>
              <a:rPr lang="en-US" dirty="0" err="1">
                <a:latin typeface="Arial" panose="020B0604020202020204" pitchFamily="34" charset="0"/>
                <a:cs typeface="Arial" panose="020B0604020202020204" pitchFamily="34" charset="0"/>
              </a:rPr>
              <a:t>besogne</a:t>
            </a:r>
            <a:r>
              <a:rPr lang="en-US" dirty="0">
                <a:latin typeface="Arial" panose="020B0604020202020204" pitchFamily="34" charset="0"/>
                <a:cs typeface="Arial" panose="020B0604020202020204" pitchFamily="34" charset="0"/>
              </a:rPr>
              <a:t> - </a:t>
            </a:r>
            <a:r>
              <a:rPr lang="ka-GE" dirty="0">
                <a:cs typeface="Arial" panose="020B0604020202020204" pitchFamily="34" charset="0"/>
              </a:rPr>
              <a:t>შრომისმოყვარე;</a:t>
            </a:r>
          </a:p>
          <a:p>
            <a:r>
              <a:rPr lang="ka-GE" dirty="0">
                <a:cs typeface="Arial" panose="020B0604020202020204" pitchFamily="34" charset="0"/>
              </a:rPr>
              <a:t>გულწრფელობასთან - </a:t>
            </a:r>
            <a:r>
              <a:rPr lang="en-US" dirty="0">
                <a:latin typeface="Arial" panose="020B0604020202020204" pitchFamily="34" charset="0"/>
                <a:cs typeface="Arial" panose="020B0604020202020204" pitchFamily="34" charset="0"/>
              </a:rPr>
              <a:t>Franc </a:t>
            </a:r>
            <a:r>
              <a:rPr lang="en-US" dirty="0" err="1">
                <a:latin typeface="Arial" panose="020B0604020202020204" pitchFamily="34" charset="0"/>
                <a:cs typeface="Arial" panose="020B0604020202020204" pitchFamily="34" charset="0"/>
              </a:rPr>
              <a:t>comme</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l’osier</a:t>
            </a:r>
            <a:endParaRPr lang="en-US" dirty="0">
              <a:latin typeface="Arial" panose="020B0604020202020204" pitchFamily="34" charset="0"/>
              <a:cs typeface="Arial" panose="020B0604020202020204" pitchFamily="34" charset="0"/>
            </a:endParaRPr>
          </a:p>
          <a:p>
            <a:r>
              <a:rPr lang="ka-GE" dirty="0">
                <a:cs typeface="Arial" panose="020B0604020202020204" pitchFamily="34" charset="0"/>
              </a:rPr>
              <a:t>მორალურ-ეთიკურ ნორმასთან: </a:t>
            </a:r>
            <a:r>
              <a:rPr lang="en-US" dirty="0" err="1">
                <a:latin typeface="Arial" panose="020B0604020202020204" pitchFamily="34" charset="0"/>
                <a:cs typeface="Arial" panose="020B0604020202020204" pitchFamily="34" charset="0"/>
              </a:rPr>
              <a:t>Droit</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comme</a:t>
            </a:r>
            <a:r>
              <a:rPr lang="en-US" dirty="0">
                <a:latin typeface="Arial" panose="020B0604020202020204" pitchFamily="34" charset="0"/>
                <a:cs typeface="Arial" panose="020B0604020202020204" pitchFamily="34" charset="0"/>
              </a:rPr>
              <a:t> un </a:t>
            </a:r>
            <a:r>
              <a:rPr lang="en-US" dirty="0" err="1">
                <a:latin typeface="Arial" panose="020B0604020202020204" pitchFamily="34" charset="0"/>
                <a:cs typeface="Arial" panose="020B0604020202020204" pitchFamily="34" charset="0"/>
              </a:rPr>
              <a:t>arbre</a:t>
            </a:r>
            <a:r>
              <a:rPr lang="en-US" dirty="0">
                <a:latin typeface="Arial" panose="020B0604020202020204" pitchFamily="34" charset="0"/>
                <a:cs typeface="Arial" panose="020B0604020202020204" pitchFamily="34" charset="0"/>
              </a:rPr>
              <a:t>- </a:t>
            </a:r>
            <a:r>
              <a:rPr lang="ka-GE" dirty="0">
                <a:cs typeface="Arial" panose="020B0604020202020204" pitchFamily="34" charset="0"/>
              </a:rPr>
              <a:t>მოუსყიდავი, პატიოსანი</a:t>
            </a:r>
          </a:p>
          <a:p>
            <a:r>
              <a:rPr lang="ka-GE" dirty="0">
                <a:cs typeface="Arial" panose="020B0604020202020204" pitchFamily="34" charset="0"/>
              </a:rPr>
              <a:t>უარყოფით ეთიკურ შეფასებასთან, როგორიცაა ცბიერება/ეშმაკობა:  </a:t>
            </a:r>
            <a:r>
              <a:rPr lang="en-US" dirty="0" err="1">
                <a:latin typeface="Arial" panose="020B0604020202020204" pitchFamily="34" charset="0"/>
                <a:cs typeface="Arial" panose="020B0604020202020204" pitchFamily="34" charset="0"/>
              </a:rPr>
              <a:t>Jouer</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d’adresse</a:t>
            </a:r>
            <a:r>
              <a:rPr lang="en-US" dirty="0">
                <a:latin typeface="Arial" panose="020B0604020202020204" pitchFamily="34" charset="0"/>
                <a:cs typeface="Arial" panose="020B0604020202020204" pitchFamily="34" charset="0"/>
              </a:rPr>
              <a:t>/user de </a:t>
            </a:r>
            <a:r>
              <a:rPr lang="en-US" dirty="0" err="1">
                <a:latin typeface="Arial" panose="020B0604020202020204" pitchFamily="34" charset="0"/>
                <a:cs typeface="Arial" panose="020B0604020202020204" pitchFamily="34" charset="0"/>
              </a:rPr>
              <a:t>détour</a:t>
            </a:r>
            <a:r>
              <a:rPr lang="en-US" dirty="0">
                <a:latin typeface="Arial" panose="020B0604020202020204" pitchFamily="34" charset="0"/>
                <a:cs typeface="Arial" panose="020B0604020202020204" pitchFamily="34" charset="0"/>
              </a:rPr>
              <a:t> - </a:t>
            </a:r>
            <a:r>
              <a:rPr lang="ka-GE" dirty="0">
                <a:cs typeface="Arial" panose="020B0604020202020204" pitchFamily="34" charset="0"/>
              </a:rPr>
              <a:t>ცბიერება, ეშმაკობა; </a:t>
            </a:r>
            <a:r>
              <a:rPr lang="en-US" dirty="0">
                <a:latin typeface="Arial" panose="020B0604020202020204" pitchFamily="34" charset="0"/>
                <a:cs typeface="Arial" panose="020B0604020202020204" pitchFamily="34" charset="0"/>
              </a:rPr>
              <a:t>un grand </a:t>
            </a:r>
            <a:r>
              <a:rPr lang="en-US" dirty="0" err="1">
                <a:latin typeface="Arial" panose="020B0604020202020204" pitchFamily="34" charset="0"/>
                <a:cs typeface="Arial" panose="020B0604020202020204" pitchFamily="34" charset="0"/>
              </a:rPr>
              <a:t>abatteur</a:t>
            </a:r>
            <a:r>
              <a:rPr lang="en-US" dirty="0">
                <a:latin typeface="Arial" panose="020B0604020202020204" pitchFamily="34" charset="0"/>
                <a:cs typeface="Arial" panose="020B0604020202020204" pitchFamily="34" charset="0"/>
              </a:rPr>
              <a:t> de </a:t>
            </a:r>
            <a:r>
              <a:rPr lang="en-US" dirty="0" err="1">
                <a:latin typeface="Arial" panose="020B0604020202020204" pitchFamily="34" charset="0"/>
                <a:cs typeface="Arial" panose="020B0604020202020204" pitchFamily="34" charset="0"/>
              </a:rPr>
              <a:t>quille</a:t>
            </a:r>
            <a:r>
              <a:rPr lang="en-US" dirty="0">
                <a:latin typeface="Arial" panose="020B0604020202020204" pitchFamily="34" charset="0"/>
                <a:cs typeface="Arial" panose="020B0604020202020204" pitchFamily="34" charset="0"/>
              </a:rPr>
              <a:t> - </a:t>
            </a:r>
            <a:r>
              <a:rPr lang="ka-GE" dirty="0">
                <a:cs typeface="Arial" panose="020B0604020202020204" pitchFamily="34" charset="0"/>
              </a:rPr>
              <a:t>ბაქია, მლიქვნელი;</a:t>
            </a:r>
          </a:p>
          <a:p>
            <a:r>
              <a:rPr lang="en-US" dirty="0">
                <a:latin typeface="Arial" panose="020B0604020202020204" pitchFamily="34" charset="0"/>
                <a:cs typeface="Arial" panose="020B0604020202020204" pitchFamily="34" charset="0"/>
              </a:rPr>
              <a:t>Il a du </a:t>
            </a:r>
            <a:r>
              <a:rPr lang="en-US" dirty="0" err="1">
                <a:latin typeface="Arial" panose="020B0604020202020204" pitchFamily="34" charset="0"/>
                <a:cs typeface="Arial" panose="020B0604020202020204" pitchFamily="34" charset="0"/>
              </a:rPr>
              <a:t>crédit</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comme</a:t>
            </a:r>
            <a:r>
              <a:rPr lang="en-US" dirty="0">
                <a:latin typeface="Arial" panose="020B0604020202020204" pitchFamily="34" charset="0"/>
                <a:cs typeface="Arial" panose="020B0604020202020204" pitchFamily="34" charset="0"/>
              </a:rPr>
              <a:t> un </a:t>
            </a:r>
            <a:r>
              <a:rPr lang="en-US" dirty="0" err="1">
                <a:latin typeface="Arial" panose="020B0604020202020204" pitchFamily="34" charset="0"/>
                <a:cs typeface="Arial" panose="020B0604020202020204" pitchFamily="34" charset="0"/>
              </a:rPr>
              <a:t>chien</a:t>
            </a:r>
            <a:r>
              <a:rPr lang="en-US" dirty="0">
                <a:latin typeface="Arial" panose="020B0604020202020204" pitchFamily="34" charset="0"/>
                <a:cs typeface="Arial" panose="020B0604020202020204" pitchFamily="34" charset="0"/>
              </a:rPr>
              <a:t> à la </a:t>
            </a:r>
            <a:r>
              <a:rPr lang="en-US" dirty="0" err="1">
                <a:latin typeface="Arial" panose="020B0604020202020204" pitchFamily="34" charset="0"/>
                <a:cs typeface="Arial" panose="020B0604020202020204" pitchFamily="34" charset="0"/>
              </a:rPr>
              <a:t>boucherie</a:t>
            </a:r>
            <a:r>
              <a:rPr lang="en-US" dirty="0">
                <a:latin typeface="Arial" panose="020B0604020202020204" pitchFamily="34" charset="0"/>
                <a:cs typeface="Arial" panose="020B0604020202020204" pitchFamily="34" charset="0"/>
              </a:rPr>
              <a:t> - </a:t>
            </a:r>
            <a:r>
              <a:rPr lang="ka-GE" dirty="0">
                <a:cs typeface="Arial" panose="020B0604020202020204" pitchFamily="34" charset="0"/>
              </a:rPr>
              <a:t>არასანდო ადამიანი (მასზე ისე ინდობა როგორც მგელს ცხვარი ანდო) ; </a:t>
            </a:r>
            <a:r>
              <a:rPr lang="en-US" dirty="0" err="1">
                <a:latin typeface="Arial" panose="020B0604020202020204" pitchFamily="34" charset="0"/>
                <a:cs typeface="Arial" panose="020B0604020202020204" pitchFamily="34" charset="0"/>
              </a:rPr>
              <a:t>Poli</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comme</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une</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porte</a:t>
            </a:r>
            <a:r>
              <a:rPr lang="en-US" dirty="0">
                <a:latin typeface="Arial" panose="020B0604020202020204" pitchFamily="34" charset="0"/>
                <a:cs typeface="Arial" panose="020B0604020202020204" pitchFamily="34" charset="0"/>
              </a:rPr>
              <a:t> de prison - </a:t>
            </a:r>
            <a:r>
              <a:rPr lang="ka-GE" dirty="0">
                <a:cs typeface="Arial" panose="020B0604020202020204" pitchFamily="34" charset="0"/>
              </a:rPr>
              <a:t>უხეში, უზრდელი </a:t>
            </a:r>
          </a:p>
        </p:txBody>
      </p:sp>
    </p:spTree>
    <p:extLst>
      <p:ext uri="{BB962C8B-B14F-4D97-AF65-F5344CB8AC3E}">
        <p14:creationId xmlns:p14="http://schemas.microsoft.com/office/powerpoint/2010/main" val="38352650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მართკუთხედი 1"/>
          <p:cNvSpPr/>
          <p:nvPr/>
        </p:nvSpPr>
        <p:spPr>
          <a:xfrm>
            <a:off x="1712890" y="1346734"/>
            <a:ext cx="9672034" cy="3970318"/>
          </a:xfrm>
          <a:prstGeom prst="rect">
            <a:avLst/>
          </a:prstGeom>
        </p:spPr>
        <p:txBody>
          <a:bodyPr wrap="square">
            <a:spAutoFit/>
          </a:bodyPr>
          <a:lstStyle/>
          <a:p>
            <a:r>
              <a:rPr lang="ka-GE" dirty="0">
                <a:cs typeface="Arial" panose="020B0604020202020204" pitchFamily="34" charset="0"/>
              </a:rPr>
              <a:t>3.	ესთეტიკური ნიშნები ადამიანს ახასიათებს თავის თავთან დამოკიდებულებაში, გარეგნულ გამომეტყველებაში: </a:t>
            </a:r>
          </a:p>
          <a:p>
            <a:r>
              <a:rPr lang="ka-GE" dirty="0">
                <a:cs typeface="Arial" panose="020B0604020202020204" pitchFamily="34" charset="0"/>
              </a:rPr>
              <a:t>მაგ: </a:t>
            </a:r>
            <a:r>
              <a:rPr lang="en-US" dirty="0" err="1">
                <a:latin typeface="Arial" panose="020B0604020202020204" pitchFamily="34" charset="0"/>
                <a:cs typeface="Arial" panose="020B0604020202020204" pitchFamily="34" charset="0"/>
              </a:rPr>
              <a:t>Etre</a:t>
            </a:r>
            <a:r>
              <a:rPr lang="en-US" dirty="0">
                <a:latin typeface="Arial" panose="020B0604020202020204" pitchFamily="34" charset="0"/>
                <a:cs typeface="Arial" panose="020B0604020202020204" pitchFamily="34" charset="0"/>
              </a:rPr>
              <a:t> fait </a:t>
            </a:r>
            <a:r>
              <a:rPr lang="en-US" dirty="0" err="1">
                <a:latin typeface="Arial" panose="020B0604020202020204" pitchFamily="34" charset="0"/>
                <a:cs typeface="Arial" panose="020B0604020202020204" pitchFamily="34" charset="0"/>
              </a:rPr>
              <a:t>comme</a:t>
            </a:r>
            <a:r>
              <a:rPr lang="en-US" dirty="0">
                <a:latin typeface="Arial" panose="020B0604020202020204" pitchFamily="34" charset="0"/>
                <a:cs typeface="Arial" panose="020B0604020202020204" pitchFamily="34" charset="0"/>
              </a:rPr>
              <a:t> un </a:t>
            </a:r>
            <a:r>
              <a:rPr lang="en-US" dirty="0" err="1">
                <a:latin typeface="Arial" panose="020B0604020202020204" pitchFamily="34" charset="0"/>
                <a:cs typeface="Arial" panose="020B0604020202020204" pitchFamily="34" charset="0"/>
              </a:rPr>
              <a:t>torchon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être</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ficelé</a:t>
            </a:r>
            <a:r>
              <a:rPr lang="en-US" dirty="0">
                <a:latin typeface="Arial" panose="020B0604020202020204" pitchFamily="34" charset="0"/>
                <a:cs typeface="Arial" panose="020B0604020202020204" pitchFamily="34" charset="0"/>
              </a:rPr>
              <a:t>/fichu </a:t>
            </a:r>
            <a:r>
              <a:rPr lang="en-US" dirty="0" err="1">
                <a:latin typeface="Arial" panose="020B0604020202020204" pitchFamily="34" charset="0"/>
                <a:cs typeface="Arial" panose="020B0604020202020204" pitchFamily="34" charset="0"/>
              </a:rPr>
              <a:t>comme</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l’as</a:t>
            </a:r>
            <a:r>
              <a:rPr lang="en-US" dirty="0">
                <a:latin typeface="Arial" panose="020B0604020202020204" pitchFamily="34" charset="0"/>
                <a:cs typeface="Arial" panose="020B0604020202020204" pitchFamily="34" charset="0"/>
              </a:rPr>
              <a:t> de pique/un sac- </a:t>
            </a:r>
            <a:r>
              <a:rPr lang="ka-GE" dirty="0">
                <a:cs typeface="Arial" panose="020B0604020202020204" pitchFamily="34" charset="0"/>
              </a:rPr>
              <a:t>უგემოვნოდ და ცუდად ჩაცმული ადამიანი.</a:t>
            </a:r>
          </a:p>
          <a:p>
            <a:r>
              <a:rPr lang="en-US" dirty="0" err="1">
                <a:latin typeface="Arial" panose="020B0604020202020204" pitchFamily="34" charset="0"/>
                <a:cs typeface="Arial" panose="020B0604020202020204" pitchFamily="34" charset="0"/>
              </a:rPr>
              <a:t>Etre</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tiré</a:t>
            </a:r>
            <a:r>
              <a:rPr lang="en-US" dirty="0">
                <a:latin typeface="Arial" panose="020B0604020202020204" pitchFamily="34" charset="0"/>
                <a:cs typeface="Arial" panose="020B0604020202020204" pitchFamily="34" charset="0"/>
              </a:rPr>
              <a:t> à </a:t>
            </a:r>
            <a:r>
              <a:rPr lang="en-US" dirty="0" err="1">
                <a:latin typeface="Arial" panose="020B0604020202020204" pitchFamily="34" charset="0"/>
                <a:cs typeface="Arial" panose="020B0604020202020204" pitchFamily="34" charset="0"/>
              </a:rPr>
              <a:t>quatre</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épingles</a:t>
            </a:r>
            <a:r>
              <a:rPr lang="en-US" dirty="0">
                <a:latin typeface="Arial" panose="020B0604020202020204" pitchFamily="34" charset="0"/>
                <a:cs typeface="Arial" panose="020B0604020202020204" pitchFamily="34" charset="0"/>
              </a:rPr>
              <a:t> - </a:t>
            </a:r>
            <a:r>
              <a:rPr lang="ka-GE" dirty="0">
                <a:cs typeface="Arial" panose="020B0604020202020204" pitchFamily="34" charset="0"/>
              </a:rPr>
              <a:t>თავიდან ფეხებამდე ბრწყინვალედ ჩაცმული, გამოწყობილი</a:t>
            </a:r>
          </a:p>
          <a:p>
            <a:r>
              <a:rPr lang="en-US" dirty="0">
                <a:latin typeface="Arial" panose="020B0604020202020204" pitchFamily="34" charset="0"/>
                <a:cs typeface="Arial" panose="020B0604020202020204" pitchFamily="34" charset="0"/>
              </a:rPr>
              <a:t>Un Beau Brummel- </a:t>
            </a:r>
            <a:r>
              <a:rPr lang="ka-GE" dirty="0">
                <a:cs typeface="Arial" panose="020B0604020202020204" pitchFamily="34" charset="0"/>
              </a:rPr>
              <a:t>ძალიან ლამაზი და ელეგანტური მამაკაცი</a:t>
            </a:r>
          </a:p>
          <a:p>
            <a:r>
              <a:rPr lang="ka-GE" dirty="0">
                <a:cs typeface="Arial" panose="020B0604020202020204" pitchFamily="34" charset="0"/>
              </a:rPr>
              <a:t>4.	ანომალურ ხარისხთან ვაკავშირებთ ნორმიდან </a:t>
            </a:r>
            <a:r>
              <a:rPr lang="ka-GE" dirty="0" err="1">
                <a:cs typeface="Arial" panose="020B0604020202020204" pitchFamily="34" charset="0"/>
              </a:rPr>
              <a:t>გადახვეულ</a:t>
            </a:r>
            <a:r>
              <a:rPr lang="ka-GE" dirty="0">
                <a:cs typeface="Arial" panose="020B0604020202020204" pitchFamily="34" charset="0"/>
              </a:rPr>
              <a:t> თვისებებს, რომელთა შორისაც გამოვყავით:</a:t>
            </a:r>
          </a:p>
          <a:p>
            <a:r>
              <a:rPr lang="ka-GE" dirty="0">
                <a:cs typeface="Arial" panose="020B0604020202020204" pitchFamily="34" charset="0"/>
              </a:rPr>
              <a:t>-	ეგოცენტრიზმი: </a:t>
            </a:r>
            <a:r>
              <a:rPr lang="en-US" dirty="0">
                <a:latin typeface="Arial" panose="020B0604020202020204" pitchFamily="34" charset="0"/>
                <a:cs typeface="Arial" panose="020B0604020202020204" pitchFamily="34" charset="0"/>
              </a:rPr>
              <a:t>le coq du village/</a:t>
            </a:r>
            <a:r>
              <a:rPr lang="en-US" dirty="0" err="1">
                <a:latin typeface="Arial" panose="020B0604020202020204" pitchFamily="34" charset="0"/>
                <a:cs typeface="Arial" panose="020B0604020202020204" pitchFamily="34" charset="0"/>
              </a:rPr>
              <a:t>être</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fier</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comme</a:t>
            </a:r>
            <a:r>
              <a:rPr lang="en-US" dirty="0">
                <a:latin typeface="Arial" panose="020B0604020202020204" pitchFamily="34" charset="0"/>
                <a:cs typeface="Arial" panose="020B0604020202020204" pitchFamily="34" charset="0"/>
              </a:rPr>
              <a:t> un </a:t>
            </a:r>
            <a:r>
              <a:rPr lang="en-US" dirty="0" err="1">
                <a:latin typeface="Arial" panose="020B0604020202020204" pitchFamily="34" charset="0"/>
                <a:cs typeface="Arial" panose="020B0604020202020204" pitchFamily="34" charset="0"/>
              </a:rPr>
              <a:t>pou</a:t>
            </a:r>
            <a:r>
              <a:rPr lang="en-US" dirty="0">
                <a:latin typeface="Arial" panose="020B0604020202020204" pitchFamily="34" charset="0"/>
                <a:cs typeface="Arial" panose="020B0604020202020204" pitchFamily="34" charset="0"/>
              </a:rPr>
              <a:t>/ se </a:t>
            </a:r>
            <a:r>
              <a:rPr lang="en-US" dirty="0" err="1">
                <a:latin typeface="Arial" panose="020B0604020202020204" pitchFamily="34" charset="0"/>
                <a:cs typeface="Arial" panose="020B0604020202020204" pitchFamily="34" charset="0"/>
              </a:rPr>
              <a:t>rengorger</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comme</a:t>
            </a:r>
            <a:r>
              <a:rPr lang="en-US" dirty="0">
                <a:latin typeface="Arial" panose="020B0604020202020204" pitchFamily="34" charset="0"/>
                <a:cs typeface="Arial" panose="020B0604020202020204" pitchFamily="34" charset="0"/>
              </a:rPr>
              <a:t> un </a:t>
            </a:r>
            <a:r>
              <a:rPr lang="en-US" dirty="0" err="1">
                <a:latin typeface="Arial" panose="020B0604020202020204" pitchFamily="34" charset="0"/>
                <a:cs typeface="Arial" panose="020B0604020202020204" pitchFamily="34" charset="0"/>
              </a:rPr>
              <a:t>dindon</a:t>
            </a:r>
            <a:r>
              <a:rPr lang="en-US" dirty="0">
                <a:latin typeface="Arial" panose="020B0604020202020204" pitchFamily="34" charset="0"/>
                <a:cs typeface="Arial" panose="020B0604020202020204" pitchFamily="34" charset="0"/>
              </a:rPr>
              <a:t>-</a:t>
            </a:r>
            <a:r>
              <a:rPr lang="ka-GE" dirty="0">
                <a:cs typeface="Arial" panose="020B0604020202020204" pitchFamily="34" charset="0"/>
              </a:rPr>
              <a:t>იყო ამაყი, ამპარტავანი, თავის თავზე დიდი წარმოდგენის ქონა.</a:t>
            </a:r>
          </a:p>
          <a:p>
            <a:r>
              <a:rPr lang="ka-GE" dirty="0">
                <a:cs typeface="Arial" panose="020B0604020202020204" pitchFamily="34" charset="0"/>
              </a:rPr>
              <a:t>-	უხასიათობა: </a:t>
            </a:r>
            <a:r>
              <a:rPr lang="en-US" dirty="0">
                <a:latin typeface="Arial" panose="020B0604020202020204" pitchFamily="34" charset="0"/>
                <a:cs typeface="Arial" panose="020B0604020202020204" pitchFamily="34" charset="0"/>
              </a:rPr>
              <a:t>abandon de </a:t>
            </a:r>
            <a:r>
              <a:rPr lang="en-US" dirty="0" err="1">
                <a:latin typeface="Arial" panose="020B0604020202020204" pitchFamily="34" charset="0"/>
                <a:cs typeface="Arial" panose="020B0604020202020204" pitchFamily="34" charset="0"/>
              </a:rPr>
              <a:t>soi-même</a:t>
            </a:r>
            <a:r>
              <a:rPr lang="en-US" dirty="0">
                <a:latin typeface="Arial" panose="020B0604020202020204" pitchFamily="34" charset="0"/>
                <a:cs typeface="Arial" panose="020B0604020202020204" pitchFamily="34" charset="0"/>
              </a:rPr>
              <a:t> -</a:t>
            </a:r>
            <a:r>
              <a:rPr lang="ka-GE" dirty="0">
                <a:cs typeface="Arial" panose="020B0604020202020204" pitchFamily="34" charset="0"/>
              </a:rPr>
              <a:t>საკუთარი თავის მიმართ გულგრილობა;  </a:t>
            </a:r>
            <a:r>
              <a:rPr lang="en-US" dirty="0" err="1">
                <a:latin typeface="Arial" panose="020B0604020202020204" pitchFamily="34" charset="0"/>
                <a:cs typeface="Arial" panose="020B0604020202020204" pitchFamily="34" charset="0"/>
              </a:rPr>
              <a:t>n’avoir</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ni</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forme</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ni</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couleur</a:t>
            </a:r>
            <a:r>
              <a:rPr lang="en-US" dirty="0">
                <a:latin typeface="Arial" panose="020B0604020202020204" pitchFamily="34" charset="0"/>
                <a:cs typeface="Arial" panose="020B0604020202020204" pitchFamily="34" charset="0"/>
              </a:rPr>
              <a:t> – </a:t>
            </a:r>
            <a:r>
              <a:rPr lang="ka-GE" dirty="0">
                <a:cs typeface="Arial" panose="020B0604020202020204" pitchFamily="34" charset="0"/>
              </a:rPr>
              <a:t>არ გამოირჩევა მასიდან;  </a:t>
            </a:r>
            <a:r>
              <a:rPr lang="en-US" dirty="0">
                <a:latin typeface="Arial" panose="020B0604020202020204" pitchFamily="34" charset="0"/>
                <a:cs typeface="Arial" panose="020B0604020202020204" pitchFamily="34" charset="0"/>
              </a:rPr>
              <a:t>Monsieur le Bon - </a:t>
            </a:r>
            <a:r>
              <a:rPr lang="ka-GE" dirty="0">
                <a:cs typeface="Arial" panose="020B0604020202020204" pitchFamily="34" charset="0"/>
              </a:rPr>
              <a:t>სულელი, იდიოტი</a:t>
            </a:r>
          </a:p>
          <a:p>
            <a:r>
              <a:rPr lang="ka-GE" dirty="0">
                <a:cs typeface="Arial" panose="020B0604020202020204" pitchFamily="34" charset="0"/>
              </a:rPr>
              <a:t>-	</a:t>
            </a:r>
            <a:r>
              <a:rPr lang="ka-GE" dirty="0" err="1">
                <a:cs typeface="Arial" panose="020B0604020202020204" pitchFamily="34" charset="0"/>
              </a:rPr>
              <a:t>ზეუარყოფითი</a:t>
            </a:r>
            <a:r>
              <a:rPr lang="ka-GE" dirty="0">
                <a:cs typeface="Arial" panose="020B0604020202020204" pitchFamily="34" charset="0"/>
              </a:rPr>
              <a:t> ხასიათის ქონა: </a:t>
            </a:r>
            <a:r>
              <a:rPr lang="en-US" dirty="0">
                <a:latin typeface="Arial" panose="020B0604020202020204" pitchFamily="34" charset="0"/>
                <a:cs typeface="Arial" panose="020B0604020202020204" pitchFamily="34" charset="0"/>
              </a:rPr>
              <a:t>bijou de la </a:t>
            </a:r>
            <a:r>
              <a:rPr lang="en-US" dirty="0" err="1">
                <a:latin typeface="Arial" panose="020B0604020202020204" pitchFamily="34" charset="0"/>
                <a:cs typeface="Arial" panose="020B0604020202020204" pitchFamily="34" charset="0"/>
              </a:rPr>
              <a:t>foire</a:t>
            </a:r>
            <a:r>
              <a:rPr lang="en-US" dirty="0">
                <a:latin typeface="Arial" panose="020B0604020202020204" pitchFamily="34" charset="0"/>
                <a:cs typeface="Arial" panose="020B0604020202020204" pitchFamily="34" charset="0"/>
              </a:rPr>
              <a:t> Saint-</a:t>
            </a:r>
            <a:r>
              <a:rPr lang="en-US" dirty="0" err="1">
                <a:latin typeface="Arial" panose="020B0604020202020204" pitchFamily="34" charset="0"/>
                <a:cs typeface="Arial" panose="020B0604020202020204" pitchFamily="34" charset="0"/>
              </a:rPr>
              <a:t>Ovide</a:t>
            </a:r>
            <a:r>
              <a:rPr lang="en-US" dirty="0">
                <a:latin typeface="Arial" panose="020B0604020202020204" pitchFamily="34" charset="0"/>
                <a:cs typeface="Arial" panose="020B0604020202020204" pitchFamily="34" charset="0"/>
              </a:rPr>
              <a:t>/villain </a:t>
            </a:r>
            <a:r>
              <a:rPr lang="en-US" dirty="0" err="1">
                <a:latin typeface="Arial" panose="020B0604020202020204" pitchFamily="34" charset="0"/>
                <a:cs typeface="Arial" panose="020B0604020202020204" pitchFamily="34" charset="0"/>
              </a:rPr>
              <a:t>bonhomme</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mauvaise</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graine</a:t>
            </a:r>
            <a:r>
              <a:rPr lang="en-US" dirty="0">
                <a:latin typeface="Arial" panose="020B0604020202020204" pitchFamily="34" charset="0"/>
                <a:cs typeface="Arial" panose="020B0604020202020204" pitchFamily="34" charset="0"/>
              </a:rPr>
              <a:t>- un villain coco-</a:t>
            </a:r>
            <a:r>
              <a:rPr lang="ka-GE" dirty="0">
                <a:cs typeface="Arial" panose="020B0604020202020204" pitchFamily="34" charset="0"/>
              </a:rPr>
              <a:t>არარაობა, ნაძირალა, ძალიან ცუდი ადამიანი</a:t>
            </a:r>
          </a:p>
        </p:txBody>
      </p:sp>
    </p:spTree>
    <p:extLst>
      <p:ext uri="{BB962C8B-B14F-4D97-AF65-F5344CB8AC3E}">
        <p14:creationId xmlns:p14="http://schemas.microsoft.com/office/powerpoint/2010/main" val="3379407621"/>
      </p:ext>
    </p:extLst>
  </p:cSld>
  <p:clrMapOvr>
    <a:masterClrMapping/>
  </p:clrMapOvr>
</p:sld>
</file>

<file path=ppt/theme/theme1.xml><?xml version="1.0" encoding="utf-8"?>
<a:theme xmlns:a="http://schemas.openxmlformats.org/drawingml/2006/main" name="ფრაგმენტები">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91</TotalTime>
  <Words>779</Words>
  <Application>Microsoft Office PowerPoint</Application>
  <PresentationFormat>Widescreen</PresentationFormat>
  <Paragraphs>90</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Century Gothic</vt:lpstr>
      <vt:lpstr>Sylfaen</vt:lpstr>
      <vt:lpstr>Wingdings 3</vt:lpstr>
      <vt:lpstr>ფრაგმენტები</vt:lpstr>
      <vt:lpstr>ბათუმის შოთა რუსთაველის სახელმწიფო უნივერსიტეტი</vt:lpstr>
      <vt:lpstr>ფრანგული და ქართული იდიომების ნაციონალურ-სპეციფიკური კომპონენტები</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ქართული კულტურისადმი დამახასიათებელი გამონათქვამებიდან გამოვყავით რამდენიმე, კერძოდ:   1. ივანე და პეტრე- ესა თუ ის კაცი, კერძო ვინმე, კერძო პიროვნება, მავანი.  2. იმერული აბაზი - ყალბი, უმნიშვნელო, უფასური; ღალატი, ორგულობა  3. იცის ბიჭმა! -ყოჩაღია, მოხერხებულია, ეს გამოთქმა იხმარება კვეხნის, თავმომწონეობის გამოსახატავად.  4. კაი ფეხის ან ცუდი ფეხის ქონა - იღბლიანი, წარმატების მომტანი ადამიანი ან პირიქით იტყვიან წარუმატებლობის და უიღბლობის მომტან ადამიანზე.  5. კაი ხელის ქონა- სიკეთის მომტანი ადამიანი ან ლამაზი ხელწერის მქონე ადამიანი.  6. კანში აღარ ეტევა -მეტად მსუქანია, თავგასულია, უკადრისია. </vt:lpstr>
      <vt:lpstr>7. ლუარსაბ თათქარიძეა/ დარეჯანია- ეს გამოთქმა ასოცირდება ილ. ჭავჭავაძის „კაცია-ადამიანთან“ და გამოხატავს მუქთახორა, ზარმაც, უქნარა ადამიანთან.   8. ბეწვზე გადარჩენა - ძლივს გადარჩენა, ცოტა უკლია დაღუპვამდე.   9. ბეწვზე ჰკიდია სიცოცხლე - მეტად სუსტადაა მისი საქმე ან სიცოცხლე, დაღუპვის პირასაა.  10. ბეწვის ხიდი - ნიშნავს ძნელად გადასალახავ რაიმეს. ეს გამოთქმა მომდინარეობს ხალხის ძველი რწმენიდან: საიქიოში, სანამ სამოთხეში ან ჯოჯოხეთში შევიდოდეს კაცი, გზაზე დახვდება ადუღებული კუპრის ზღვა, ზედ გადებულია ხიდად ბეწვი და ამაზე უნდა გაიაროს. თუ ადამიანი ცოდვილია ბეწვი ჩაუწყდება და კუპრში აღმოჩნდება საუკუნოდ, ხოლო კარგ კაცს მისი ნამოქმედარი სიკეთე და მადლი მხრებში შეუჯდება და მშვიდობით გაატარებს ბეწვის ხიდზე.  11. გაჯიქება - გაკერპება, გაჯიუტება. ეს გამოთქმა დაკავშირებულია ჯიქეთთან, ჯიქეთი მთაგორიანი მხარე იყო აფხაზეთის საზღვარზე, იქაურები-ჯიქები, ცნობილნი იყვნენ, როგორც კერპები, თავისნათქვამები. აქედანაა შემოსული შედეგი გამონათქვამებიც: ჯიქურად სიარული, ჯიქურ შემოხედვა, ჯიქურ ლაპარაკი.</vt:lpstr>
      <vt:lpstr>10. მეცამეტე გოჭია - ზედმეტია, არამკითხე მოამბეა. ღორს ლუწი ძუძუები აქვს, არანაკლებ ათისა, 8სა ან 12სა, აქედან გამომდინარე დედა ღორს შეუძლია გამოკვებოს იმდენი გოჭი, რამდენიც ძუძუ აქვს. მაშასადამე, ზედმეტი გოჭი სასიცოცხლო არ იქნება, ხელოვნური კვების ჩარევის გარეშე.   11. ნამუსის შენახვა - საიდუმლოს დაცვა - შენახვა. ქართულ რეალობაში სინდის- ნამუს ძანია ბევრი გამონათქვამი უკავშირდება, ვინაიდან ქართველი კაცისა და ქალისათვის უდიდესი მნიშვნელობა ქონდა პატიოსნებას: ნამუსზე ხელის აღება, სინდისგარეცხილი, ნამუს ახდილი, ნამუს გაქნილი, ნამუსის მოწმენდა ვისთვისმე, ნამუსიც/სინდისიც კაი საქონელია.  12. საფლავიდან ამოღება - მუქარა,  შეგინება, გალანძღვა. (ქართველებისთვის მიცვალებულის საფლავიდან ამოღება შეუნდობელ და საშინელ ცოდვად ითვლებოდა) </vt:lpstr>
      <vt:lpstr>ქართველი ხალხის სახასიათო თვისებები: </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ბათუმის შოთა რუსთაველის სახელმწიფო უნივერსიტეტი</dc:title>
  <dc:creator>Mari</dc:creator>
  <cp:lastModifiedBy>User</cp:lastModifiedBy>
  <cp:revision>13</cp:revision>
  <dcterms:created xsi:type="dcterms:W3CDTF">2018-11-30T16:51:03Z</dcterms:created>
  <dcterms:modified xsi:type="dcterms:W3CDTF">2024-06-10T08:43:12Z</dcterms:modified>
</cp:coreProperties>
</file>