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64" r:id="rId3"/>
    <p:sldId id="265" r:id="rId4"/>
    <p:sldId id="266" r:id="rId5"/>
    <p:sldId id="267" r:id="rId6"/>
    <p:sldId id="257" r:id="rId7"/>
    <p:sldId id="258" r:id="rId8"/>
    <p:sldId id="259" r:id="rId9"/>
    <p:sldId id="260" r:id="rId10"/>
    <p:sldId id="261" r:id="rId11"/>
    <p:sldId id="262" r:id="rId12"/>
    <p:sldId id="263"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564382E-270F-48AF-9C21-FEB1A1F1ABB3}" type="datetimeFigureOut">
              <a:rPr lang="en-US" smtClean="0"/>
              <a:t>6/7/2024</a:t>
            </a:fld>
            <a:endParaRPr lang="en-US"/>
          </a:p>
        </p:txBody>
      </p:sp>
      <p:sp>
        <p:nvSpPr>
          <p:cNvPr id="5" name="Footer Placeholder 4"/>
          <p:cNvSpPr>
            <a:spLocks noGrp="1"/>
          </p:cNvSpPr>
          <p:nvPr>
            <p:ph type="ftr" sz="quarter" idx="11"/>
          </p:nvPr>
        </p:nvSpPr>
        <p:spPr>
          <a:xfrm>
            <a:off x="1451579" y="329307"/>
            <a:ext cx="5626774" cy="309201"/>
          </a:xfrm>
        </p:spPr>
        <p:txBody>
          <a:bodyPr/>
          <a:lstStyle/>
          <a:p>
            <a:endParaRPr lang="en-US"/>
          </a:p>
        </p:txBody>
      </p:sp>
      <p:sp>
        <p:nvSpPr>
          <p:cNvPr id="6" name="Slide Number Placeholder 5"/>
          <p:cNvSpPr>
            <a:spLocks noGrp="1"/>
          </p:cNvSpPr>
          <p:nvPr>
            <p:ph type="sldNum" sz="quarter" idx="12"/>
          </p:nvPr>
        </p:nvSpPr>
        <p:spPr>
          <a:xfrm>
            <a:off x="476834" y="798973"/>
            <a:ext cx="811019" cy="503578"/>
          </a:xfrm>
        </p:spPr>
        <p:txBody>
          <a:bodyPr/>
          <a:lstStyle/>
          <a:p>
            <a:fld id="{D20188FF-7520-4B17-9780-F759D5BDCF69}" type="slidenum">
              <a:rPr lang="en-US" smtClean="0"/>
              <a:t>‹#›</a:t>
            </a:fld>
            <a:endParaRPr lang="en-US"/>
          </a:p>
        </p:txBody>
      </p:sp>
    </p:spTree>
    <p:extLst>
      <p:ext uri="{BB962C8B-B14F-4D97-AF65-F5344CB8AC3E}">
        <p14:creationId xmlns:p14="http://schemas.microsoft.com/office/powerpoint/2010/main" val="140207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64382E-270F-48AF-9C21-FEB1A1F1ABB3}" type="datetimeFigureOut">
              <a:rPr lang="en-US" smtClean="0"/>
              <a:t>6/7/2024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188FF-7520-4B17-9780-F759D5BDCF69}" type="slidenum">
              <a:rPr lang="en-US" smtClean="0"/>
              <a:t>‹#›</a:t>
            </a:fld>
            <a:endParaRPr lang="en-US"/>
          </a:p>
        </p:txBody>
      </p:sp>
    </p:spTree>
    <p:extLst>
      <p:ext uri="{BB962C8B-B14F-4D97-AF65-F5344CB8AC3E}">
        <p14:creationId xmlns:p14="http://schemas.microsoft.com/office/powerpoint/2010/main" val="3378358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64382E-270F-48AF-9C21-FEB1A1F1ABB3}" type="datetimeFigureOut">
              <a:rPr lang="en-US" smtClean="0"/>
              <a:t>6/7/2024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188FF-7520-4B17-9780-F759D5BDCF69}" type="slidenum">
              <a:rPr lang="en-US" smtClean="0"/>
              <a:t>‹#›</a:t>
            </a:fld>
            <a:endParaRPr lang="en-US"/>
          </a:p>
        </p:txBody>
      </p:sp>
    </p:spTree>
    <p:extLst>
      <p:ext uri="{BB962C8B-B14F-4D97-AF65-F5344CB8AC3E}">
        <p14:creationId xmlns:p14="http://schemas.microsoft.com/office/powerpoint/2010/main" val="4276595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64382E-270F-48AF-9C21-FEB1A1F1ABB3}" type="datetimeFigureOut">
              <a:rPr lang="en-US" smtClean="0"/>
              <a:t>6/7/2024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188FF-7520-4B17-9780-F759D5BDCF69}" type="slidenum">
              <a:rPr lang="en-US" smtClean="0"/>
              <a:t>‹#›</a:t>
            </a:fld>
            <a:endParaRPr lang="en-US"/>
          </a:p>
        </p:txBody>
      </p:sp>
    </p:spTree>
    <p:extLst>
      <p:ext uri="{BB962C8B-B14F-4D97-AF65-F5344CB8AC3E}">
        <p14:creationId xmlns:p14="http://schemas.microsoft.com/office/powerpoint/2010/main" val="3704901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en-US"/>
              <a:t>Click to edit Master title style</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64382E-270F-48AF-9C21-FEB1A1F1ABB3}" type="datetimeFigureOut">
              <a:rPr lang="en-US" smtClean="0"/>
              <a:t>6/7/2024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188FF-7520-4B17-9780-F759D5BDCF69}" type="slidenum">
              <a:rPr lang="en-US" smtClean="0"/>
              <a:t>‹#›</a:t>
            </a:fld>
            <a:endParaRPr lang="en-US"/>
          </a:p>
        </p:txBody>
      </p:sp>
    </p:spTree>
    <p:extLst>
      <p:ext uri="{BB962C8B-B14F-4D97-AF65-F5344CB8AC3E}">
        <p14:creationId xmlns:p14="http://schemas.microsoft.com/office/powerpoint/2010/main" val="522933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564382E-270F-48AF-9C21-FEB1A1F1ABB3}" type="datetimeFigureOut">
              <a:rPr lang="en-US" smtClean="0"/>
              <a:t>6/7/2024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0188FF-7520-4B17-9780-F759D5BDCF69}" type="slidenum">
              <a:rPr lang="en-US" smtClean="0"/>
              <a:t>‹#›</a:t>
            </a:fld>
            <a:endParaRPr lang="en-US"/>
          </a:p>
        </p:txBody>
      </p:sp>
    </p:spTree>
    <p:extLst>
      <p:ext uri="{BB962C8B-B14F-4D97-AF65-F5344CB8AC3E}">
        <p14:creationId xmlns:p14="http://schemas.microsoft.com/office/powerpoint/2010/main" val="1693127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488794"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56025" y="2821491"/>
            <a:ext cx="4488794"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64382E-270F-48AF-9C21-FEB1A1F1ABB3}" type="datetimeFigureOut">
              <a:rPr lang="en-US" smtClean="0"/>
              <a:t>6/7/2024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0188FF-7520-4B17-9780-F759D5BDCF69}" type="slidenum">
              <a:rPr lang="en-US" smtClean="0"/>
              <a:t>‹#›</a:t>
            </a:fld>
            <a:endParaRPr lang="en-US"/>
          </a:p>
        </p:txBody>
      </p:sp>
    </p:spTree>
    <p:extLst>
      <p:ext uri="{BB962C8B-B14F-4D97-AF65-F5344CB8AC3E}">
        <p14:creationId xmlns:p14="http://schemas.microsoft.com/office/powerpoint/2010/main" val="245747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564382E-270F-48AF-9C21-FEB1A1F1ABB3}" type="datetimeFigureOut">
              <a:rPr lang="en-US" smtClean="0"/>
              <a:t>6/7/2024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0188FF-7520-4B17-9780-F759D5BDCF69}" type="slidenum">
              <a:rPr lang="en-US" smtClean="0"/>
              <a:t>‹#›</a:t>
            </a:fld>
            <a:endParaRPr lang="en-US"/>
          </a:p>
        </p:txBody>
      </p:sp>
    </p:spTree>
    <p:extLst>
      <p:ext uri="{BB962C8B-B14F-4D97-AF65-F5344CB8AC3E}">
        <p14:creationId xmlns:p14="http://schemas.microsoft.com/office/powerpoint/2010/main" val="2187034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64382E-270F-48AF-9C21-FEB1A1F1ABB3}"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0188FF-7520-4B17-9780-F759D5BDCF69}" type="slidenum">
              <a:rPr lang="en-US" smtClean="0"/>
              <a:t>‹#›</a:t>
            </a:fld>
            <a:endParaRPr lang="en-US"/>
          </a:p>
        </p:txBody>
      </p:sp>
    </p:spTree>
    <p:extLst>
      <p:ext uri="{BB962C8B-B14F-4D97-AF65-F5344CB8AC3E}">
        <p14:creationId xmlns:p14="http://schemas.microsoft.com/office/powerpoint/2010/main" val="2033603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64382E-270F-48AF-9C21-FEB1A1F1ABB3}" type="datetimeFigureOut">
              <a:rPr lang="en-US" smtClean="0"/>
              <a:t>6/7/2024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0188FF-7520-4B17-9780-F759D5BDCF69}" type="slidenum">
              <a:rPr lang="en-US" smtClean="0"/>
              <a:t>‹#›</a:t>
            </a:fld>
            <a:endParaRPr lang="en-US"/>
          </a:p>
        </p:txBody>
      </p:sp>
    </p:spTree>
    <p:extLst>
      <p:ext uri="{BB962C8B-B14F-4D97-AF65-F5344CB8AC3E}">
        <p14:creationId xmlns:p14="http://schemas.microsoft.com/office/powerpoint/2010/main" val="668172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en-US"/>
              <a:t>Click icon to add picture</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1564382E-270F-48AF-9C21-FEB1A1F1ABB3}" type="datetimeFigureOut">
              <a:rPr lang="en-US" smtClean="0"/>
              <a:t>6/7/2024</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D20188FF-7520-4B17-9780-F759D5BDCF69}" type="slidenum">
              <a:rPr lang="en-US" smtClean="0"/>
              <a:t>‹#›</a:t>
            </a:fld>
            <a:endParaRPr lang="en-US"/>
          </a:p>
        </p:txBody>
      </p:sp>
    </p:spTree>
    <p:extLst>
      <p:ext uri="{BB962C8B-B14F-4D97-AF65-F5344CB8AC3E}">
        <p14:creationId xmlns:p14="http://schemas.microsoft.com/office/powerpoint/2010/main" val="3260937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1564382E-270F-48AF-9C21-FEB1A1F1ABB3}" type="datetimeFigureOut">
              <a:rPr lang="en-US" smtClean="0"/>
              <a:t>6/7/2024</a:t>
            </a:fld>
            <a:endParaRPr lang="en-US"/>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D20188FF-7520-4B17-9780-F759D5BDCF69}" type="slidenum">
              <a:rPr lang="en-US" smtClean="0"/>
              <a:t>‹#›</a:t>
            </a:fld>
            <a:endParaRPr lang="en-US"/>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6170481"/>
      </p:ext>
    </p:extLst>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44B49-A0B0-016E-E6E7-B4FD1864E95E}"/>
              </a:ext>
            </a:extLst>
          </p:cNvPr>
          <p:cNvSpPr>
            <a:spLocks noGrp="1"/>
          </p:cNvSpPr>
          <p:nvPr>
            <p:ph type="ctrTitle"/>
          </p:nvPr>
        </p:nvSpPr>
        <p:spPr>
          <a:xfrm>
            <a:off x="1524000" y="1122362"/>
            <a:ext cx="9144000" cy="4462009"/>
          </a:xfrm>
        </p:spPr>
        <p:txBody>
          <a:bodyPr>
            <a:normAutofit fontScale="90000"/>
          </a:bodyPr>
          <a:lstStyle/>
          <a:p>
            <a:r>
              <a:rPr lang="ka-GE" sz="3600" b="1" dirty="0"/>
              <a:t> </a:t>
            </a:r>
            <a:br>
              <a:rPr lang="ka-GE" sz="3600" b="1" dirty="0"/>
            </a:br>
            <a:br>
              <a:rPr lang="ka-GE" sz="3600" b="1" dirty="0"/>
            </a:br>
            <a:br>
              <a:rPr lang="ka-GE" sz="3600" b="1" dirty="0"/>
            </a:br>
            <a:br>
              <a:rPr lang="ka-GE" sz="3600" b="1" dirty="0"/>
            </a:br>
            <a:br>
              <a:rPr lang="ka-GE" sz="3600" b="1" dirty="0"/>
            </a:br>
            <a:br>
              <a:rPr lang="ka-GE" sz="3600" b="1" dirty="0"/>
            </a:br>
            <a:br>
              <a:rPr lang="ka-GE" sz="3600" b="1" dirty="0"/>
            </a:br>
            <a:br>
              <a:rPr lang="ka-GE" sz="3600" b="1" dirty="0"/>
            </a:br>
            <a:br>
              <a:rPr lang="ka-GE" sz="3600" b="1" dirty="0"/>
            </a:br>
            <a:br>
              <a:rPr lang="ka-GE" sz="3600" b="1" dirty="0"/>
            </a:br>
            <a:br>
              <a:rPr lang="ka-GE" sz="3600" b="1" dirty="0"/>
            </a:br>
            <a:r>
              <a:rPr lang="ka-GE" sz="3100" b="1" dirty="0"/>
              <a:t>სამეცნიერო სემინარის თემა:</a:t>
            </a:r>
            <a:br>
              <a:rPr lang="ka-GE" sz="3100" b="1" dirty="0"/>
            </a:br>
            <a:br>
              <a:rPr lang="ka-GE" sz="3100" b="1" dirty="0"/>
            </a:br>
            <a:r>
              <a:rPr lang="ka-GE" sz="3100" b="1" dirty="0"/>
              <a:t>ფერადი რევოლუციები როგორც რბილი ძალის ტექნოლოგია პოლიტიკური რეჟიმების ტრანსფორმაციის</a:t>
            </a:r>
            <a:br>
              <a:rPr lang="ka-GE" sz="3100" b="1" dirty="0"/>
            </a:br>
            <a:r>
              <a:rPr lang="ka-GE" sz="3100" b="1" dirty="0"/>
              <a:t> პროცესში</a:t>
            </a:r>
            <a:br>
              <a:rPr lang="ru-RU" sz="3100" b="1" dirty="0"/>
            </a:br>
            <a:br>
              <a:rPr lang="ru-RU" sz="3600" b="1" dirty="0"/>
            </a:br>
            <a:r>
              <a:rPr lang="ka-GE" sz="3600" b="1" dirty="0"/>
              <a:t>  </a:t>
            </a:r>
            <a:br>
              <a:rPr lang="ru-RU" sz="3600" b="1" dirty="0"/>
            </a:br>
            <a:r>
              <a:rPr lang="ka-GE" sz="3600" b="1" dirty="0"/>
              <a:t>                                                          </a:t>
            </a:r>
            <a:r>
              <a:rPr lang="ka-GE" sz="2000" b="1" dirty="0"/>
              <a:t>ნატალია ლაზბა</a:t>
            </a:r>
            <a:br>
              <a:rPr lang="ka-GE" sz="3600" dirty="0"/>
            </a:br>
            <a:br>
              <a:rPr lang="ka-GE" sz="3600" dirty="0"/>
            </a:br>
            <a:r>
              <a:rPr lang="ka-GE" sz="3600" dirty="0"/>
              <a:t>                                       </a:t>
            </a:r>
            <a:endParaRPr lang="en-US" sz="3600" dirty="0"/>
          </a:p>
        </p:txBody>
      </p:sp>
    </p:spTree>
    <p:extLst>
      <p:ext uri="{BB962C8B-B14F-4D97-AF65-F5344CB8AC3E}">
        <p14:creationId xmlns:p14="http://schemas.microsoft.com/office/powerpoint/2010/main" val="10319305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3058B2-92CC-0CBA-C39C-457831DE2254}"/>
              </a:ext>
            </a:extLst>
          </p:cNvPr>
          <p:cNvSpPr>
            <a:spLocks noGrp="1"/>
          </p:cNvSpPr>
          <p:nvPr>
            <p:ph idx="1"/>
          </p:nvPr>
        </p:nvSpPr>
        <p:spPr>
          <a:xfrm>
            <a:off x="838200" y="665018"/>
            <a:ext cx="10515600" cy="5511945"/>
          </a:xfrm>
        </p:spPr>
        <p:txBody>
          <a:bodyPr/>
          <a:lstStyle/>
          <a:p>
            <a:pPr marL="0" indent="0">
              <a:buNone/>
            </a:pPr>
            <a:r>
              <a:rPr lang="ka-GE" dirty="0"/>
              <a:t>კედარის რევოლუცია ლიბანში (2005)</a:t>
            </a:r>
            <a:endParaRPr lang="en-US" dirty="0"/>
          </a:p>
        </p:txBody>
      </p:sp>
      <p:pic>
        <p:nvPicPr>
          <p:cNvPr id="5" name="Picture 4">
            <a:extLst>
              <a:ext uri="{FF2B5EF4-FFF2-40B4-BE49-F238E27FC236}">
                <a16:creationId xmlns:a16="http://schemas.microsoft.com/office/drawing/2014/main" id="{246C78F6-F1F3-216F-658B-14AE31017D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7068" y="1734848"/>
            <a:ext cx="4691496" cy="3141952"/>
          </a:xfrm>
          <a:prstGeom prst="rect">
            <a:avLst/>
          </a:prstGeom>
        </p:spPr>
      </p:pic>
      <p:pic>
        <p:nvPicPr>
          <p:cNvPr id="7" name="Picture 6">
            <a:extLst>
              <a:ext uri="{FF2B5EF4-FFF2-40B4-BE49-F238E27FC236}">
                <a16:creationId xmlns:a16="http://schemas.microsoft.com/office/drawing/2014/main" id="{9F95C9F8-8079-BE8C-51A8-10D9B6F2D8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99564" y="983673"/>
            <a:ext cx="4691496" cy="3796145"/>
          </a:xfrm>
          <a:prstGeom prst="rect">
            <a:avLst/>
          </a:prstGeom>
        </p:spPr>
      </p:pic>
    </p:spTree>
    <p:extLst>
      <p:ext uri="{BB962C8B-B14F-4D97-AF65-F5344CB8AC3E}">
        <p14:creationId xmlns:p14="http://schemas.microsoft.com/office/powerpoint/2010/main" val="3075264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720429-4C52-B625-3C8C-97D06AED1556}"/>
              </a:ext>
            </a:extLst>
          </p:cNvPr>
          <p:cNvSpPr>
            <a:spLocks noGrp="1"/>
          </p:cNvSpPr>
          <p:nvPr>
            <p:ph idx="1"/>
          </p:nvPr>
        </p:nvSpPr>
        <p:spPr>
          <a:xfrm>
            <a:off x="838200" y="858982"/>
            <a:ext cx="10515600" cy="5317981"/>
          </a:xfrm>
        </p:spPr>
        <p:txBody>
          <a:bodyPr/>
          <a:lstStyle/>
          <a:p>
            <a:pPr marL="0" indent="0">
              <a:buNone/>
            </a:pPr>
            <a:r>
              <a:rPr lang="ka-GE" dirty="0"/>
              <a:t>შაფრანის რევოლუცია ბირმაში (2007)</a:t>
            </a:r>
            <a:endParaRPr lang="en-US" dirty="0"/>
          </a:p>
        </p:txBody>
      </p:sp>
      <p:pic>
        <p:nvPicPr>
          <p:cNvPr id="5" name="Picture 4">
            <a:extLst>
              <a:ext uri="{FF2B5EF4-FFF2-40B4-BE49-F238E27FC236}">
                <a16:creationId xmlns:a16="http://schemas.microsoft.com/office/drawing/2014/main" id="{3566291F-CECA-C279-2ADD-3B6FD423A4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23018" y="1565563"/>
            <a:ext cx="4017818" cy="3657600"/>
          </a:xfrm>
          <a:prstGeom prst="rect">
            <a:avLst/>
          </a:prstGeom>
        </p:spPr>
      </p:pic>
      <p:pic>
        <p:nvPicPr>
          <p:cNvPr id="7" name="Picture 6">
            <a:extLst>
              <a:ext uri="{FF2B5EF4-FFF2-40B4-BE49-F238E27FC236}">
                <a16:creationId xmlns:a16="http://schemas.microsoft.com/office/drawing/2014/main" id="{B6B94F45-1C56-4D60-A201-1D7BA1C5E9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62545" y="1565564"/>
            <a:ext cx="5638800" cy="3657600"/>
          </a:xfrm>
          <a:prstGeom prst="rect">
            <a:avLst/>
          </a:prstGeom>
        </p:spPr>
      </p:pic>
    </p:spTree>
    <p:extLst>
      <p:ext uri="{BB962C8B-B14F-4D97-AF65-F5344CB8AC3E}">
        <p14:creationId xmlns:p14="http://schemas.microsoft.com/office/powerpoint/2010/main" val="4124811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5A6382-AD41-C76E-2530-B67C4EE6E18F}"/>
              </a:ext>
            </a:extLst>
          </p:cNvPr>
          <p:cNvSpPr>
            <a:spLocks noGrp="1"/>
          </p:cNvSpPr>
          <p:nvPr>
            <p:ph idx="1"/>
          </p:nvPr>
        </p:nvSpPr>
        <p:spPr>
          <a:xfrm>
            <a:off x="838200" y="734291"/>
            <a:ext cx="10515600" cy="5442672"/>
          </a:xfrm>
        </p:spPr>
        <p:txBody>
          <a:bodyPr/>
          <a:lstStyle/>
          <a:p>
            <a:pPr marL="0" indent="0">
              <a:buNone/>
            </a:pPr>
            <a:r>
              <a:rPr lang="ka-GE" dirty="0"/>
              <a:t>ჟასმინის რევოლუცა ტუნისში</a:t>
            </a:r>
            <a:endParaRPr lang="en-US" dirty="0"/>
          </a:p>
        </p:txBody>
      </p:sp>
      <p:pic>
        <p:nvPicPr>
          <p:cNvPr id="5" name="Picture 4">
            <a:extLst>
              <a:ext uri="{FF2B5EF4-FFF2-40B4-BE49-F238E27FC236}">
                <a16:creationId xmlns:a16="http://schemas.microsoft.com/office/drawing/2014/main" id="{A45B8320-F0E4-742E-123A-10E277CA93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9818" y="1454727"/>
            <a:ext cx="5334000" cy="3449781"/>
          </a:xfrm>
          <a:prstGeom prst="rect">
            <a:avLst/>
          </a:prstGeom>
        </p:spPr>
      </p:pic>
      <p:pic>
        <p:nvPicPr>
          <p:cNvPr id="7" name="Picture 6">
            <a:extLst>
              <a:ext uri="{FF2B5EF4-FFF2-40B4-BE49-F238E27FC236}">
                <a16:creationId xmlns:a16="http://schemas.microsoft.com/office/drawing/2014/main" id="{283A6B37-6C48-E9B6-4806-830E56FE2E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68836" y="1454728"/>
            <a:ext cx="3535073" cy="3449780"/>
          </a:xfrm>
          <a:prstGeom prst="rect">
            <a:avLst/>
          </a:prstGeom>
        </p:spPr>
      </p:pic>
    </p:spTree>
    <p:extLst>
      <p:ext uri="{BB962C8B-B14F-4D97-AF65-F5344CB8AC3E}">
        <p14:creationId xmlns:p14="http://schemas.microsoft.com/office/powerpoint/2010/main" val="2523558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1FE264-910E-9928-5ED6-E2949A952891}"/>
              </a:ext>
            </a:extLst>
          </p:cNvPr>
          <p:cNvSpPr>
            <a:spLocks noGrp="1"/>
          </p:cNvSpPr>
          <p:nvPr>
            <p:ph idx="1"/>
          </p:nvPr>
        </p:nvSpPr>
        <p:spPr>
          <a:xfrm>
            <a:off x="1451579" y="734292"/>
            <a:ext cx="9291215" cy="4732054"/>
          </a:xfrm>
        </p:spPr>
        <p:txBody>
          <a:bodyPr/>
          <a:lstStyle/>
          <a:p>
            <a:pPr marL="0" indent="0">
              <a:buNone/>
            </a:pPr>
            <a:r>
              <a:rPr lang="ka-GE" sz="2400" b="1" dirty="0"/>
              <a:t>ფერადი რევოლუციების მიზეზები:</a:t>
            </a:r>
          </a:p>
          <a:p>
            <a:r>
              <a:rPr lang="ka-GE" dirty="0"/>
              <a:t>ნახევრად ავტორიტარული რეჟიმები  სამოქალაქო აქტივიზმის და პოლიტიკური კონკურენციის პირობებში</a:t>
            </a:r>
          </a:p>
          <a:p>
            <a:r>
              <a:rPr lang="ka-GE" dirty="0"/>
              <a:t>წინააღმდეგობა პოლიტიკირი თავისუფლებების და ოლიგარქიული კონტროლს შორის</a:t>
            </a:r>
          </a:p>
          <a:p>
            <a:r>
              <a:rPr lang="ka-GE" dirty="0"/>
              <a:t>პოლიტიკური ელიტების სისუსტე</a:t>
            </a:r>
          </a:p>
          <a:p>
            <a:r>
              <a:rPr lang="ka-GE" dirty="0"/>
              <a:t>დემოკრატიული ინსტიტუტების დისფუნქცია</a:t>
            </a:r>
          </a:p>
          <a:p>
            <a:r>
              <a:rPr lang="ka-GE" dirty="0"/>
              <a:t>დემოკრატიის და ლეგიტიმურობის მინიმუმი</a:t>
            </a:r>
          </a:p>
          <a:p>
            <a:r>
              <a:rPr lang="ka-GE" dirty="0"/>
              <a:t>მსხვილი გეოპოლიტიკური მოთამაშეების ინტერესები და სხ</a:t>
            </a:r>
            <a:endParaRPr lang="en-US" dirty="0"/>
          </a:p>
        </p:txBody>
      </p:sp>
    </p:spTree>
    <p:extLst>
      <p:ext uri="{BB962C8B-B14F-4D97-AF65-F5344CB8AC3E}">
        <p14:creationId xmlns:p14="http://schemas.microsoft.com/office/powerpoint/2010/main" val="2150665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AF716F-072B-BA78-97B2-B6F06CA19ED9}"/>
              </a:ext>
            </a:extLst>
          </p:cNvPr>
          <p:cNvSpPr>
            <a:spLocks noGrp="1"/>
          </p:cNvSpPr>
          <p:nvPr>
            <p:ph idx="1"/>
          </p:nvPr>
        </p:nvSpPr>
        <p:spPr>
          <a:xfrm>
            <a:off x="1451579" y="838200"/>
            <a:ext cx="9291215" cy="4628145"/>
          </a:xfrm>
        </p:spPr>
        <p:txBody>
          <a:bodyPr/>
          <a:lstStyle/>
          <a:p>
            <a:pPr marL="0" indent="0">
              <a:buNone/>
            </a:pPr>
            <a:r>
              <a:rPr lang="ka-GE" dirty="0"/>
              <a:t>ფერადი რევოლუციების ესთეტიკა</a:t>
            </a:r>
          </a:p>
          <a:p>
            <a:pPr marL="0" indent="0">
              <a:buNone/>
            </a:pPr>
            <a:endParaRPr lang="ka-GE" dirty="0"/>
          </a:p>
          <a:p>
            <a:r>
              <a:rPr lang="ka-GE" dirty="0"/>
              <a:t>ფერი როგორც სოლიდარობის სიმბოლო</a:t>
            </a:r>
          </a:p>
          <a:p>
            <a:r>
              <a:rPr lang="ka-GE" dirty="0"/>
              <a:t>სიმბოლიზმი როგორც პოლიტტექნოლოგიური მოდა</a:t>
            </a:r>
          </a:p>
          <a:p>
            <a:r>
              <a:rPr lang="ka-GE" dirty="0"/>
              <a:t>სოციალური ოპტიმიზმის დეფიციტის გადაყვანა პოლიტიკურ ველში</a:t>
            </a:r>
            <a:endParaRPr lang="en-US" dirty="0"/>
          </a:p>
        </p:txBody>
      </p:sp>
      <p:pic>
        <p:nvPicPr>
          <p:cNvPr id="5" name="Picture 4">
            <a:extLst>
              <a:ext uri="{FF2B5EF4-FFF2-40B4-BE49-F238E27FC236}">
                <a16:creationId xmlns:a16="http://schemas.microsoft.com/office/drawing/2014/main" id="{61225626-9C86-62AE-2DA9-02804F2DDD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98473" y="3571008"/>
            <a:ext cx="5529695" cy="2448791"/>
          </a:xfrm>
          <a:prstGeom prst="rect">
            <a:avLst/>
          </a:prstGeom>
        </p:spPr>
      </p:pic>
    </p:spTree>
    <p:extLst>
      <p:ext uri="{BB962C8B-B14F-4D97-AF65-F5344CB8AC3E}">
        <p14:creationId xmlns:p14="http://schemas.microsoft.com/office/powerpoint/2010/main" val="670195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5A8318-C0EB-4294-671A-A220E96704EF}"/>
              </a:ext>
            </a:extLst>
          </p:cNvPr>
          <p:cNvSpPr>
            <a:spLocks noGrp="1"/>
          </p:cNvSpPr>
          <p:nvPr>
            <p:ph idx="1"/>
          </p:nvPr>
        </p:nvSpPr>
        <p:spPr>
          <a:xfrm>
            <a:off x="1451579" y="512618"/>
            <a:ext cx="9291215" cy="4953727"/>
          </a:xfrm>
        </p:spPr>
        <p:txBody>
          <a:bodyPr/>
          <a:lstStyle/>
          <a:p>
            <a:pPr marL="0" indent="0">
              <a:buNone/>
            </a:pPr>
            <a:r>
              <a:rPr lang="ka-GE" sz="2400" b="1" dirty="0"/>
              <a:t>ფერადი რევოლუციების შედეგები </a:t>
            </a:r>
            <a:endParaRPr lang="ka-GE" dirty="0"/>
          </a:p>
          <a:p>
            <a:pPr marL="0" indent="0">
              <a:buNone/>
            </a:pPr>
            <a:r>
              <a:rPr lang="ka-GE" dirty="0"/>
              <a:t>მათი გავლენა</a:t>
            </a:r>
          </a:p>
          <a:p>
            <a:r>
              <a:rPr lang="ka-GE" dirty="0"/>
              <a:t>პოლიტიკური ელიტების თვისებებზე და პოლიტიკური რეჟიმების სიმყარეზე</a:t>
            </a:r>
          </a:p>
          <a:p>
            <a:r>
              <a:rPr lang="ka-GE" dirty="0"/>
              <a:t>დემოკრატიის ხარისხზე</a:t>
            </a:r>
          </a:p>
          <a:p>
            <a:r>
              <a:rPr lang="ka-GE" dirty="0"/>
              <a:t>ეკონომიკის მდგომარეობაზე</a:t>
            </a:r>
          </a:p>
          <a:p>
            <a:pPr marL="0" indent="0">
              <a:buNone/>
            </a:pPr>
            <a:endParaRPr lang="ka-GE" dirty="0"/>
          </a:p>
          <a:p>
            <a:pPr marL="0" indent="0">
              <a:buNone/>
            </a:pPr>
            <a:endParaRPr lang="en-US" dirty="0"/>
          </a:p>
        </p:txBody>
      </p:sp>
      <p:pic>
        <p:nvPicPr>
          <p:cNvPr id="5" name="Picture 4">
            <a:extLst>
              <a:ext uri="{FF2B5EF4-FFF2-40B4-BE49-F238E27FC236}">
                <a16:creationId xmlns:a16="http://schemas.microsoft.com/office/drawing/2014/main" id="{6E647A6F-9C9D-62F9-6471-D923842069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30982" y="2505075"/>
            <a:ext cx="5611091" cy="2961270"/>
          </a:xfrm>
          <a:prstGeom prst="rect">
            <a:avLst/>
          </a:prstGeom>
        </p:spPr>
      </p:pic>
    </p:spTree>
    <p:extLst>
      <p:ext uri="{BB962C8B-B14F-4D97-AF65-F5344CB8AC3E}">
        <p14:creationId xmlns:p14="http://schemas.microsoft.com/office/powerpoint/2010/main" val="3180107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757402-E265-57C3-8FC0-0D7459BAC0DC}"/>
              </a:ext>
            </a:extLst>
          </p:cNvPr>
          <p:cNvSpPr>
            <a:spLocks noGrp="1"/>
          </p:cNvSpPr>
          <p:nvPr>
            <p:ph idx="1"/>
          </p:nvPr>
        </p:nvSpPr>
        <p:spPr>
          <a:xfrm>
            <a:off x="1451579" y="831274"/>
            <a:ext cx="9291215" cy="4635072"/>
          </a:xfrm>
        </p:spPr>
        <p:txBody>
          <a:bodyPr/>
          <a:lstStyle/>
          <a:p>
            <a:pPr marL="0" indent="0">
              <a:buNone/>
            </a:pPr>
            <a:r>
              <a:rPr lang="ka-GE" b="1" dirty="0"/>
              <a:t>შედეგები</a:t>
            </a:r>
          </a:p>
          <a:p>
            <a:r>
              <a:rPr lang="ka-GE" dirty="0"/>
              <a:t>შეაჩერეს პოლიტიკური სისტემის  ავტორიტარიზმისკენ სვლა</a:t>
            </a:r>
          </a:p>
          <a:p>
            <a:r>
              <a:rPr lang="ka-GE" dirty="0"/>
              <a:t>ვერ შეცვალეს სოციალურ-ეკონომიკური განვითარების მოდელი</a:t>
            </a:r>
          </a:p>
          <a:p>
            <a:r>
              <a:rPr lang="ka-GE" dirty="0"/>
              <a:t>არ დაამარცხეს კორუფცია</a:t>
            </a:r>
            <a:r>
              <a:rPr lang="ru-RU" dirty="0"/>
              <a:t> </a:t>
            </a:r>
            <a:r>
              <a:rPr lang="ka-GE" dirty="0"/>
              <a:t>და მოქალაქეების სახელმწიფოსაგან დისტანცირება</a:t>
            </a:r>
          </a:p>
          <a:p>
            <a:r>
              <a:rPr lang="ru-RU" dirty="0"/>
              <a:t> </a:t>
            </a:r>
            <a:r>
              <a:rPr lang="ka-GE" dirty="0"/>
              <a:t>რეგიონში დაძაბულობის შენარჩუნება</a:t>
            </a:r>
            <a:endParaRPr lang="en-US" dirty="0"/>
          </a:p>
        </p:txBody>
      </p:sp>
      <p:pic>
        <p:nvPicPr>
          <p:cNvPr id="7" name="Picture 6">
            <a:extLst>
              <a:ext uri="{FF2B5EF4-FFF2-40B4-BE49-F238E27FC236}">
                <a16:creationId xmlns:a16="http://schemas.microsoft.com/office/drawing/2014/main" id="{A616CDF7-39D3-9345-66A5-00A5246827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26482" y="2916814"/>
            <a:ext cx="4236028" cy="2409825"/>
          </a:xfrm>
          <a:prstGeom prst="rect">
            <a:avLst/>
          </a:prstGeom>
        </p:spPr>
      </p:pic>
    </p:spTree>
    <p:extLst>
      <p:ext uri="{BB962C8B-B14F-4D97-AF65-F5344CB8AC3E}">
        <p14:creationId xmlns:p14="http://schemas.microsoft.com/office/powerpoint/2010/main" val="3935268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69F6D3-36C2-D3C9-87C7-836BB1738F65}"/>
              </a:ext>
            </a:extLst>
          </p:cNvPr>
          <p:cNvSpPr>
            <a:spLocks noGrp="1"/>
          </p:cNvSpPr>
          <p:nvPr>
            <p:ph idx="1"/>
          </p:nvPr>
        </p:nvSpPr>
        <p:spPr>
          <a:xfrm>
            <a:off x="1451579" y="831274"/>
            <a:ext cx="9291215" cy="4635072"/>
          </a:xfrm>
        </p:spPr>
        <p:txBody>
          <a:bodyPr/>
          <a:lstStyle/>
          <a:p>
            <a:pPr marL="0" indent="0" algn="ctr">
              <a:buNone/>
            </a:pPr>
            <a:endParaRPr lang="ka-GE" dirty="0"/>
          </a:p>
          <a:p>
            <a:pPr marL="0" indent="0" algn="ctr">
              <a:buNone/>
            </a:pPr>
            <a:endParaRPr lang="ka-GE" dirty="0"/>
          </a:p>
          <a:p>
            <a:pPr marL="0" indent="0" algn="ctr">
              <a:buNone/>
            </a:pPr>
            <a:r>
              <a:rPr lang="ru-RU" dirty="0"/>
              <a:t> </a:t>
            </a:r>
            <a:endParaRPr lang="en-US" dirty="0"/>
          </a:p>
        </p:txBody>
      </p:sp>
      <p:pic>
        <p:nvPicPr>
          <p:cNvPr id="5" name="Picture 4">
            <a:extLst>
              <a:ext uri="{FF2B5EF4-FFF2-40B4-BE49-F238E27FC236}">
                <a16:creationId xmlns:a16="http://schemas.microsoft.com/office/drawing/2014/main" id="{F0D68179-3CB2-3ED1-CD6A-7961DDB233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98618" y="1925782"/>
            <a:ext cx="6096000" cy="2303318"/>
          </a:xfrm>
          <a:prstGeom prst="rect">
            <a:avLst/>
          </a:prstGeom>
        </p:spPr>
      </p:pic>
    </p:spTree>
    <p:extLst>
      <p:ext uri="{BB962C8B-B14F-4D97-AF65-F5344CB8AC3E}">
        <p14:creationId xmlns:p14="http://schemas.microsoft.com/office/powerpoint/2010/main" val="3418140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9D6D21-77EC-D2B0-DB59-DA51EF620F4F}"/>
              </a:ext>
            </a:extLst>
          </p:cNvPr>
          <p:cNvSpPr>
            <a:spLocks noGrp="1"/>
          </p:cNvSpPr>
          <p:nvPr>
            <p:ph idx="1"/>
          </p:nvPr>
        </p:nvSpPr>
        <p:spPr>
          <a:xfrm>
            <a:off x="1451579" y="1055914"/>
            <a:ext cx="9291215" cy="4410431"/>
          </a:xfrm>
        </p:spPr>
        <p:txBody>
          <a:bodyPr/>
          <a:lstStyle/>
          <a:p>
            <a:pPr marL="0" indent="0" algn="ctr">
              <a:buNone/>
            </a:pPr>
            <a:r>
              <a:rPr lang="ka-GE" dirty="0"/>
              <a:t> საინფორმაციო საზოგადოებაში მასმედიის მიერ წარმოდგენილი ინფორმაცია უზარმაზარ როლს თამაშობს საზოგადოებრივი ცნობიერების ფორმირებაში, დომინანტური იდეოლოგიური პრინციპებისა და სოციალური ქმედებების მოტივების ფორმირებაში და ხდება ყველაზე ეფექტური იარაღი ,,საინფორმაციო ომებში’’. „რბილი ძალის“ პოლიტიკის პრაქტიკული გამოყენება (მოიცავს ინფორმაციის „დამუშავებას“ და ცნობიერების მანიპულირებას), მიმართულია პოლიტიკური რეჟიმების დესტაბილიზაციისკენ და გამოიყენება როგორც სერიოზული ტექნოლოგიური რესურსი.</a:t>
            </a:r>
            <a:endParaRPr lang="en-US" dirty="0"/>
          </a:p>
        </p:txBody>
      </p:sp>
    </p:spTree>
    <p:extLst>
      <p:ext uri="{BB962C8B-B14F-4D97-AF65-F5344CB8AC3E}">
        <p14:creationId xmlns:p14="http://schemas.microsoft.com/office/powerpoint/2010/main" val="1813416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54D235-296A-A5DB-1B57-7DA0D8CA3E8B}"/>
              </a:ext>
            </a:extLst>
          </p:cNvPr>
          <p:cNvSpPr>
            <a:spLocks noGrp="1"/>
          </p:cNvSpPr>
          <p:nvPr>
            <p:ph idx="1"/>
          </p:nvPr>
        </p:nvSpPr>
        <p:spPr>
          <a:xfrm>
            <a:off x="1451579" y="598714"/>
            <a:ext cx="9291215" cy="4867631"/>
          </a:xfrm>
        </p:spPr>
        <p:txBody>
          <a:bodyPr/>
          <a:lstStyle/>
          <a:p>
            <a:pPr marL="0" indent="0" algn="ctr">
              <a:buNone/>
            </a:pPr>
            <a:endParaRPr lang="ru-RU" dirty="0"/>
          </a:p>
          <a:p>
            <a:pPr marL="0" indent="0" algn="ctr">
              <a:buNone/>
            </a:pPr>
            <a:r>
              <a:rPr lang="ka-GE" dirty="0"/>
              <a:t> ბოლო ათწლეულების განმავლობაში „რბილი ძალის“ სტრატეგია უფრო აქტუალური გახდა. მისი ერთ-ერთი  მძლავრი ინსტრუმენტი -  „ფერადი რევოლუცია“ გამოიყენება კონკრეტული ტიპის პოლიტიკური ტექნოლოგიის აღსანიშნავად,  კონკრეტულ სახელმწიფოში  მმართველი ელიტების და პოლიტიკური რეჟიმების შესაცვლელად. ამ ტექნოლოგიების გამოყენებამ დაამტკიცა მათი ეფექტურობა მსოფლიოს სხვადასხვა კუთხეში, მათ შორის პოსტსაბჭოთა სივრცეზეც.   ,,ფერადი რევოლუციები”  დღეს წარმოადგენენ  ახალი თაობის ინსტრუმენტებს თანამედროვე მსოფლიოში პოლიტიკური რეჟიმების დემონტაჟისთვის.</a:t>
            </a:r>
            <a:endParaRPr lang="en-US" dirty="0"/>
          </a:p>
        </p:txBody>
      </p:sp>
    </p:spTree>
    <p:extLst>
      <p:ext uri="{BB962C8B-B14F-4D97-AF65-F5344CB8AC3E}">
        <p14:creationId xmlns:p14="http://schemas.microsoft.com/office/powerpoint/2010/main" val="866527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C80602-2F70-E2AC-E670-CF120AB85799}"/>
              </a:ext>
            </a:extLst>
          </p:cNvPr>
          <p:cNvSpPr>
            <a:spLocks noGrp="1"/>
          </p:cNvSpPr>
          <p:nvPr>
            <p:ph idx="1"/>
          </p:nvPr>
        </p:nvSpPr>
        <p:spPr>
          <a:xfrm>
            <a:off x="1451579" y="637310"/>
            <a:ext cx="9291215" cy="4829036"/>
          </a:xfrm>
        </p:spPr>
        <p:txBody>
          <a:bodyPr/>
          <a:lstStyle/>
          <a:p>
            <a:pPr marL="0" indent="0">
              <a:buNone/>
            </a:pPr>
            <a:r>
              <a:rPr lang="ka-GE" dirty="0"/>
              <a:t>,,ფერადი რევოლუციების“ ისტორიული ქრონოლოგია:</a:t>
            </a:r>
          </a:p>
          <a:p>
            <a:pPr marL="0" indent="0">
              <a:buNone/>
            </a:pPr>
            <a:endParaRPr lang="ka-GE" dirty="0"/>
          </a:p>
          <a:p>
            <a:r>
              <a:rPr lang="ka-GE" dirty="0"/>
              <a:t>აღმოსავლეთ ევროპის ფერადი რევოლუციების გაგრძელება 1989-1992 წწ.</a:t>
            </a:r>
          </a:p>
          <a:p>
            <a:r>
              <a:rPr lang="ka-GE" dirty="0"/>
              <a:t>ახალი მოვლენები ევრაზიაში, გაგრძელებული ჩრდილო აფრიკასა და არაბეთში</a:t>
            </a:r>
          </a:p>
          <a:p>
            <a:r>
              <a:rPr lang="ka-GE" dirty="0"/>
              <a:t>გლობალური დემოკრატიის პარადოქსი</a:t>
            </a:r>
            <a:endParaRPr lang="en-US" dirty="0"/>
          </a:p>
        </p:txBody>
      </p:sp>
    </p:spTree>
    <p:extLst>
      <p:ext uri="{BB962C8B-B14F-4D97-AF65-F5344CB8AC3E}">
        <p14:creationId xmlns:p14="http://schemas.microsoft.com/office/powerpoint/2010/main" val="634104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7C5AF1-67FD-3849-857E-CD9BDE3AC627}"/>
              </a:ext>
            </a:extLst>
          </p:cNvPr>
          <p:cNvSpPr>
            <a:spLocks noGrp="1"/>
          </p:cNvSpPr>
          <p:nvPr>
            <p:ph idx="1"/>
          </p:nvPr>
        </p:nvSpPr>
        <p:spPr>
          <a:xfrm>
            <a:off x="1451579" y="886692"/>
            <a:ext cx="9291215" cy="4579654"/>
          </a:xfrm>
        </p:spPr>
        <p:txBody>
          <a:bodyPr/>
          <a:lstStyle/>
          <a:p>
            <a:pPr marL="0" indent="0">
              <a:buNone/>
            </a:pPr>
            <a:r>
              <a:rPr lang="ka-GE" dirty="0"/>
              <a:t>გლობალური დემოკრატიის პარადოქსი:</a:t>
            </a:r>
            <a:endParaRPr lang="ru-RU" dirty="0"/>
          </a:p>
          <a:p>
            <a:pPr marL="0" indent="0">
              <a:buNone/>
            </a:pPr>
            <a:endParaRPr lang="ka-GE" dirty="0"/>
          </a:p>
          <a:p>
            <a:r>
              <a:rPr lang="ka-GE" dirty="0"/>
              <a:t>არსებული რეჟიმებისადმი უნდობლობა</a:t>
            </a:r>
            <a:endParaRPr lang="ru-RU" dirty="0"/>
          </a:p>
          <a:p>
            <a:r>
              <a:rPr lang="ka-GE" dirty="0"/>
              <a:t>ამომრჩეველთა აქტივობის შემცირება</a:t>
            </a:r>
            <a:endParaRPr lang="ru-RU" dirty="0"/>
          </a:p>
          <a:p>
            <a:r>
              <a:rPr lang="ka-GE" dirty="0"/>
              <a:t> პოლიტიკური ორგანიზაციების მიმართ ნდობის შემცირება</a:t>
            </a:r>
          </a:p>
          <a:p>
            <a:r>
              <a:rPr lang="ka-GE" dirty="0"/>
              <a:t>მოსახლეობის პოლიტიკური ელიტებისადმი უნდობლობა და ა.შ</a:t>
            </a:r>
          </a:p>
          <a:p>
            <a:pPr marL="0" indent="0">
              <a:buNone/>
            </a:pPr>
            <a:endParaRPr lang="en-US" dirty="0"/>
          </a:p>
        </p:txBody>
      </p:sp>
    </p:spTree>
    <p:extLst>
      <p:ext uri="{BB962C8B-B14F-4D97-AF65-F5344CB8AC3E}">
        <p14:creationId xmlns:p14="http://schemas.microsoft.com/office/powerpoint/2010/main" val="1762763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C2C137-2AD1-7606-BA9B-29E4D4D78C70}"/>
              </a:ext>
            </a:extLst>
          </p:cNvPr>
          <p:cNvSpPr>
            <a:spLocks noGrp="1"/>
          </p:cNvSpPr>
          <p:nvPr>
            <p:ph idx="1"/>
          </p:nvPr>
        </p:nvSpPr>
        <p:spPr>
          <a:xfrm>
            <a:off x="838200" y="783772"/>
            <a:ext cx="10515600" cy="5393192"/>
          </a:xfrm>
        </p:spPr>
        <p:txBody>
          <a:bodyPr>
            <a:normAutofit/>
          </a:bodyPr>
          <a:lstStyle/>
          <a:p>
            <a:pPr marL="0" indent="0">
              <a:buNone/>
            </a:pPr>
            <a:r>
              <a:rPr lang="ka-GE" sz="2400" dirty="0"/>
              <a:t>ბულდოზერების რევოლუცია (სერბეთი 2000 წ.)</a:t>
            </a:r>
            <a:endParaRPr lang="en-US" sz="2400" dirty="0"/>
          </a:p>
        </p:txBody>
      </p:sp>
      <p:pic>
        <p:nvPicPr>
          <p:cNvPr id="5" name="Picture 4">
            <a:extLst>
              <a:ext uri="{FF2B5EF4-FFF2-40B4-BE49-F238E27FC236}">
                <a16:creationId xmlns:a16="http://schemas.microsoft.com/office/drawing/2014/main" id="{07793828-3C3D-42FF-663D-C8B08AFF50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6582" y="1330036"/>
            <a:ext cx="10647218" cy="4744192"/>
          </a:xfrm>
          <a:prstGeom prst="rect">
            <a:avLst/>
          </a:prstGeom>
        </p:spPr>
      </p:pic>
    </p:spTree>
    <p:extLst>
      <p:ext uri="{BB962C8B-B14F-4D97-AF65-F5344CB8AC3E}">
        <p14:creationId xmlns:p14="http://schemas.microsoft.com/office/powerpoint/2010/main" val="3286649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C84A2C-82D3-EACE-2236-D9C626EDA01C}"/>
              </a:ext>
            </a:extLst>
          </p:cNvPr>
          <p:cNvSpPr>
            <a:spLocks noGrp="1"/>
          </p:cNvSpPr>
          <p:nvPr>
            <p:ph idx="1"/>
          </p:nvPr>
        </p:nvSpPr>
        <p:spPr>
          <a:xfrm>
            <a:off x="838200" y="678873"/>
            <a:ext cx="10515600" cy="5498090"/>
          </a:xfrm>
        </p:spPr>
        <p:txBody>
          <a:bodyPr/>
          <a:lstStyle/>
          <a:p>
            <a:pPr marL="0" indent="0">
              <a:buNone/>
            </a:pPr>
            <a:r>
              <a:rPr lang="ka-GE" dirty="0"/>
              <a:t>ვარდების რევოლუცია (საქართველო 2003)</a:t>
            </a:r>
            <a:endParaRPr lang="en-US" dirty="0"/>
          </a:p>
        </p:txBody>
      </p:sp>
      <p:pic>
        <p:nvPicPr>
          <p:cNvPr id="5" name="Picture 4">
            <a:extLst>
              <a:ext uri="{FF2B5EF4-FFF2-40B4-BE49-F238E27FC236}">
                <a16:creationId xmlns:a16="http://schemas.microsoft.com/office/drawing/2014/main" id="{F756BCCD-010B-F21F-06FB-BB022F86E6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2173" y="1316181"/>
            <a:ext cx="11367654" cy="4516581"/>
          </a:xfrm>
          <a:prstGeom prst="rect">
            <a:avLst/>
          </a:prstGeom>
        </p:spPr>
      </p:pic>
    </p:spTree>
    <p:extLst>
      <p:ext uri="{BB962C8B-B14F-4D97-AF65-F5344CB8AC3E}">
        <p14:creationId xmlns:p14="http://schemas.microsoft.com/office/powerpoint/2010/main" val="2592265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FF12B9-A7AF-B526-C949-B460C1AACA40}"/>
              </a:ext>
            </a:extLst>
          </p:cNvPr>
          <p:cNvSpPr>
            <a:spLocks noGrp="1"/>
          </p:cNvSpPr>
          <p:nvPr>
            <p:ph idx="1"/>
          </p:nvPr>
        </p:nvSpPr>
        <p:spPr>
          <a:xfrm>
            <a:off x="838200" y="346364"/>
            <a:ext cx="10515600" cy="5830599"/>
          </a:xfrm>
        </p:spPr>
        <p:txBody>
          <a:bodyPr/>
          <a:lstStyle/>
          <a:p>
            <a:pPr marL="0" indent="0">
              <a:buNone/>
            </a:pPr>
            <a:r>
              <a:rPr lang="ka-GE" dirty="0"/>
              <a:t>ნარინჯის რევოლუცია უკრაინაში (2004 წ)</a:t>
            </a:r>
            <a:endParaRPr lang="en-US" dirty="0"/>
          </a:p>
        </p:txBody>
      </p:sp>
      <p:pic>
        <p:nvPicPr>
          <p:cNvPr id="5" name="Picture 4">
            <a:extLst>
              <a:ext uri="{FF2B5EF4-FFF2-40B4-BE49-F238E27FC236}">
                <a16:creationId xmlns:a16="http://schemas.microsoft.com/office/drawing/2014/main" id="{D4F0EEC8-2E1D-7EE5-0F1B-15ACA4FADF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1040173"/>
            <a:ext cx="5486400" cy="4127572"/>
          </a:xfrm>
          <a:prstGeom prst="rect">
            <a:avLst/>
          </a:prstGeom>
        </p:spPr>
      </p:pic>
      <p:pic>
        <p:nvPicPr>
          <p:cNvPr id="7" name="Picture 6">
            <a:extLst>
              <a:ext uri="{FF2B5EF4-FFF2-40B4-BE49-F238E27FC236}">
                <a16:creationId xmlns:a16="http://schemas.microsoft.com/office/drawing/2014/main" id="{C7964344-23AA-4580-7E8F-DD91EA446C8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38256" y="1510145"/>
            <a:ext cx="6615544" cy="3796145"/>
          </a:xfrm>
          <a:prstGeom prst="rect">
            <a:avLst/>
          </a:prstGeom>
        </p:spPr>
      </p:pic>
    </p:spTree>
    <p:extLst>
      <p:ext uri="{BB962C8B-B14F-4D97-AF65-F5344CB8AC3E}">
        <p14:creationId xmlns:p14="http://schemas.microsoft.com/office/powerpoint/2010/main" val="1375970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BA9CE56-9A61-305E-E147-DBF85FB35038}"/>
              </a:ext>
            </a:extLst>
          </p:cNvPr>
          <p:cNvSpPr>
            <a:spLocks noGrp="1"/>
          </p:cNvSpPr>
          <p:nvPr>
            <p:ph idx="1"/>
          </p:nvPr>
        </p:nvSpPr>
        <p:spPr>
          <a:xfrm>
            <a:off x="838200" y="762000"/>
            <a:ext cx="10515600" cy="5414963"/>
          </a:xfrm>
        </p:spPr>
        <p:txBody>
          <a:bodyPr/>
          <a:lstStyle/>
          <a:p>
            <a:pPr marL="0" indent="0">
              <a:buNone/>
            </a:pPr>
            <a:r>
              <a:rPr lang="ka-GE" dirty="0"/>
              <a:t>ყირგიზეთი ტიტების რევოლუცია (2005წ)</a:t>
            </a:r>
            <a:endParaRPr lang="en-US" dirty="0"/>
          </a:p>
        </p:txBody>
      </p:sp>
      <p:pic>
        <p:nvPicPr>
          <p:cNvPr id="5" name="Picture 4">
            <a:extLst>
              <a:ext uri="{FF2B5EF4-FFF2-40B4-BE49-F238E27FC236}">
                <a16:creationId xmlns:a16="http://schemas.microsoft.com/office/drawing/2014/main" id="{22B1BB39-C46A-0983-158A-2AB3E77C7E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2899" y="1593272"/>
            <a:ext cx="5471246" cy="3657599"/>
          </a:xfrm>
          <a:prstGeom prst="rect">
            <a:avLst/>
          </a:prstGeom>
        </p:spPr>
      </p:pic>
      <p:pic>
        <p:nvPicPr>
          <p:cNvPr id="7" name="Picture 6">
            <a:extLst>
              <a:ext uri="{FF2B5EF4-FFF2-40B4-BE49-F238E27FC236}">
                <a16:creationId xmlns:a16="http://schemas.microsoft.com/office/drawing/2014/main" id="{3D555674-270D-391A-AA0D-43AD3D15DA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78844" y="1593273"/>
            <a:ext cx="3698297" cy="3657599"/>
          </a:xfrm>
          <a:prstGeom prst="rect">
            <a:avLst/>
          </a:prstGeom>
        </p:spPr>
      </p:pic>
    </p:spTree>
    <p:extLst>
      <p:ext uri="{BB962C8B-B14F-4D97-AF65-F5344CB8AC3E}">
        <p14:creationId xmlns:p14="http://schemas.microsoft.com/office/powerpoint/2010/main" val="361459963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lery">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docProps/app.xml><?xml version="1.0" encoding="utf-8"?>
<Properties xmlns="http://schemas.openxmlformats.org/officeDocument/2006/extended-properties" xmlns:vt="http://schemas.openxmlformats.org/officeDocument/2006/docPropsVTypes">
  <Template>Gallery</Template>
  <TotalTime>188</TotalTime>
  <Words>351</Words>
  <Application>Microsoft Office PowerPoint</Application>
  <PresentationFormat>Widescreen</PresentationFormat>
  <Paragraphs>47</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Rockwell</vt:lpstr>
      <vt:lpstr>Gallery</vt:lpstr>
      <vt:lpstr>            სამეცნიერო სემინარის თემა:  ფერადი რევოლუციები როგორც რბილი ძალის ტექნოლოგია პოლიტიკური რეჟიმების ტრანსფორმაციის  პროცესში                                                               ნატალია ლაზბა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BSU</dc:creator>
  <cp:lastModifiedBy>BSU</cp:lastModifiedBy>
  <cp:revision>6</cp:revision>
  <dcterms:created xsi:type="dcterms:W3CDTF">2024-06-07T13:28:50Z</dcterms:created>
  <dcterms:modified xsi:type="dcterms:W3CDTF">2024-06-07T16:39:11Z</dcterms:modified>
</cp:coreProperties>
</file>