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888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32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24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6965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437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8831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306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026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41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25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25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85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20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33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848D772-4811-428C-A91A-1D94CC2D3104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4F76D5-6295-4A94-88A4-F53B6E049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2027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dirty="0"/>
              <a:t>კონფლიქტის მართვა ორგანიზაციულ სივრცეში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a-GE" dirty="0"/>
          </a:p>
          <a:p>
            <a:endParaRPr lang="ka-GE" dirty="0"/>
          </a:p>
          <a:p>
            <a:endParaRPr lang="ka-GE" dirty="0"/>
          </a:p>
          <a:p>
            <a:pPr algn="r"/>
            <a:r>
              <a:rPr lang="ka-GE"/>
              <a:t>რუსუდან  ბერიძე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21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შეიძლება გამოვყოთ ხელმძღვანელის მიერ გამოვლენილი შეცდომათა რამდენიმე ჯგუფი:</a:t>
            </a:r>
          </a:p>
          <a:p>
            <a:r>
              <a:rPr lang="ka-GE" dirty="0"/>
              <a:t>1. სამსახურებრივი ეთიკის დარღვევა; </a:t>
            </a:r>
          </a:p>
          <a:p>
            <a:r>
              <a:rPr lang="ka-GE" dirty="0"/>
              <a:t>2. შრომითი კანონმდებლობის დარღვევა; </a:t>
            </a:r>
          </a:p>
          <a:p>
            <a:r>
              <a:rPr lang="ka-GE" dirty="0"/>
              <a:t>3. ხელმძღვანელის მიერ ხელქვეითის  და მისი შრომის შედეგთა არასწორი შეფასება;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274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a-GE" dirty="0"/>
              <a:t>კონფლიქტური სიტუაციები კი პრაქტიკულად ასეთი სახით იქმნება:</a:t>
            </a:r>
            <a:endParaRPr lang="ru-RU" dirty="0"/>
          </a:p>
          <a:p>
            <a:r>
              <a:rPr lang="ka-GE" dirty="0"/>
              <a:t>I ხელქვეითების მხრიდან :</a:t>
            </a:r>
            <a:endParaRPr lang="ru-RU" dirty="0"/>
          </a:p>
          <a:p>
            <a:r>
              <a:rPr lang="ka-GE" dirty="0"/>
              <a:t>1) გამუდმებით ეძებენ ხელმძღვანელზე „კომპრომატებს“ და ცდილობენ იგი ყოველ მოხერხებულ სიტუაციაში მის წინააღმდეგ გამოიყენონ;</a:t>
            </a:r>
            <a:endParaRPr lang="ru-RU" dirty="0"/>
          </a:p>
          <a:p>
            <a:r>
              <a:rPr lang="ka-GE" dirty="0"/>
              <a:t>2) ღებულობენ ყოველთვის განაწყენებულ სახეს, იმ მოტივით, რომ მათი უფლებები და ინტერესები ილახება ხელმძღვანელის მიერ;</a:t>
            </a:r>
            <a:endParaRPr lang="ru-RU" dirty="0"/>
          </a:p>
          <a:p>
            <a:r>
              <a:rPr lang="ka-GE" dirty="0"/>
              <a:t>3) ყოველი წვრილმანიდან ქმნიან პრობლემას.</a:t>
            </a:r>
            <a:endParaRPr lang="ru-RU" dirty="0"/>
          </a:p>
          <a:p>
            <a:r>
              <a:rPr lang="ka-GE" dirty="0"/>
              <a:t>4) ხელმძღვანელს ბრალს დებენ იმაში რომ ის კი არ ხელმძღვანელობს , არამედ მხოლოდ მოითხოვს მათგან;</a:t>
            </a:r>
            <a:endParaRPr lang="ru-RU" dirty="0"/>
          </a:p>
          <a:p>
            <a:r>
              <a:rPr lang="ka-GE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34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a-GE" dirty="0"/>
              <a:t>5) მათ ქმედებებს  აფასებენ ასე: „ყველა კარგ სპეციალისტად მთვლის, თქვენს გარდა“.</a:t>
            </a:r>
            <a:endParaRPr lang="ru-RU" dirty="0"/>
          </a:p>
          <a:p>
            <a:r>
              <a:rPr lang="ka-GE" dirty="0"/>
              <a:t>6) ხელოვნურად აწყობენ კონფლიქტის პროვოცირებას, ითრევენ რა მასში უფრო მეტ თანამშრომელს, ხელმძღვანელს ტოვებენ დიდი კონფლიქტური სიტუაციის წინაშე</a:t>
            </a:r>
            <a:endParaRPr lang="ru-RU" dirty="0"/>
          </a:p>
          <a:p>
            <a:r>
              <a:rPr lang="ka-GE" dirty="0"/>
              <a:t>7) ცდილობენ მის ირგვლივ შემოიკრიბონ ყველა, ვინც კი მეტ–ნაკლებად უკმაყოფილოა ხელმძღვანელით და შექმნან ოპოზიცია;</a:t>
            </a:r>
            <a:endParaRPr lang="ru-RU" dirty="0"/>
          </a:p>
          <a:p>
            <a:r>
              <a:rPr lang="ka-GE" dirty="0"/>
              <a:t>8) ემუქრებიან ხელმძღვანელს უფრო მაღალ ინსტანციებში საჩივრის შეტანით;</a:t>
            </a:r>
            <a:endParaRPr lang="ru-RU" dirty="0"/>
          </a:p>
          <a:p>
            <a:r>
              <a:rPr lang="ka-GE" dirty="0"/>
              <a:t>9) ხშირად ამბობენ, რომ წინა ხელმძღვანელის დროს არ ხდებოდა, წუწუნებენ, რომ ახლის არ ესმით და სხვა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43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a-GE" dirty="0"/>
              <a:t>II ხელმძღვანელის მხრიდან:</a:t>
            </a:r>
            <a:endParaRPr lang="ru-RU" dirty="0"/>
          </a:p>
          <a:p>
            <a:r>
              <a:rPr lang="ka-GE" dirty="0"/>
              <a:t>1. იპოვოს მიზეზები, მთავარი მოტივი და მიზანი, რომელსაც მისდევს ხელქვეითი.</a:t>
            </a:r>
            <a:endParaRPr lang="ru-RU" dirty="0"/>
          </a:p>
          <a:p>
            <a:r>
              <a:rPr lang="ka-GE" dirty="0"/>
              <a:t>2. არ მისცეს თავს უფლება წამოეგოს ხელქვეითის პროვოკაციაზე, რათა არ გააღვივოს უფრო დიდი კონფლიქტი;</a:t>
            </a:r>
            <a:endParaRPr lang="ru-RU" dirty="0"/>
          </a:p>
          <a:p>
            <a:r>
              <a:rPr lang="ka-GE" dirty="0"/>
              <a:t>3. ყოველგვარი მოსალოდნელი უთანხმოება აღმოფხვრას დასაწყისშივე;</a:t>
            </a:r>
            <a:endParaRPr lang="ru-RU" dirty="0"/>
          </a:p>
          <a:p>
            <a:r>
              <a:rPr lang="ka-GE" dirty="0"/>
              <a:t>4. ხელი შეუშალოს ხელქვეითებს შექმნან მის წინააღმდეგ  ოპოზცია, თავისი სიტყვითა და საქმით დაარწმუნოს ყველა თანამშრომლები მის სიმართლეში და სხვა.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84810"/>
      </p:ext>
    </p:extLst>
  </p:cSld>
  <p:clrMapOvr>
    <a:masterClrMapping/>
  </p:clrMapOvr>
  <p:transition spd="slow"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კონფლიქტის პროგნოზირებისათვის მივმართოთ ასეთ ფორმულას:</a:t>
            </a:r>
            <a:endParaRPr lang="ru-RU" dirty="0"/>
          </a:p>
          <a:p>
            <a:r>
              <a:rPr lang="ka-GE" dirty="0"/>
              <a:t>კონფლიქტი = მონაწილეები+ობიექტი+ კონფლიქტური სიტუაცია+ ინციდენტი.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440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ხელმძღვანელმა უნდა შეძლოს განსაზღვრა:</a:t>
            </a:r>
            <a:endParaRPr lang="ru-RU" dirty="0"/>
          </a:p>
          <a:p>
            <a:r>
              <a:rPr lang="ka-GE" dirty="0"/>
              <a:t>1. ვინ არის შესაძლო კონფლიქტური სიტუაციის მონაწილე და შეუძლია თუ არა ინციდენტის პროვოცირება?</a:t>
            </a:r>
            <a:endParaRPr lang="ru-RU" dirty="0"/>
          </a:p>
          <a:p>
            <a:r>
              <a:rPr lang="ka-GE" dirty="0"/>
              <a:t>2. არსებობს თუ არა რეალური პრობლემა ანუ კონფლიქტური ობიექტი?</a:t>
            </a:r>
            <a:endParaRPr lang="ru-RU" dirty="0"/>
          </a:p>
          <a:p>
            <a:r>
              <a:rPr lang="ka-GE" dirty="0"/>
              <a:t>3. აღმოცენდება თუ არა და რომელი მიმართულებით წავა კონფლიქტური სიტუაცია არსებული პრობლემის მოსაგვარებლად?</a:t>
            </a:r>
            <a:endParaRPr lang="ru-RU" dirty="0"/>
          </a:p>
          <a:p>
            <a:r>
              <a:rPr lang="ka-GE" dirty="0"/>
              <a:t>4. რამდენად დიდია ინციდენტის აღმოცენების ალბათობა?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05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dirty="0"/>
              <a:t>კონფლიქტი, ეს არის ოპოზიციურ საწყისთა შეჯახება, რომელიც აუცილებლად ხდება ვიღაცეებს ან რაღაცეებს შორის..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648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2800" dirty="0"/>
              <a:t>არსებობს კონფლიქტის 4 ტიპი: </a:t>
            </a:r>
          </a:p>
          <a:p>
            <a:r>
              <a:rPr lang="ka-GE" sz="2800" dirty="0"/>
              <a:t>პიროვნების შიგნით მიმდინარე;</a:t>
            </a:r>
          </a:p>
          <a:p>
            <a:r>
              <a:rPr lang="ka-GE" sz="2800" dirty="0"/>
              <a:t>პიროვნებათა შორისი;</a:t>
            </a:r>
          </a:p>
          <a:p>
            <a:r>
              <a:rPr lang="ka-GE" sz="2800" dirty="0"/>
              <a:t>ჯგუფთაშორისი;</a:t>
            </a:r>
          </a:p>
          <a:p>
            <a:r>
              <a:rPr lang="ka-GE" sz="2800" dirty="0"/>
              <a:t>ჯგუფებს შორის მიმდინარე კონფლიქტები;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2573380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3200" dirty="0"/>
              <a:t>ორგანიზაციას შრომითი ჯგუფების ურთიერთობა, ხშირად, გარკვეულ პრობლემებს უქმნის და მან ეს სიძნელეები უნდა დაძლიოს;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7943431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a-GE" sz="4400" dirty="0"/>
              <a:t>ორგანიზაციაში მიმართულების მიხედვით გამოყოფენ:</a:t>
            </a:r>
          </a:p>
          <a:p>
            <a:r>
              <a:rPr lang="ka-GE" sz="4400" dirty="0"/>
              <a:t>ვერტიკალურ,</a:t>
            </a:r>
          </a:p>
          <a:p>
            <a:r>
              <a:rPr lang="ka-GE" sz="4400" dirty="0"/>
              <a:t>ჰორიზონტალურ და </a:t>
            </a:r>
          </a:p>
          <a:p>
            <a:r>
              <a:rPr lang="ka-GE" sz="4400" dirty="0"/>
              <a:t>შერეულ კონფლიქტებს: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01531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2800" dirty="0"/>
              <a:t>დაწესებულების ეფექტური ურთიერთობის განმაპირობებელ ფაქტორებში იგულისხმება: </a:t>
            </a:r>
          </a:p>
          <a:p>
            <a:r>
              <a:rPr lang="ka-GE" dirty="0"/>
              <a:t>ვითარების განუსაზღვრელობა,</a:t>
            </a:r>
          </a:p>
          <a:p>
            <a:r>
              <a:rPr lang="ka-GE" dirty="0"/>
              <a:t>ეფექტისა და</a:t>
            </a:r>
          </a:p>
          <a:p>
            <a:r>
              <a:rPr lang="ka-GE" dirty="0"/>
              <a:t>პასუხის განუსაზღვრელობა;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68939079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a-GE" dirty="0"/>
              <a:t>დასაშვებია ასევე კლასიფიკაცია კონფლიქტების გამომწვევი მიზეზების ხასიათის მიხედვით. </a:t>
            </a:r>
          </a:p>
          <a:p>
            <a:r>
              <a:rPr lang="ka-GE" dirty="0"/>
              <a:t>შეიძლება ითქვას, რომ კონფლიქტები ძირითადად სამი ჯგუფის მიზეზთა საფუძველზე აღმოცენდება, ისინი განპირობებულია:</a:t>
            </a:r>
            <a:endParaRPr lang="ru-RU" dirty="0"/>
          </a:p>
          <a:p>
            <a:r>
              <a:rPr lang="ka-GE" dirty="0"/>
              <a:t>1) შრომითი პროცესებით;</a:t>
            </a:r>
            <a:endParaRPr lang="ru-RU" dirty="0"/>
          </a:p>
          <a:p>
            <a:r>
              <a:rPr lang="ka-GE" dirty="0"/>
              <a:t>2) ადამიანთა ურთიერთდამოკიდებულების ფსიქოლოგიური თვისებებით, ანუ მათი სიმპათიებით და ანტიპატიებით, ადამიანთა ეთნიკური განსხვავებულობით, ცუდი ფსიქოლოგიური კომუნიკაციის მქონე ხელმძღვანელთა ქმედებით და სხვა.</a:t>
            </a:r>
            <a:endParaRPr lang="ru-RU" dirty="0"/>
          </a:p>
          <a:p>
            <a:r>
              <a:rPr lang="ka-GE" dirty="0"/>
              <a:t>3) ჯგუფის წევრთა პიროვნული თვისებურებით, თავისი ემოციური მდგომარეობის გაკონტროლების არცოდნით, აგრესიულობით, არაკომუნიკაბელურობით, უტაქტობით.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559152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კონფლიქტებს ასხვავებენ ორგანიზაციებისთვის მათი მნიშვნელობით, აგრეთვე მათი შესაძლო გადაჭრის გზების მიხედვითაც.</a:t>
            </a:r>
          </a:p>
          <a:p>
            <a:r>
              <a:rPr lang="ka-GE" dirty="0"/>
              <a:t>ასხვავებენ კონსტრუქციულ და დესტრუქციულ კონფლიქტებსაც.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319285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დესტრუქციული კონფლიქტები, კონსტრუქციულისაგან განსხვავებით, ყველაზე ხშირად სუბიექტური მიზეზებით აღმოცენდება. ასეთ მიზეზებს მიეკუთვნება;</a:t>
            </a:r>
            <a:endParaRPr lang="ru-RU" dirty="0"/>
          </a:p>
          <a:p>
            <a:r>
              <a:rPr lang="ka-GE" dirty="0"/>
              <a:t>1) ხელმძღვანელის არასწორი ქმედება;</a:t>
            </a:r>
            <a:endParaRPr lang="ru-RU" dirty="0"/>
          </a:p>
          <a:p>
            <a:r>
              <a:rPr lang="ka-GE" dirty="0"/>
              <a:t>2) ხელქვეითის არასწორი ქმედება;</a:t>
            </a:r>
            <a:endParaRPr lang="ru-RU" dirty="0"/>
          </a:p>
          <a:p>
            <a:r>
              <a:rPr lang="ka-GE" dirty="0"/>
              <a:t>3) როგორც ხელმძღვანელის, ასევე ხელქვეითთა არასწორი ქმედება;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662578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</TotalTime>
  <Words>544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Century Gothic</vt:lpstr>
      <vt:lpstr>Wingdings 3</vt:lpstr>
      <vt:lpstr>Сектор</vt:lpstr>
      <vt:lpstr>კონფლიქტის მართვა ორგანიზაციულ სივრცეში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BSU</cp:lastModifiedBy>
  <cp:revision>16</cp:revision>
  <dcterms:created xsi:type="dcterms:W3CDTF">2024-06-10T19:37:00Z</dcterms:created>
  <dcterms:modified xsi:type="dcterms:W3CDTF">2024-06-11T09:28:29Z</dcterms:modified>
</cp:coreProperties>
</file>