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73" r:id="rId6"/>
    <p:sldId id="274" r:id="rId7"/>
    <p:sldId id="260" r:id="rId8"/>
    <p:sldId id="278" r:id="rId9"/>
    <p:sldId id="276" r:id="rId10"/>
    <p:sldId id="275" r:id="rId11"/>
    <p:sldId id="261" r:id="rId12"/>
    <p:sldId id="277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სათაურ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7" name="სუბტიტრ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grpSp>
        <p:nvGrpSpPr>
          <p:cNvPr id="2" name="ჯგუფი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თავისუფალი ფორმა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თავისუფალი ფორმა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თავისუფალი ფორმა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პირდაპირი დამაკავშირებალი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თარიღის ჩანაცვლების ველი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სლაიდის რიცხვის ჩანაცვლების ველი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სათაურ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სათაურ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სათაურ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8" name="თავისუფალი ფორმა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თავისუფალი ფორმა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პირდაპირი დამაკავშირებალი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თავისუფალი ფორმა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თავისუფალი ფორმა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პირდაპირი დამაკავშირებალი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სათაურის ჩანაცვლების ველ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0" name="ტექსტის ჩანაცვლების ველ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22" name="ქვედა კოლონტიტულის ჩანაცვლების ველი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სლაიდის რიცხვის ჩანაცვლების ველი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5029200" cy="1828799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>
                <a:solidFill>
                  <a:schemeClr val="tx1"/>
                </a:solidFill>
              </a:rPr>
              <a:t>ბათუმის შოთა რუსთაველის სახელმწიფო უნივერსიტეტი</a:t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800" dirty="0" smtClean="0">
                <a:solidFill>
                  <a:schemeClr val="tx1"/>
                </a:solidFill>
              </a:rPr>
              <a:t>ტექნოლოგიური ფაკულტეტი</a:t>
            </a:r>
            <a:br>
              <a:rPr lang="ka-GE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228600" y="2736979"/>
            <a:ext cx="8305800" cy="2901821"/>
          </a:xfrm>
        </p:spPr>
        <p:txBody>
          <a:bodyPr/>
          <a:lstStyle/>
          <a:p>
            <a:r>
              <a:rPr lang="ka-GE" b="1" dirty="0" smtClean="0">
                <a:solidFill>
                  <a:schemeClr val="tx1"/>
                </a:solidFill>
              </a:rPr>
              <a:t>ეკოლოგიური  განათლება და მისი მნიშვნელობა</a:t>
            </a:r>
            <a:endParaRPr lang="ka-GE" dirty="0">
              <a:solidFill>
                <a:srgbClr val="C00000"/>
              </a:solidFill>
            </a:endParaRPr>
          </a:p>
          <a:p>
            <a:r>
              <a:rPr lang="ka-GE" sz="2000" dirty="0" err="1" smtClean="0">
                <a:solidFill>
                  <a:schemeClr val="tx1"/>
                </a:solidFill>
              </a:rPr>
              <a:t>აგროეკოლოგისა</a:t>
            </a:r>
            <a:r>
              <a:rPr lang="ka-GE" sz="2000" dirty="0" smtClean="0">
                <a:solidFill>
                  <a:schemeClr val="tx1"/>
                </a:solidFill>
              </a:rPr>
              <a:t> და სატყეო საქმის დეპარტამენტის </a:t>
            </a:r>
          </a:p>
          <a:p>
            <a:r>
              <a:rPr lang="ka-GE" sz="2000" dirty="0" smtClean="0">
                <a:solidFill>
                  <a:schemeClr val="tx1"/>
                </a:solidFill>
              </a:rPr>
              <a:t>ასისტენტ პროფესორი   ნ.  ნაკაშიძე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სურათი 3" descr="C:\Users\админ\Desktop\downlo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"/>
            <a:ext cx="3295650" cy="23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9" y="1157571"/>
            <a:ext cx="8352381" cy="47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/>
              <a:t>რა დანიშნულება აქვთ უმაღლეს სასწავლებლებს?</a:t>
            </a:r>
            <a:endParaRPr lang="ru-RU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უმაღლესი სასწავლო დაწესებულებები კი თავისი დანიშნულებით ცოდნის, ტექნოლოგიური სიახლეებისა და პროგრესული ღირებულებების ფორპოსტს წარმოადგენს. სწორედ უნივერსიტეტებშია ახალგაზრდობის დიდი კონცენტრაცია. ამდენად, აუცილებელია უნივერსიტეტების გააქტიურება </a:t>
            </a:r>
            <a:r>
              <a:rPr lang="ka-GE" dirty="0" err="1" smtClean="0"/>
              <a:t>გარემოსდაცვით</a:t>
            </a:r>
            <a:r>
              <a:rPr lang="ka-GE" dirty="0" smtClean="0"/>
              <a:t> საკითხებში. საქართველოს უნივერსიტეტების უმრავლესობა მნიშვნელოვან როლს ასრულებს მომავალი თაობის </a:t>
            </a:r>
            <a:r>
              <a:rPr lang="ka-GE" dirty="0" err="1" smtClean="0"/>
              <a:t>ეკოგანათლების</a:t>
            </a:r>
            <a:r>
              <a:rPr lang="ka-GE" dirty="0" smtClean="0"/>
              <a:t> </a:t>
            </a:r>
            <a:r>
              <a:rPr lang="ka-GE" dirty="0" err="1" smtClean="0"/>
              <a:t>უზრუნველყოფისათვია</a:t>
            </a:r>
            <a:r>
              <a:rPr lang="ka-GE" dirty="0" smtClean="0"/>
              <a:t>. ამ მხრივ ჩვენს უნივერსიტეტსაც უკავია მნიშვნელოვანი ადგილი. </a:t>
            </a:r>
            <a:r>
              <a:rPr lang="ka-GE" dirty="0" err="1" smtClean="0"/>
              <a:t>ეკოგანათლების</a:t>
            </a:r>
            <a:r>
              <a:rPr lang="ka-GE" dirty="0" smtClean="0"/>
              <a:t> სწორი მიმართულებით წარმართვაში მნიშვნელოვანია სტუდენტთა აქტიური ჩართულობა</a:t>
            </a:r>
            <a:endParaRPr lang="ru-RU" dirty="0"/>
          </a:p>
        </p:txBody>
      </p:sp>
      <p:sp>
        <p:nvSpPr>
          <p:cNvPr id="11266" name="AutoShape 2" descr="ბსუ-ს ექსტენციის ცენტრის ბაზაზე ხალას საჯარო სკოლაში  სასწავლო-სადემონსტრაციო სათბური გაიხსნ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://gazetiajara.ge/wp-content/uploads/2023/09/384337158_737811545054443_3234375418462025612_n-1-800x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411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3276600" y="228601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/>
              <a:t>               </a:t>
            </a:r>
            <a:r>
              <a:rPr lang="ka-GE" dirty="0" err="1" smtClean="0"/>
              <a:t>ექსტენციის</a:t>
            </a:r>
            <a:r>
              <a:rPr lang="ka-GE" dirty="0" smtClean="0"/>
              <a:t>  ცენტრი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495800" y="13716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 "ჭკვიანი ფერმა ჩვენს სკოლაში" განხორციელდა აჭარის ა/რ საჯარო სკოლებისთვის, </a:t>
            </a:r>
            <a:r>
              <a:rPr lang="ka-GE" dirty="0" err="1" smtClean="0"/>
              <a:t>ბსუ</a:t>
            </a:r>
            <a:r>
              <a:rPr lang="ka-GE" dirty="0" smtClean="0"/>
              <a:t>-ს </a:t>
            </a:r>
            <a:r>
              <a:rPr lang="ka-GE" dirty="0" err="1" smtClean="0"/>
              <a:t>ექსტენციის</a:t>
            </a:r>
            <a:r>
              <a:rPr lang="ka-GE" dirty="0" smtClean="0"/>
              <a:t> ცენტრის ბაზაზე, აშშ-ის სოფლის მეურნეობის დეპარტამენტის (</a:t>
            </a:r>
            <a:r>
              <a:rPr lang="en-US" dirty="0" smtClean="0"/>
              <a:t>USDA) </a:t>
            </a:r>
            <a:r>
              <a:rPr lang="ka-GE" dirty="0" smtClean="0"/>
              <a:t>დაფინანსებით და </a:t>
            </a:r>
            <a:r>
              <a:rPr lang="ka-GE" dirty="0" err="1" smtClean="0"/>
              <a:t>„მომავლის</a:t>
            </a:r>
            <a:r>
              <a:rPr lang="ka-GE" dirty="0" smtClean="0"/>
              <a:t> </a:t>
            </a:r>
            <a:r>
              <a:rPr lang="ka-GE" dirty="0" err="1" smtClean="0"/>
              <a:t>ფერმერის“ორგანიზებით</a:t>
            </a:r>
            <a:r>
              <a:rPr lang="ka-GE" dirty="0" smtClean="0"/>
              <a:t>.</a:t>
            </a:r>
            <a:endParaRPr lang="ru-RU" dirty="0"/>
          </a:p>
        </p:txBody>
      </p:sp>
      <p:sp>
        <p:nvSpPr>
          <p:cNvPr id="4102" name="AutoShape 6" descr="ბსუ-ში აგრარული ექსტენციის ცენტრი გაიხსნ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ბსუ-ში აგრარული ექსტენციის ცენტრი გაიხსნ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ბსუ-ში აგრარული ექსტენციის ცენტრი გაიხსნ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ბსუ-ში აგრარული ექსტენციის ცენტრი გაიხსნ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352800" cy="3352800"/>
          </a:xfrm>
          <a:prstGeom prst="rect">
            <a:avLst/>
          </a:prstGeom>
          <a:noFill/>
        </p:spPr>
      </p:pic>
      <p:sp>
        <p:nvSpPr>
          <p:cNvPr id="4110" name="AutoShape 14" descr="ბსუ-ში აგრარული ექსტენციის ცენტრი გაიხსნ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მასწავლებელთა გადამზადება ტრენინგი „გარემოსადაცვითი და აგრარული განათლება  სკოლაში” გრძელდება | საინფორმაციო სააგენტო &quot;ინტერპრესნიუსი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May be an image of 8 people, people studying and 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05200"/>
            <a:ext cx="4572000" cy="3265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3352800" y="381001"/>
            <a:ext cx="5105400" cy="914399"/>
          </a:xfrm>
        </p:spPr>
        <p:txBody>
          <a:bodyPr/>
          <a:lstStyle/>
          <a:p>
            <a:pPr algn="ctr"/>
            <a:r>
              <a:rPr lang="ka-GE" dirty="0" err="1" smtClean="0"/>
              <a:t>აგროკლუბები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800600" y="12954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 დღეს აჭარაში მოქმედებს 15 </a:t>
            </a:r>
            <a:r>
              <a:rPr lang="ka-GE" dirty="0" err="1" smtClean="0"/>
              <a:t>აგროკლუბი</a:t>
            </a:r>
            <a:r>
              <a:rPr lang="ka-GE" dirty="0" smtClean="0"/>
              <a:t> ქობულეთის, ხელვაჩაურის, ქედის, შუახევის, ხულოს </a:t>
            </a:r>
            <a:r>
              <a:rPr lang="ka-GE" dirty="0" err="1" smtClean="0"/>
              <a:t>მუნიციპალიტეტებიდან</a:t>
            </a:r>
            <a:r>
              <a:rPr lang="ka-GE" dirty="0" smtClean="0"/>
              <a:t> და ბათუმიდან.</a:t>
            </a:r>
            <a:endParaRPr lang="ru-RU" dirty="0"/>
          </a:p>
        </p:txBody>
      </p:sp>
      <p:pic>
        <p:nvPicPr>
          <p:cNvPr id="2050" name="Picture 2" descr="სოფელ სხალთის საჯარო... - ბსუს აგრარული ექსტენციის ცენტრი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4648200" cy="2743200"/>
          </a:xfrm>
          <a:prstGeom prst="rect">
            <a:avLst/>
          </a:prstGeom>
          <a:noFill/>
        </p:spPr>
      </p:pic>
      <p:pic>
        <p:nvPicPr>
          <p:cNvPr id="6" name="Picture 16" descr="ბათუმის 28-ე საჯარო სკოლაში სასწავლო-სადემონსტრაციო სათბური გაიხსნა - ახალი  განათლებ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286962"/>
          </a:xfrm>
        </p:spPr>
        <p:txBody>
          <a:bodyPr/>
          <a:lstStyle/>
          <a:p>
            <a:r>
              <a:rPr lang="ka-GE" dirty="0" smtClean="0"/>
              <a:t>მადლობთ ყურადღებისთვის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ეკოლოგიური განათლების არსი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00600" y="1524000"/>
            <a:ext cx="403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/>
              <a:t>ეკოლოგიური განათლება მსოფლიოში აღიარებულია პრიორიტეტულ მიმართულებად. მას დიდი მნიშვნელობა ენიჭება თანამედროვე მსოფლმხედველობის, ეკოლოგიური ცნობიერების, კულტურული, რელიგიური და ესთეტიკური შეხედულებების ჩამოყალიბებაში, დედამიწის ბუნებრივ რესურსებზე ზრუნვასა და მათდამი პატივისცემის გრძნობის გაძლიერებაში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/>
              <a:t>  </a:t>
            </a:r>
            <a:r>
              <a:rPr lang="ka-GE" sz="3600" dirty="0" smtClean="0"/>
              <a:t>საქართველოს კანონი </a:t>
            </a:r>
            <a:r>
              <a:rPr lang="ka-GE" sz="3600" dirty="0" err="1" smtClean="0"/>
              <a:t>„გარემოს</a:t>
            </a:r>
            <a:r>
              <a:rPr lang="ka-GE" sz="3600" dirty="0" smtClean="0"/>
              <a:t> დაცვის </a:t>
            </a:r>
            <a:r>
              <a:rPr lang="ka-GE" sz="3600" dirty="0" err="1" smtClean="0"/>
              <a:t>შესახებ“</a:t>
            </a:r>
            <a:endParaRPr lang="ru-RU" sz="3600" dirty="0"/>
          </a:p>
        </p:txBody>
      </p:sp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6482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0574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/>
              <a:t>ქვეყანაში აუცილებელია შეიქმნას ეკოლოგიური განათლების ერთიანი სისტემა, რომელიც </a:t>
            </a:r>
            <a:r>
              <a:rPr lang="ka-GE" dirty="0" err="1" smtClean="0"/>
              <a:t>„მოიცავს</a:t>
            </a:r>
            <a:r>
              <a:rPr lang="ka-GE" dirty="0" smtClean="0"/>
              <a:t> საგანმანათლებლო სასწავლებლების, კადრების მომზადებისა და კვალიფიკაციის ამღლების დაწესებულებათა </a:t>
            </a:r>
            <a:r>
              <a:rPr lang="ka-GE" dirty="0" err="1" smtClean="0"/>
              <a:t>ქსელს“</a:t>
            </a:r>
            <a:r>
              <a:rPr lang="ka-GE" dirty="0" smtClean="0"/>
              <a:t>, აგრეთვე </a:t>
            </a:r>
            <a:r>
              <a:rPr lang="ka-GE" dirty="0" err="1" smtClean="0"/>
              <a:t>„სკოლამდელი</a:t>
            </a:r>
            <a:r>
              <a:rPr lang="ka-GE" dirty="0" smtClean="0"/>
              <a:t>, დაწყებითი, საბაზო, საშუალო, პროფესიული და უმაღლესი განათლების </a:t>
            </a:r>
            <a:r>
              <a:rPr lang="ka-GE" dirty="0" err="1" smtClean="0"/>
              <a:t>ეტაპებს.“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781800" cy="5029200"/>
          </a:xfrm>
          <a:prstGeom prst="rect">
            <a:avLst/>
          </a:prstGeom>
        </p:spPr>
      </p:pic>
      <p:sp>
        <p:nvSpPr>
          <p:cNvPr id="3" name="მართკუთხედი 2"/>
          <p:cNvSpPr/>
          <p:nvPr/>
        </p:nvSpPr>
        <p:spPr>
          <a:xfrm>
            <a:off x="1981200" y="381000"/>
            <a:ext cx="52794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a-GE" dirty="0">
                <a:solidFill>
                  <a:srgbClr val="000000"/>
                </a:solidFill>
                <a:latin typeface="Sylfaen" panose="010A0502050306030303" pitchFamily="18" charset="0"/>
                <a:ea typeface="Sylfaen" panose="010A0502050306030303" pitchFamily="18" charset="0"/>
                <a:cs typeface="Microsoft Himalaya" panose="01010100010101010101" pitchFamily="2" charset="0"/>
              </a:rPr>
              <a:t>განათლება მდგრადი განვითარებისათვის</a:t>
            </a:r>
            <a:endParaRPr lang="ka-GE" sz="1600" dirty="0">
              <a:effectLst/>
              <a:latin typeface="Sylfaen" panose="010A0502050306030303" pitchFamily="18" charset="0"/>
              <a:ea typeface="Sylfaen" panose="010A0502050306030303" pitchFamily="18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0198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8077200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66799"/>
          </a:xfrm>
        </p:spPr>
        <p:txBody>
          <a:bodyPr>
            <a:noAutofit/>
          </a:bodyPr>
          <a:lstStyle/>
          <a:p>
            <a:pPr algn="ctr"/>
            <a:r>
              <a:rPr lang="ka-GE" sz="3600" dirty="0" smtClean="0"/>
              <a:t>გარემოსდაცვითი განათლების ერთიანი სისტემა</a:t>
            </a:r>
            <a:endParaRPr lang="ru-RU" sz="3600" dirty="0"/>
          </a:p>
        </p:txBody>
      </p:sp>
      <p:pic>
        <p:nvPicPr>
          <p:cNvPr id="4098" name="Picture 2" descr="C:\Users\User\Desktop\fsdgSYT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6482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15240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 </a:t>
            </a:r>
            <a:r>
              <a:rPr lang="ka-GE" dirty="0" smtClean="0"/>
              <a:t>ზოგადი განათლების ეროვნული მიზნებიდან გამომდინარე, ეროვნული სასწავლო გეგმა ასევე გამოყოფს პრიორიტეტულ თემებს: ა) კულტურული მემკვიდრეობის დაცვა; ბ) გარემოს დაცვა; გ) ჯანსაღი ცხოვრება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688"/>
            <a:ext cx="5791200" cy="3484970"/>
          </a:xfrm>
          <a:prstGeom prst="rect">
            <a:avLst/>
          </a:prstGeom>
        </p:spPr>
      </p:pic>
      <p:pic>
        <p:nvPicPr>
          <p:cNvPr id="3" name="სურათი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74658"/>
            <a:ext cx="5284008" cy="31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534400" cy="5029200"/>
          </a:xfrm>
          <a:prstGeom prst="rect">
            <a:avLst/>
          </a:prstGeom>
        </p:spPr>
      </p:pic>
      <p:sp>
        <p:nvSpPr>
          <p:cNvPr id="3" name="მართკუთხედი 2"/>
          <p:cNvSpPr/>
          <p:nvPr/>
        </p:nvSpPr>
        <p:spPr>
          <a:xfrm>
            <a:off x="1524000" y="228601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a-GE" dirty="0" smtClean="0">
                <a:latin typeface="Sylfaen" panose="010A0502050306030303" pitchFamily="18" charset="0"/>
                <a:ea typeface="Sylfaen" panose="010A0502050306030303" pitchFamily="18" charset="0"/>
                <a:cs typeface="Microsoft Himalaya" panose="01010100010101010101" pitchFamily="2" charset="0"/>
              </a:rPr>
              <a:t>                          რა </a:t>
            </a:r>
            <a:r>
              <a:rPr lang="ka-GE" dirty="0">
                <a:latin typeface="Sylfaen" panose="010A0502050306030303" pitchFamily="18" charset="0"/>
                <a:ea typeface="Sylfaen" panose="010A0502050306030303" pitchFamily="18" charset="0"/>
                <a:cs typeface="Microsoft Himalaya" panose="01010100010101010101" pitchFamily="2" charset="0"/>
              </a:rPr>
              <a:t>იციან ახალგაზრდებმა</a:t>
            </a:r>
            <a:endParaRPr lang="ka-GE" dirty="0">
              <a:effectLst/>
              <a:latin typeface="Sylfaen" panose="010A0502050306030303" pitchFamily="18" charset="0"/>
              <a:ea typeface="Sylfaen" panose="010A0502050306030303" pitchFamily="18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2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ღია">
  <a:themeElements>
    <a:clrScheme name="ღია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ღია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ღია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</TotalTime>
  <Words>232</Words>
  <Application>Microsoft Office PowerPoint</Application>
  <PresentationFormat>ეკრანი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6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15</vt:i4>
      </vt:variant>
    </vt:vector>
  </HeadingPairs>
  <TitlesOfParts>
    <vt:vector size="22" baseType="lpstr">
      <vt:lpstr>Lucida Sans Unicode</vt:lpstr>
      <vt:lpstr>Microsoft Himalaya</vt:lpstr>
      <vt:lpstr>Sylfaen</vt:lpstr>
      <vt:lpstr>Verdana</vt:lpstr>
      <vt:lpstr>Wingdings 2</vt:lpstr>
      <vt:lpstr>Wingdings 3</vt:lpstr>
      <vt:lpstr>ღია</vt:lpstr>
      <vt:lpstr>ბათუმის შოთა რუსთაველის სახელმწიფო უნივერსიტეტი ტექნოლოგიური ფაკულტეტი </vt:lpstr>
      <vt:lpstr>ეკოლოგიური განათლების არსი</vt:lpstr>
      <vt:lpstr>  საქართველოს კანონი „გარემოს დაცვის შესახებ“</vt:lpstr>
      <vt:lpstr>PowerPoint-ის პრეზენტაცია</vt:lpstr>
      <vt:lpstr>PowerPoint-ის პრეზენტაცია</vt:lpstr>
      <vt:lpstr>PowerPoint-ის პრეზენტაცია</vt:lpstr>
      <vt:lpstr>გარემოსდაცვითი განათლების ერთიანი სისტემა</vt:lpstr>
      <vt:lpstr>PowerPoint-ის პრეზენტაცია</vt:lpstr>
      <vt:lpstr>PowerPoint-ის პრეზენტაცია</vt:lpstr>
      <vt:lpstr>PowerPoint-ის პრეზენტაცია</vt:lpstr>
      <vt:lpstr>რა დანიშნულება აქვთ უმაღლეს სასწავლებლებს?</vt:lpstr>
      <vt:lpstr>PowerPoint-ის პრეზენტაცია</vt:lpstr>
      <vt:lpstr>               ექსტენციის  ცენტრი</vt:lpstr>
      <vt:lpstr>აგროკლუბები</vt:lpstr>
      <vt:lpstr>მადლობთ ყურადღებისთვის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ბათუმის შოთა რუსთაველის სახელმწიფო უნივერსიტეტი საქართველო-აჭარა</dc:title>
  <dc:creator>nunu nakashidze</dc:creator>
  <cp:lastModifiedBy>user</cp:lastModifiedBy>
  <cp:revision>45</cp:revision>
  <dcterms:created xsi:type="dcterms:W3CDTF">2006-08-16T00:00:00Z</dcterms:created>
  <dcterms:modified xsi:type="dcterms:W3CDTF">2025-04-07T09:19:56Z</dcterms:modified>
</cp:coreProperties>
</file>