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1"/>
  </p:sldMasterIdLst>
  <p:sldIdLst>
    <p:sldId id="256" r:id="rId2"/>
    <p:sldId id="257" r:id="rId3"/>
    <p:sldId id="292" r:id="rId4"/>
    <p:sldId id="266" r:id="rId5"/>
    <p:sldId id="258" r:id="rId6"/>
    <p:sldId id="264" r:id="rId7"/>
    <p:sldId id="276" r:id="rId8"/>
    <p:sldId id="274" r:id="rId9"/>
    <p:sldId id="278" r:id="rId10"/>
    <p:sldId id="280" r:id="rId11"/>
    <p:sldId id="284" r:id="rId12"/>
    <p:sldId id="283" r:id="rId13"/>
    <p:sldId id="262" r:id="rId14"/>
    <p:sldId id="294" r:id="rId15"/>
    <p:sldId id="290" r:id="rId16"/>
    <p:sldId id="297" r:id="rId17"/>
    <p:sldId id="286" r:id="rId18"/>
    <p:sldId id="288" r:id="rId19"/>
    <p:sldId id="300" r:id="rId20"/>
    <p:sldId id="311" r:id="rId21"/>
    <p:sldId id="298" r:id="rId22"/>
    <p:sldId id="312" r:id="rId23"/>
    <p:sldId id="313" r:id="rId24"/>
    <p:sldId id="302" r:id="rId25"/>
    <p:sldId id="304" r:id="rId26"/>
    <p:sldId id="306" r:id="rId27"/>
    <p:sldId id="308" r:id="rId28"/>
    <p:sldId id="267" r:id="rId29"/>
    <p:sldId id="268" r:id="rId30"/>
    <p:sldId id="269" r:id="rId31"/>
    <p:sldId id="270" r:id="rId32"/>
    <p:sldId id="271" r:id="rId33"/>
    <p:sldId id="30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78" autoAdjust="0"/>
  </p:normalViewPr>
  <p:slideViewPr>
    <p:cSldViewPr snapToGrid="0">
      <p:cViewPr varScale="1">
        <p:scale>
          <a:sx n="102" d="100"/>
          <a:sy n="102" d="100"/>
        </p:scale>
        <p:origin x="76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37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61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398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2705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2713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904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301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919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79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530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2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45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2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93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50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29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26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6/16/2025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547415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68969" y="2261338"/>
            <a:ext cx="7723031" cy="4467008"/>
          </a:xfrm>
        </p:spPr>
        <p:txBody>
          <a:bodyPr>
            <a:normAutofit fontScale="90000"/>
          </a:bodyPr>
          <a:lstStyle/>
          <a:p>
            <a:r>
              <a:rPr lang="ka-GE" sz="2800" b="1" dirty="0"/>
              <a:t>              ძილ-ღვიძილის </a:t>
            </a:r>
            <a:r>
              <a:rPr lang="ka-GE" sz="2800" b="1" dirty="0" err="1"/>
              <a:t>ციკლი,მისი</a:t>
            </a:r>
            <a:r>
              <a:rPr lang="ka-GE" sz="2800" b="1" dirty="0"/>
              <a:t> ფიზიოლოგიური მახასიათებლები  და დარღვევით გამოწვეული პათოლოგიური ფორმები</a:t>
            </a:r>
            <a:br>
              <a:rPr lang="ka-GE" sz="2800" b="1" dirty="0"/>
            </a:br>
            <a:br>
              <a:rPr lang="ka-GE" sz="2800" b="1" dirty="0"/>
            </a:br>
            <a:r>
              <a:rPr lang="ka-GE" sz="2800" b="1" dirty="0"/>
              <a:t>                       </a:t>
            </a:r>
            <a:r>
              <a:rPr lang="ka-GE" sz="2800" b="1" dirty="0" err="1">
                <a:solidFill>
                  <a:schemeClr val="bg1"/>
                </a:solidFill>
                <a:latin typeface="Sylfaen" panose="010A0502050306030303" pitchFamily="18" charset="0"/>
              </a:rPr>
              <a:t>მომხს</a:t>
            </a:r>
            <a:r>
              <a:rPr lang="ka-GE" sz="2800" b="1" dirty="0">
                <a:solidFill>
                  <a:schemeClr val="bg1"/>
                </a:solidFill>
                <a:latin typeface="Sylfaen" panose="010A0502050306030303" pitchFamily="18" charset="0"/>
              </a:rPr>
              <a:t> </a:t>
            </a:r>
            <a:r>
              <a:rPr lang="ka-GE" sz="2800" b="1" dirty="0" err="1">
                <a:solidFill>
                  <a:schemeClr val="bg1"/>
                </a:solidFill>
                <a:latin typeface="Sylfaen" panose="010A0502050306030303" pitchFamily="18" charset="0"/>
              </a:rPr>
              <a:t>ასოც.პროფ</a:t>
            </a:r>
            <a:r>
              <a:rPr lang="ka-GE" sz="2800" b="1" dirty="0">
                <a:solidFill>
                  <a:schemeClr val="bg1"/>
                </a:solidFill>
                <a:latin typeface="Sylfaen" panose="010A0502050306030303" pitchFamily="18" charset="0"/>
              </a:rPr>
              <a:t> </a:t>
            </a:r>
            <a:br>
              <a:rPr lang="ka-GE" sz="2800" b="1" dirty="0">
                <a:solidFill>
                  <a:schemeClr val="bg1"/>
                </a:solidFill>
                <a:latin typeface="Sylfaen" panose="010A0502050306030303" pitchFamily="18" charset="0"/>
              </a:rPr>
            </a:br>
            <a:r>
              <a:rPr lang="ka-GE" sz="2800" b="1" dirty="0">
                <a:solidFill>
                  <a:schemeClr val="bg1"/>
                </a:solidFill>
                <a:latin typeface="Sylfaen" panose="010A0502050306030303" pitchFamily="18" charset="0"/>
              </a:rPr>
              <a:t>                                       სარალიძე ეთერი</a:t>
            </a:r>
            <a:br>
              <a:rPr lang="ka-GE" sz="2800" b="1" dirty="0"/>
            </a:br>
            <a:r>
              <a:rPr lang="ka-GE" sz="2800" b="1" dirty="0"/>
              <a:t>                       </a:t>
            </a:r>
            <a:br>
              <a:rPr lang="ka-GE" sz="2800" b="1" dirty="0"/>
            </a:br>
            <a:br>
              <a:rPr lang="ka-GE" sz="2800" b="1" dirty="0"/>
            </a:br>
            <a:br>
              <a:rPr lang="ka-GE" sz="2800" b="1" dirty="0"/>
            </a:br>
            <a:endParaRPr lang="en-US" sz="2800" b="1" dirty="0"/>
          </a:p>
        </p:txBody>
      </p:sp>
      <p:sp>
        <p:nvSpPr>
          <p:cNvPr id="3" name="Subtitle 2"/>
          <p:cNvSpPr>
            <a:spLocks noGrp="1"/>
          </p:cNvSpPr>
          <p:nvPr>
            <p:ph type="subTitle" idx="4294967295"/>
          </p:nvPr>
        </p:nvSpPr>
        <p:spPr>
          <a:xfrm>
            <a:off x="3953813" y="107413"/>
            <a:ext cx="8135155" cy="1947863"/>
          </a:xfrm>
        </p:spPr>
        <p:txBody>
          <a:bodyPr>
            <a:normAutofit/>
          </a:bodyPr>
          <a:lstStyle/>
          <a:p>
            <a:pPr algn="ctr"/>
            <a:r>
              <a:rPr lang="ka-GE" sz="3200" b="1" dirty="0">
                <a:solidFill>
                  <a:schemeClr val="bg1"/>
                </a:solidFill>
                <a:latin typeface="Sylfaen" panose="010A0502050306030303" pitchFamily="18" charset="0"/>
              </a:rPr>
              <a:t>ბათუმის შოთა რუსთაველის ახელმწიფო                 უნივერსიტეტი</a:t>
            </a:r>
            <a:endParaRPr lang="en-US" sz="3200" b="1" dirty="0">
              <a:solidFill>
                <a:schemeClr val="bg1"/>
              </a:solidFill>
              <a:latin typeface="Sylfaen" panose="010A0502050306030303" pitchFamily="18" charset="0"/>
            </a:endParaRPr>
          </a:p>
        </p:txBody>
      </p:sp>
      <p:pic>
        <p:nvPicPr>
          <p:cNvPr id="1026" name="Picture 2" descr="áááá£ááá¡ á¨ááá á á£á¡ááááááá¡ á¡áá®áááá¬áá¤á á£ááááá 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26811" cy="369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46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ka-GE" sz="3200" dirty="0"/>
              <a:t> სწრაფი ძილი ( პარადოქსული)</a:t>
            </a:r>
          </a:p>
          <a:p>
            <a:r>
              <a:rPr lang="ka-GE" sz="2400" dirty="0"/>
              <a:t>ერთ შემთხვევაში ახალი ქერქის დესინქრონიძაციის პარალელურად დესინქრონიზებულია ჰიპოკამპიც,ძლიერ ეცემა კისრის კუნთების ტონუსი,თვალის მამოზრავებელი კუნთები მოსვენების მდგომარეობაშია.</a:t>
            </a:r>
          </a:p>
          <a:p>
            <a:r>
              <a:rPr lang="ka-GE" sz="2400" dirty="0"/>
              <a:t> მეორე შემთხვევაში ახალი ქერქის დესინქრონიზაციის პარალელურად ჰიპოკამპში აღირიცხება კარგად გამოხატული თეტა რიტმი. </a:t>
            </a:r>
          </a:p>
          <a:p>
            <a:r>
              <a:rPr lang="ka-GE" sz="2400" dirty="0"/>
              <a:t>ამ დროს სხეული ისვენებს, გულისცემა ნელი და რეგულარულია, ისევე როგორც სუნთქვიის სიხშირე.ტვინი აგზავნის დიდ და ნელ დელტა ტალღებს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567" y="150921"/>
            <a:ext cx="3663008" cy="2192784"/>
          </a:xfrm>
          <a:prstGeom prst="rect">
            <a:avLst/>
          </a:prstGeom>
        </p:spPr>
      </p:pic>
    </p:spTree>
    <p:extLst>
      <p:ext uri="{BB962C8B-B14F-4D97-AF65-F5344CB8AC3E}">
        <p14:creationId xmlns:p14="http://schemas.microsoft.com/office/powerpoint/2010/main" val="206147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0102788" cy="2953057"/>
          </a:xfrm>
        </p:spPr>
        <p:txBody>
          <a:bodyPr/>
          <a:lstStyle/>
          <a:p>
            <a:r>
              <a:rPr lang="ka-GE" dirty="0"/>
              <a:t>  სწრაფი ძილის დროს ენცეფალოგრამაზე ჩნდება ფხიზელი ადამიანისათვის დამახასიათებელი პიკები, ამ დროს მძინარე  ადამიანს სახეზე უჩნდება ემოციები, დახუჭულ თვალებს სწრაფად ამოძრავებს იგი ამ დროს სიზმარს ნახულობს. ფიქრობენ, რომ ამ ფაზაში ტვინი დღის განმავლობაში მიღებულ ინფორმაციას ამუშავებს, ზოგიერთი ფიზიოლოგის აზრით გონებრივი აქტივობა სწრაფი ძილისას, ღვიძილის დროს არსებულსაც კი აჭარბებს.ამიტომაა, რომ ადამიანი წინა დღეს წარმოქმნილ პრობლემას ხშირად მეორე დილით უკეთ წყვეტს.</a:t>
            </a:r>
            <a:endParaRPr lang="en-US" dirty="0"/>
          </a:p>
        </p:txBody>
      </p:sp>
      <p:pic>
        <p:nvPicPr>
          <p:cNvPr id="2050" name="Picture 2" descr="https://i.ytimg.com/vi/yd0bjY31P-U/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44" y="2953057"/>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537" y="2953057"/>
            <a:ext cx="5546441" cy="3429001"/>
          </a:xfrm>
          <a:prstGeom prst="rect">
            <a:avLst/>
          </a:prstGeom>
        </p:spPr>
      </p:pic>
    </p:spTree>
    <p:extLst>
      <p:ext uri="{BB962C8B-B14F-4D97-AF65-F5344CB8AC3E}">
        <p14:creationId xmlns:p14="http://schemas.microsoft.com/office/powerpoint/2010/main" val="318683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676" y="0"/>
            <a:ext cx="4321437" cy="2583402"/>
          </a:xfrm>
        </p:spPr>
        <p:txBody>
          <a:bodyPr/>
          <a:lstStyle/>
          <a:p>
            <a:pPr marL="0" indent="0">
              <a:buNone/>
            </a:pPr>
            <a:r>
              <a:rPr lang="ka-GE" dirty="0"/>
              <a:t> ხანდახან პრობლემის გადაწყვეტა ძილშივე ხდება. ცნობილია, რომ მენდელეევმა ქიმიურ ელემენტთა პერიოდულობის კანონი ძილში აღმოაჩინა.</a:t>
            </a:r>
            <a:endParaRPr lang="en-US" dirty="0"/>
          </a:p>
        </p:txBody>
      </p:sp>
      <p:pic>
        <p:nvPicPr>
          <p:cNvPr id="3074" name="Picture 2" descr="http://upload.mcvane.ge/uploads/526bc8e948e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617" y="165502"/>
            <a:ext cx="3638550" cy="4857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hemistry.ge/Downloads/pariodic%20Tab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30" y="2594377"/>
            <a:ext cx="5543716" cy="373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4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769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pic>
        <p:nvPicPr>
          <p:cNvPr id="74754" name="Picture 2" descr="D:\Documents\Desktop\sleep-brainwaves.jpg"/>
          <p:cNvPicPr>
            <a:picLocks noGrp="1" noChangeAspect="1" noChangeArrowheads="1"/>
          </p:cNvPicPr>
          <p:nvPr>
            <p:ph idx="1"/>
          </p:nvPr>
        </p:nvPicPr>
        <p:blipFill>
          <a:blip r:embed="rId2" cstate="print"/>
          <a:srcRect/>
          <a:stretch>
            <a:fillRect/>
          </a:stretch>
        </p:blipFill>
        <p:spPr bwMode="auto">
          <a:xfrm>
            <a:off x="2024034" y="620688"/>
            <a:ext cx="8186766" cy="5715040"/>
          </a:xfrm>
          <a:prstGeom prst="rect">
            <a:avLst/>
          </a:prstGeom>
          <a:noFill/>
        </p:spPr>
      </p:pic>
    </p:spTree>
    <p:extLst>
      <p:ext uri="{BB962C8B-B14F-4D97-AF65-F5344CB8AC3E}">
        <p14:creationId xmlns:p14="http://schemas.microsoft.com/office/powerpoint/2010/main" val="138078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pic>
        <p:nvPicPr>
          <p:cNvPr id="4" name="Picture 2" descr="D:\Documents\Desktop\275-1.gif"/>
          <p:cNvPicPr>
            <a:picLocks noGrp="1" noChangeAspect="1" noChangeArrowheads="1"/>
          </p:cNvPicPr>
          <p:nvPr>
            <p:ph idx="1"/>
          </p:nvPr>
        </p:nvPicPr>
        <p:blipFill>
          <a:blip r:embed="rId2" cstate="print"/>
          <a:srcRect/>
          <a:stretch>
            <a:fillRect/>
          </a:stretch>
        </p:blipFill>
        <p:spPr bwMode="auto">
          <a:xfrm>
            <a:off x="1981200" y="704089"/>
            <a:ext cx="8229600" cy="5565332"/>
          </a:xfrm>
          <a:prstGeom prst="rect">
            <a:avLst/>
          </a:prstGeom>
          <a:noFill/>
        </p:spPr>
      </p:pic>
    </p:spTree>
    <p:extLst>
      <p:ext uri="{BB962C8B-B14F-4D97-AF65-F5344CB8AC3E}">
        <p14:creationId xmlns:p14="http://schemas.microsoft.com/office/powerpoint/2010/main" val="277242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r>
              <a:rPr lang="ka-GE" dirty="0"/>
              <a:t>ღამის განმავლობაში ძილს ეს ციკლი მეორდება ყოველ 90 წუთში. საშუალოდ ღამის ძილს 20-25% დაახლოებით 100 წუთი - მოდის სწრაფ ძილზე. ეს იმას ნიშნავს, რომ ადამიანი, რომელიც ამბობს: ”მე არასოდეს არ ვხედავ სიზმარს”, ფაქტიურად წელიწადში 600 საათის განმავლობაში ხედავენ დაახლოებით 1500 სიზმარს, მაგრამ ეს სიზმრები იშვიათად ახსოვთ.</a:t>
            </a:r>
            <a:endParaRPr lang="en-US" dirty="0"/>
          </a:p>
        </p:txBody>
      </p:sp>
    </p:spTree>
    <p:extLst>
      <p:ext uri="{BB962C8B-B14F-4D97-AF65-F5344CB8AC3E}">
        <p14:creationId xmlns:p14="http://schemas.microsoft.com/office/powerpoint/2010/main" val="400095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04263" cy="6858000"/>
          </a:xfrm>
        </p:spPr>
        <p:txBody>
          <a:bodyPr>
            <a:normAutofit fontScale="92500" lnSpcReduction="10000"/>
          </a:bodyPr>
          <a:lstStyle/>
          <a:p>
            <a:r>
              <a:rPr lang="ka-GE" dirty="0"/>
              <a:t>  ძილის მარეგურილებელი მექანიზმების საშუალებებით  ძილზე გავლენას ახდენს ტვინის სხვადასხვა უბნებიდან ასევე გარემოდან მოსული სიგნალები.</a:t>
            </a:r>
          </a:p>
          <a:p>
            <a:endParaRPr lang="ka-GE" dirty="0"/>
          </a:p>
          <a:p>
            <a:pPr marL="0" indent="0">
              <a:buNone/>
            </a:pPr>
            <a:endParaRPr lang="ka-GE" dirty="0"/>
          </a:p>
          <a:p>
            <a:pPr marL="0" indent="0">
              <a:buNone/>
            </a:pPr>
            <a:r>
              <a:rPr lang="ka-GE" dirty="0"/>
              <a:t>    ნელი ძილის განვითარებაზე   პასუხისმგებელი მასინქრონიზებელი მექანიზმები შუა და შუამდებარე ტვინის, ნაწილობრივ წინა ტვინის ორბიტალურ უბნის დონეზე მდებარეობს.</a:t>
            </a:r>
          </a:p>
          <a:p>
            <a:endParaRPr lang="ka-GE" dirty="0"/>
          </a:p>
          <a:p>
            <a:endParaRPr lang="ka-GE" dirty="0"/>
          </a:p>
          <a:p>
            <a:endParaRPr lang="ka-GE" dirty="0"/>
          </a:p>
          <a:p>
            <a:endParaRPr lang="ka-GE" dirty="0"/>
          </a:p>
          <a:p>
            <a:r>
              <a:rPr lang="ka-GE" dirty="0"/>
              <a:t>   სწრაფ პარადოქსულ ძილზე და მის რეგულაციაზე პასუხისმგებელი მექანიზმები მოთავსებულია ვაროლის ხიდის ბადისებრი ფორმაციასა და ლიმბური სისტემის ემოციოგენურ სტრუქტურებში</a:t>
            </a:r>
            <a:endParaRPr lang="en-US" dirty="0"/>
          </a:p>
        </p:txBody>
      </p:sp>
      <p:pic>
        <p:nvPicPr>
          <p:cNvPr id="4098" name="Picture 2" descr="http://www.mlk.ge/images/custom/cerebrum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590" y="98946"/>
            <a:ext cx="3938753" cy="29990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06" y="3698544"/>
            <a:ext cx="4016183" cy="290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8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5" y="95534"/>
            <a:ext cx="7167856" cy="2842975"/>
          </a:xfrm>
        </p:spPr>
        <p:txBody>
          <a:bodyPr/>
          <a:lstStyle/>
          <a:p>
            <a:r>
              <a:rPr lang="ka-GE" dirty="0"/>
              <a:t>  ჰომეოსტაზური თეორიის მომხრენი ძილს უკავშირებენ ტვინში მიმდინარე ცვლილებებსა და ნუკლეინის მჟავების ბიოსინთეზს და მიიჩნევს, რომ ძილის ძირითადი ფუნქციაა ტვინის ჰომეოსტაზის რეგულაცია.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892" y="3078268"/>
            <a:ext cx="7159085" cy="3390771"/>
          </a:xfrm>
          <a:prstGeom prst="rect">
            <a:avLst/>
          </a:prstGeom>
        </p:spPr>
      </p:pic>
    </p:spTree>
    <p:extLst>
      <p:ext uri="{BB962C8B-B14F-4D97-AF65-F5344CB8AC3E}">
        <p14:creationId xmlns:p14="http://schemas.microsoft.com/office/powerpoint/2010/main" val="130847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rot="20425992">
            <a:off x="873457" y="2088107"/>
            <a:ext cx="8461612" cy="1282890"/>
          </a:xfrm>
        </p:spPr>
        <p:txBody>
          <a:bodyPr>
            <a:normAutofit/>
          </a:bodyPr>
          <a:lstStyle/>
          <a:p>
            <a:r>
              <a:rPr lang="ka-GE" sz="3600" dirty="0">
                <a:solidFill>
                  <a:schemeClr val="bg1"/>
                </a:solidFill>
              </a:rPr>
              <a:t>რა შედეგამდე მივყავართ უძილობას?</a:t>
            </a:r>
            <a:endParaRPr lang="en-US" sz="3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571" y="165734"/>
            <a:ext cx="2763202" cy="3469005"/>
          </a:xfrm>
          <a:prstGeom prst="rect">
            <a:avLst/>
          </a:prstGeom>
        </p:spPr>
      </p:pic>
    </p:spTree>
    <p:extLst>
      <p:ext uri="{BB962C8B-B14F-4D97-AF65-F5344CB8AC3E}">
        <p14:creationId xmlns:p14="http://schemas.microsoft.com/office/powerpoint/2010/main" val="17527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á«áááá¡ á¤ááá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3295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43500" y="450377"/>
            <a:ext cx="7048500" cy="3970318"/>
          </a:xfrm>
          <a:prstGeom prst="rect">
            <a:avLst/>
          </a:prstGeom>
        </p:spPr>
        <p:txBody>
          <a:bodyPr wrap="square">
            <a:spAutoFit/>
          </a:bodyPr>
          <a:lstStyle/>
          <a:p>
            <a:r>
              <a:rPr lang="en-US" sz="2800" dirty="0">
                <a:solidFill>
                  <a:srgbClr val="2C2F34"/>
                </a:solidFill>
                <a:latin typeface="Sylfaen" panose="010A0502050306030303" pitchFamily="18" charset="0"/>
              </a:rPr>
              <a:t>  </a:t>
            </a:r>
            <a:r>
              <a:rPr lang="ka-GE" sz="2800" dirty="0">
                <a:solidFill>
                  <a:srgbClr val="2C2F34"/>
                </a:solidFill>
                <a:latin typeface="Sylfaen" panose="010A0502050306030303" pitchFamily="18" charset="0"/>
              </a:rPr>
              <a:t>ძილი — მაღალგანვითარებული ორგანიზმის პერიოდული ფიზიოლოგიური მდგომარეობა, რომელსაც განსაზღვრავს თავის ტვინის მთელი რიგი სტრუქტურების კოორდინაციული მოქმედება. გარეგნულად ხასიათდება უმოძრაობით და გარესამყაროს გამღიზიანებლებისგან გამოთიშვით. </a:t>
            </a:r>
            <a:endParaRPr lang="en-US" dirty="0"/>
          </a:p>
        </p:txBody>
      </p:sp>
      <p:pic>
        <p:nvPicPr>
          <p:cNvPr id="1028" name="Picture 4" descr="á«áááá¡ á¤ááááááááá-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9299"/>
            <a:ext cx="5143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57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666" y="0"/>
            <a:ext cx="6975830" cy="1037230"/>
          </a:xfrm>
        </p:spPr>
        <p:txBody>
          <a:bodyPr/>
          <a:lstStyle/>
          <a:p>
            <a:r>
              <a:rPr lang="ka-GE" b="1" dirty="0">
                <a:solidFill>
                  <a:schemeClr val="bg1"/>
                </a:solidFill>
                <a:latin typeface="Sylfaen" panose="010A0502050306030303" pitchFamily="18" charset="0"/>
              </a:rPr>
              <a:t>რა დაავადებებს იწვევს უძილობა?</a:t>
            </a:r>
            <a:endParaRPr lang="en-US" b="1" dirty="0">
              <a:solidFill>
                <a:schemeClr val="bg1"/>
              </a:solidFill>
              <a:latin typeface="Sylfaen" panose="010A0502050306030303" pitchFamily="18" charset="0"/>
            </a:endParaRPr>
          </a:p>
        </p:txBody>
      </p:sp>
      <p:sp>
        <p:nvSpPr>
          <p:cNvPr id="3" name="Text Placeholder 2"/>
          <p:cNvSpPr>
            <a:spLocks noGrp="1"/>
          </p:cNvSpPr>
          <p:nvPr>
            <p:ph type="body" idx="1"/>
          </p:nvPr>
        </p:nvSpPr>
        <p:spPr>
          <a:xfrm>
            <a:off x="0" y="859808"/>
            <a:ext cx="8535988" cy="5377219"/>
          </a:xfrm>
        </p:spPr>
        <p:txBody>
          <a:bodyPr>
            <a:normAutofit/>
          </a:bodyPr>
          <a:lstStyle/>
          <a:p>
            <a:pPr marL="457200" indent="-457200">
              <a:buAutoNum type="arabicPeriod"/>
            </a:pPr>
            <a:r>
              <a:rPr lang="ka-GE" sz="2400" b="1" dirty="0"/>
              <a:t> </a:t>
            </a:r>
            <a:r>
              <a:rPr lang="ka-GE" dirty="0">
                <a:solidFill>
                  <a:schemeClr val="bg1"/>
                </a:solidFill>
              </a:rPr>
              <a:t>სტრესის ჰორმონების დონის ზრდას</a:t>
            </a:r>
          </a:p>
          <a:p>
            <a:pPr marL="457200" indent="-457200">
              <a:buAutoNum type="arabicPeriod"/>
            </a:pPr>
            <a:r>
              <a:rPr lang="ka-GE" dirty="0">
                <a:solidFill>
                  <a:schemeClr val="bg1"/>
                </a:solidFill>
              </a:rPr>
              <a:t> თავის ტკივილი</a:t>
            </a:r>
          </a:p>
          <a:p>
            <a:pPr marL="457200" indent="-457200">
              <a:buAutoNum type="arabicPeriod"/>
            </a:pPr>
            <a:r>
              <a:rPr lang="ka-GE" dirty="0">
                <a:solidFill>
                  <a:schemeClr val="bg1"/>
                </a:solidFill>
              </a:rPr>
              <a:t> წნევის მატება </a:t>
            </a:r>
          </a:p>
          <a:p>
            <a:pPr marL="457200" indent="-457200">
              <a:buAutoNum type="arabicPeriod"/>
            </a:pPr>
            <a:r>
              <a:rPr lang="ka-GE" dirty="0">
                <a:solidFill>
                  <a:schemeClr val="bg1"/>
                </a:solidFill>
              </a:rPr>
              <a:t>ნერვული სისტემის დაავადება</a:t>
            </a:r>
          </a:p>
          <a:p>
            <a:pPr marL="457200" indent="-457200">
              <a:buAutoNum type="arabicPeriod"/>
            </a:pPr>
            <a:r>
              <a:rPr lang="ka-GE" dirty="0">
                <a:solidFill>
                  <a:schemeClr val="bg1"/>
                </a:solidFill>
              </a:rPr>
              <a:t>იმატებს სისხლში ინსულინის რაოდენობა და ირღვევა</a:t>
            </a:r>
          </a:p>
          <a:p>
            <a:r>
              <a:rPr lang="ka-GE" dirty="0">
                <a:solidFill>
                  <a:schemeClr val="bg1"/>
                </a:solidFill>
              </a:rPr>
              <a:t> გლუკოზის შეთვისების უნარი, რაც ზრდის შაქრიანი</a:t>
            </a:r>
          </a:p>
          <a:p>
            <a:r>
              <a:rPr lang="ka-GE" dirty="0">
                <a:solidFill>
                  <a:schemeClr val="bg1"/>
                </a:solidFill>
              </a:rPr>
              <a:t> დიაბეტის განვითარების რისკს</a:t>
            </a:r>
            <a:r>
              <a:rPr lang="ka-GE" sz="2400" b="1" dirty="0"/>
              <a:t>.</a:t>
            </a:r>
          </a:p>
          <a:p>
            <a:pPr marL="342900" indent="-342900">
              <a:buFont typeface="Wingdings" panose="05000000000000000000" pitchFamily="2" charset="2"/>
              <a:buChar char="§"/>
            </a:pPr>
            <a:r>
              <a:rPr lang="ka-GE" dirty="0">
                <a:solidFill>
                  <a:schemeClr val="bg1"/>
                </a:solidFill>
              </a:rPr>
              <a:t>დღის განმავლობაში მუდმივად ძილის</a:t>
            </a:r>
          </a:p>
          <a:p>
            <a:r>
              <a:rPr lang="ka-GE" dirty="0">
                <a:solidFill>
                  <a:schemeClr val="bg1"/>
                </a:solidFill>
              </a:rPr>
              <a:t> სურვილი, შესაძლოა, ალცჰაიმერის ნიშანი იყოს</a:t>
            </a:r>
          </a:p>
          <a:p>
            <a:endParaRPr lang="ka-GE" sz="2400" b="1" i="1" dirty="0">
              <a:solidFill>
                <a:schemeClr val="bg1"/>
              </a:solidFill>
            </a:endParaRPr>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73" y="1678675"/>
            <a:ext cx="5303127" cy="517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9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6077" cy="2320118"/>
          </a:xfrm>
        </p:spPr>
        <p:txBody>
          <a:bodyPr>
            <a:normAutofit fontScale="90000"/>
          </a:bodyPr>
          <a:lstStyle/>
          <a:p>
            <a:r>
              <a:rPr lang="ka-GE" dirty="0">
                <a:solidFill>
                  <a:schemeClr val="bg1"/>
                </a:solidFill>
              </a:rPr>
              <a:t>გამოყოფენ ძილის დარღვევების შემდეგ ფორმებს: </a:t>
            </a:r>
            <a:br>
              <a:rPr lang="ka-GE" dirty="0">
                <a:solidFill>
                  <a:schemeClr val="bg1"/>
                </a:solidFill>
              </a:rPr>
            </a:br>
            <a:r>
              <a:rPr lang="ka-GE" dirty="0" err="1">
                <a:solidFill>
                  <a:schemeClr val="bg1"/>
                </a:solidFill>
              </a:rPr>
              <a:t>ინსომნიები</a:t>
            </a:r>
            <a:r>
              <a:rPr lang="ka-GE" dirty="0">
                <a:solidFill>
                  <a:schemeClr val="bg1"/>
                </a:solidFill>
              </a:rPr>
              <a:t>, პარასომნიები. ძილის </a:t>
            </a:r>
            <a:r>
              <a:rPr lang="ka-GE" dirty="0" err="1">
                <a:solidFill>
                  <a:schemeClr val="bg1"/>
                </a:solidFill>
              </a:rPr>
              <a:t>აპნოე</a:t>
            </a:r>
            <a:r>
              <a:rPr lang="ka-GE" dirty="0">
                <a:solidFill>
                  <a:schemeClr val="bg1"/>
                </a:solidFill>
              </a:rPr>
              <a:t>. ძილის კოშმარი და სხვა</a:t>
            </a:r>
            <a:br>
              <a:rPr lang="ka-GE" dirty="0">
                <a:solidFill>
                  <a:schemeClr val="bg1"/>
                </a:solidFill>
              </a:rPr>
            </a:br>
            <a:endParaRPr lang="en-US" dirty="0">
              <a:solidFill>
                <a:schemeClr val="bg1"/>
              </a:solidFill>
            </a:endParaRPr>
          </a:p>
        </p:txBody>
      </p:sp>
      <p:pic>
        <p:nvPicPr>
          <p:cNvPr id="3076" name="Picture 4" descr="ááá¡ááááááá áá ááá áá¡á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8675"/>
            <a:ext cx="12192000" cy="517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3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err="1"/>
              <a:t>ინსომნია</a:t>
            </a:r>
            <a:r>
              <a:rPr lang="ka-GE" dirty="0"/>
              <a:t> - </a:t>
            </a:r>
            <a:r>
              <a:rPr lang="ka-GE" dirty="0" err="1"/>
              <a:t>დროებითი,მოკლევადიანი</a:t>
            </a:r>
            <a:r>
              <a:rPr lang="ka-GE" dirty="0"/>
              <a:t>, ქრონიკული</a:t>
            </a:r>
            <a:br>
              <a:rPr lang="ka-GE" dirty="0"/>
            </a:br>
            <a:br>
              <a:rPr lang="ka-GE" dirty="0"/>
            </a:br>
            <a:r>
              <a:rPr lang="ka-GE" dirty="0"/>
              <a:t>მკურნალობის მეთოდი: რიჩარდ </a:t>
            </a:r>
            <a:r>
              <a:rPr lang="ka-GE" dirty="0" err="1"/>
              <a:t>ბურტცინის</a:t>
            </a:r>
            <a:r>
              <a:rPr lang="ka-GE" dirty="0"/>
              <a:t> </a:t>
            </a:r>
            <a:r>
              <a:rPr lang="ka-GE" dirty="0" err="1"/>
              <a:t>კოგნიტურ</a:t>
            </a:r>
            <a:r>
              <a:rPr lang="ka-GE" dirty="0"/>
              <a:t> -ქცევითი თერაპია</a:t>
            </a:r>
          </a:p>
        </p:txBody>
      </p:sp>
      <p:sp>
        <p:nvSpPr>
          <p:cNvPr id="3" name="ტექსტის ჩანაცვლების ველი 2"/>
          <p:cNvSpPr>
            <a:spLocks noGrp="1"/>
          </p:cNvSpPr>
          <p:nvPr>
            <p:ph type="body" idx="1"/>
          </p:nvPr>
        </p:nvSpPr>
        <p:spPr/>
        <p:txBody>
          <a:bodyPr/>
          <a:lstStyle/>
          <a:p>
            <a:endParaRPr lang="ka-GE"/>
          </a:p>
        </p:txBody>
      </p:sp>
    </p:spTree>
    <p:extLst>
      <p:ext uri="{BB962C8B-B14F-4D97-AF65-F5344CB8AC3E}">
        <p14:creationId xmlns:p14="http://schemas.microsoft.com/office/powerpoint/2010/main" val="2945789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r>
              <a:rPr lang="ka-GE" dirty="0" err="1"/>
              <a:t>ცირკადული</a:t>
            </a:r>
            <a:r>
              <a:rPr lang="ka-GE" dirty="0"/>
              <a:t> რიტმის დარღვევა -ძილის </a:t>
            </a:r>
            <a:r>
              <a:rPr lang="ka-GE" dirty="0" err="1"/>
              <a:t>დაყოვნებითი</a:t>
            </a:r>
            <a:r>
              <a:rPr lang="ka-GE" dirty="0"/>
              <a:t> </a:t>
            </a:r>
            <a:r>
              <a:rPr lang="ka-GE" dirty="0" err="1"/>
              <a:t>ფაზა,ძილის</a:t>
            </a:r>
            <a:r>
              <a:rPr lang="ka-GE" dirty="0"/>
              <a:t> მოწინავე ფაზა, სამსახური ღამის საათებში.</a:t>
            </a:r>
            <a:br>
              <a:rPr lang="ka-GE" dirty="0"/>
            </a:br>
            <a:br>
              <a:rPr lang="ka-GE" dirty="0"/>
            </a:br>
            <a:r>
              <a:rPr lang="ka-GE" dirty="0" err="1"/>
              <a:t>ნარკოლეფსია</a:t>
            </a:r>
            <a:r>
              <a:rPr lang="ka-GE" dirty="0"/>
              <a:t> - ქრონიკული ნევროლოგიური დარღვევა, რომელიც ხასიათდება გადაჭარბებული ძილიანობით დღის განმავლობაში.</a:t>
            </a:r>
          </a:p>
        </p:txBody>
      </p:sp>
      <p:sp>
        <p:nvSpPr>
          <p:cNvPr id="3" name="ტექსტის ჩანაცვლების ველი 2"/>
          <p:cNvSpPr>
            <a:spLocks noGrp="1"/>
          </p:cNvSpPr>
          <p:nvPr>
            <p:ph type="body" idx="1"/>
          </p:nvPr>
        </p:nvSpPr>
        <p:spPr/>
        <p:txBody>
          <a:bodyPr/>
          <a:lstStyle/>
          <a:p>
            <a:endParaRPr lang="ka-GE" dirty="0"/>
          </a:p>
        </p:txBody>
      </p:sp>
    </p:spTree>
    <p:extLst>
      <p:ext uri="{BB962C8B-B14F-4D97-AF65-F5344CB8AC3E}">
        <p14:creationId xmlns:p14="http://schemas.microsoft.com/office/powerpoint/2010/main" val="244186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6054570" cy="3597616"/>
          </a:xfrm>
        </p:spPr>
        <p:txBody>
          <a:bodyPr>
            <a:normAutofit lnSpcReduction="10000"/>
          </a:bodyPr>
          <a:lstStyle/>
          <a:p>
            <a:r>
              <a:rPr lang="ka-GE" dirty="0"/>
              <a:t>ძილის გარეშე მეხსიერების გადატვირთვა ხდება და ტვინს უჭირს ახალი ინფორმაციის დამახსოვრება.   </a:t>
            </a:r>
          </a:p>
          <a:p>
            <a:endParaRPr lang="ka-GE" dirty="0"/>
          </a:p>
          <a:p>
            <a:r>
              <a:rPr lang="ka-GE" dirty="0"/>
              <a:t>ძილის ნაკლებობა იწვევს ტოქსიკური ცილის ბეტა ამილოიდის დაგროვებას, რაც ალცეჰიმერის დაავადების გამომწვევი ძირითადი მიზეზია. ბეტა ამილოიდისაგან ტვინი ღრმა ძილის ფაზაში თავისუფლდება და ტოქსიკური ცილის გამორეცხვა იწყება. უძილობა კი მის დაგროვებას იწვევს.</a:t>
            </a:r>
            <a:endParaRPr lang="en-US" dirty="0"/>
          </a:p>
        </p:txBody>
      </p:sp>
      <p:pic>
        <p:nvPicPr>
          <p:cNvPr id="5122" name="Picture 2" descr="Image result for ááá®á¡ááá 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634" y="0"/>
            <a:ext cx="3334366" cy="24274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ááá®á¡ááá 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438" y="2582293"/>
            <a:ext cx="3821159" cy="28768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84" y="3597616"/>
            <a:ext cx="5535311" cy="3144377"/>
          </a:xfrm>
          <a:prstGeom prst="rect">
            <a:avLst/>
          </a:prstGeom>
        </p:spPr>
      </p:pic>
    </p:spTree>
    <p:extLst>
      <p:ext uri="{BB962C8B-B14F-4D97-AF65-F5344CB8AC3E}">
        <p14:creationId xmlns:p14="http://schemas.microsoft.com/office/powerpoint/2010/main" val="278042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5964071" cy="6248399"/>
          </a:xfrm>
        </p:spPr>
        <p:txBody>
          <a:bodyPr/>
          <a:lstStyle/>
          <a:p>
            <a:r>
              <a:rPr lang="ka-GE" dirty="0"/>
              <a:t>   უძილობა აისახება გულსისხლძარღვთა სისტემაზე, ღრმა ძილის დროს კლებულობს გულისცემის სიხშირე, მცირდება წნევა რაც კარდიოვასკუდარულ სისტემას დასვენების და გადატვირთვის  საშუალებას აძლევს არასაკმარისი ძილის დროს კი პირიქით არტერიული წნევა იზრდება.</a:t>
            </a:r>
            <a:endParaRPr lang="en-US" dirty="0"/>
          </a:p>
        </p:txBody>
      </p:sp>
      <p:pic>
        <p:nvPicPr>
          <p:cNvPr id="7170" name="Picture 2" descr="Image result for á¡áá¡á®ááá¡ ááááá¥áª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25" y="182491"/>
            <a:ext cx="51435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35" y="2429302"/>
            <a:ext cx="6099414" cy="406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6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5049672" cy="6248399"/>
          </a:xfrm>
        </p:spPr>
        <p:txBody>
          <a:bodyPr/>
          <a:lstStyle/>
          <a:p>
            <a:r>
              <a:rPr lang="ka-GE" dirty="0"/>
              <a:t>ძილის ნაკლებობა ასევე გავლენას ახდენს რეპროდუქციულ სისტემაზე, კაცებს რომლებსაც 5-6 საათი სძინავთ ტესტოსტერონის დონე ორგანიზმსი 10 წლით მათზე უფროს მამაკაცის დონემდე მცირდება</a:t>
            </a:r>
          </a:p>
          <a:p>
            <a:endParaRPr lang="ka-GE" dirty="0"/>
          </a:p>
          <a:p>
            <a:r>
              <a:rPr lang="ka-GE" dirty="0"/>
              <a:t>ძილის ნაკლებიბა ასევე ზეგავლენას ახდენს იმუნურ სისტემაზე, მხოლოდ  1დღიანი უძილობის შედეგად 70 %-ით მცირდება კიბოს უჯრედების გამანადგურებელი იმუნური უჯრედების წარმოქმნა რაც თავისთავად ზრდის სწორი ნაწლავსი, მკერდის, პროსტატის და სხვა ორგანოთა კიბოს განვითარებას.</a:t>
            </a:r>
            <a:endParaRPr lang="en-US" dirty="0"/>
          </a:p>
        </p:txBody>
      </p:sp>
      <p:pic>
        <p:nvPicPr>
          <p:cNvPr id="8194" name="Picture 2" descr="Image result for á¡áááá 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990" y="0"/>
            <a:ext cx="4953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ááááá¡ áááááá¬áááá á£á¯á 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793" y="5180817"/>
            <a:ext cx="3231439" cy="15217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151" y="3575713"/>
            <a:ext cx="5202117" cy="307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4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668740"/>
            <a:ext cx="7042244" cy="6189260"/>
          </a:xfrm>
        </p:spPr>
        <p:txBody>
          <a:bodyPr>
            <a:normAutofit/>
          </a:bodyPr>
          <a:lstStyle/>
          <a:p>
            <a:r>
              <a:rPr lang="ka-GE" sz="3200" dirty="0"/>
              <a:t>  მსოფლიო ჯანდაცვის ორგანიზაციამ ღამის ცვლაში მუშაობა ერთერთ კარცენოგენად ანუ კიბოს გამომწვევად დაადგინა.</a:t>
            </a:r>
            <a:endParaRPr lang="en-US" sz="3200" dirty="0"/>
          </a:p>
        </p:txBody>
      </p:sp>
      <p:pic>
        <p:nvPicPr>
          <p:cNvPr id="9218" name="Picture 2" descr="Image result for áá¡áá¤ááá á¯áááááªááá¡ áá áááááááª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46" y="0"/>
            <a:ext cx="4549254" cy="34392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á¦áááá¡ áªáááá¨á áá£á¨ááá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949" y="3710866"/>
            <a:ext cx="5178051" cy="294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0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897039"/>
          </a:xfrm>
        </p:spPr>
        <p:txBody>
          <a:bodyPr>
            <a:normAutofit/>
          </a:bodyPr>
          <a:lstStyle/>
          <a:p>
            <a:r>
              <a:rPr lang="ka-GE" sz="2800" dirty="0">
                <a:solidFill>
                  <a:schemeClr val="bg1"/>
                </a:solidFill>
                <a:latin typeface="Sylfaen" panose="010A0502050306030303" pitchFamily="18" charset="0"/>
              </a:rPr>
              <a:t>ზოგჯერ ადამიანი ძილის დროს ხვრინავს და აჩერებს სუნთქვას. სუნთქვით პაუზები ანუ აპნოე რამდენიმე წამი გრძელდება და ადამიანი ღრმა ძილიდან ფხიზელ ძილში გადადის.</a:t>
            </a:r>
            <a:endParaRPr lang="en-US" sz="2800" dirty="0">
              <a:solidFill>
                <a:schemeClr val="bg1"/>
              </a:solidFill>
              <a:latin typeface="Sylfaen" panose="010A0502050306030303" pitchFamily="18" charset="0"/>
            </a:endParaRPr>
          </a:p>
        </p:txBody>
      </p:sp>
      <p:pic>
        <p:nvPicPr>
          <p:cNvPr id="7170" name="Picture 2" descr="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7496"/>
            <a:ext cx="12191999" cy="523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9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2079" y="714398"/>
            <a:ext cx="9529699" cy="2632484"/>
          </a:xfrm>
        </p:spPr>
        <p:txBody>
          <a:bodyPr>
            <a:normAutofit/>
          </a:bodyPr>
          <a:lstStyle/>
          <a:p>
            <a:r>
              <a:rPr lang="ka-GE" dirty="0"/>
              <a:t>დღის რიტმი გვაგონებს ცხოვრების რიტმს - ვიღვიძებთ დილით და ვიძინებთ ღამით. ჩვენი ორგანიზმი სინქრონულდ ფუნქციონირებს დღისა და ღამის 24 საათიანი ციკლით ბიოლოგიური საათის მიხედვით, რომელსაც ჰქვია ცირკადული რიტმი (ლათ. </a:t>
            </a:r>
            <a:r>
              <a:rPr lang="en-US" dirty="0"/>
              <a:t>Circa–”</a:t>
            </a:r>
            <a:r>
              <a:rPr lang="ka-GE" dirty="0"/>
              <a:t>ირგვლივ”, </a:t>
            </a:r>
            <a:r>
              <a:rPr lang="en-US" dirty="0" err="1"/>
              <a:t>dias</a:t>
            </a:r>
            <a:r>
              <a:rPr lang="en-US" dirty="0"/>
              <a:t>-”</a:t>
            </a:r>
            <a:r>
              <a:rPr lang="ka-GE" dirty="0"/>
              <a:t>დღე”). მაგალითად, დილით მატულობს სხეულის ტემპერატურა და პიკს აღწევს დღისით, ხოლო ღამით იწყებს დადაბლებას. ამრიგად, მოტორულ აქტივობას ორგანიზმის შიდა ბიოლოგიური მექანიზმი, 24 საათზე მცირედ გახანგრძლივებული რიტმით აკონტროლებს.</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8364" y="3147542"/>
            <a:ext cx="4162425" cy="3533775"/>
          </a:xfrm>
          <a:prstGeom prst="rect">
            <a:avLst/>
          </a:prstGeom>
          <a:noFill/>
          <a:ln w="9525">
            <a:noFill/>
            <a:miter lim="800000"/>
            <a:headEnd/>
            <a:tailEnd/>
          </a:ln>
          <a:effectLst/>
        </p:spPr>
      </p:pic>
    </p:spTree>
    <p:extLst>
      <p:ext uri="{BB962C8B-B14F-4D97-AF65-F5344CB8AC3E}">
        <p14:creationId xmlns:p14="http://schemas.microsoft.com/office/powerpoint/2010/main" val="91675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272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54"/>
            <a:ext cx="12192000" cy="6590046"/>
          </a:xfrm>
          <a:prstGeom prst="rect">
            <a:avLst/>
          </a:prstGeom>
        </p:spPr>
      </p:pic>
    </p:spTree>
    <p:extLst>
      <p:ext uri="{BB962C8B-B14F-4D97-AF65-F5344CB8AC3E}">
        <p14:creationId xmlns:p14="http://schemas.microsoft.com/office/powerpoint/2010/main" val="19081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674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7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r>
              <a:rPr lang="ka-GE" sz="4800" dirty="0">
                <a:solidFill>
                  <a:schemeClr val="bg1"/>
                </a:solidFill>
                <a:latin typeface="Sylfaen" panose="010A0502050306030303" pitchFamily="18" charset="0"/>
              </a:rPr>
              <a:t>გამოყოფენ ძილის სამ სახეს: </a:t>
            </a:r>
            <a:br>
              <a:rPr lang="ka-GE" dirty="0">
                <a:solidFill>
                  <a:schemeClr val="bg1"/>
                </a:solidFill>
              </a:rPr>
            </a:br>
            <a:r>
              <a:rPr lang="en-US" dirty="0">
                <a:solidFill>
                  <a:schemeClr val="bg1"/>
                </a:solidFill>
                <a:latin typeface="Sylfaen" panose="010A0502050306030303" pitchFamily="18" charset="0"/>
              </a:rPr>
              <a:t>—</a:t>
            </a:r>
            <a:r>
              <a:rPr lang="ka-GE" dirty="0">
                <a:solidFill>
                  <a:schemeClr val="bg1"/>
                </a:solidFill>
                <a:latin typeface="Sylfaen" panose="010A0502050306030303" pitchFamily="18" charset="0"/>
              </a:rPr>
              <a:t>ფიზიოლოგიური, ბუნებრივი ძილი</a:t>
            </a:r>
            <a:r>
              <a:rPr lang="en-US" dirty="0">
                <a:solidFill>
                  <a:schemeClr val="bg1"/>
                </a:solidFill>
              </a:rPr>
              <a:t> –</a:t>
            </a:r>
            <a:r>
              <a:rPr lang="ka-GE" dirty="0">
                <a:solidFill>
                  <a:schemeClr val="bg1"/>
                </a:solidFill>
              </a:rPr>
              <a:t> პერიოდული დღე</a:t>
            </a:r>
            <a:r>
              <a:rPr lang="en-US" dirty="0">
                <a:solidFill>
                  <a:schemeClr val="bg1"/>
                </a:solidFill>
              </a:rPr>
              <a:t> –</a:t>
            </a:r>
            <a:r>
              <a:rPr lang="ka-GE" dirty="0">
                <a:solidFill>
                  <a:schemeClr val="bg1"/>
                </a:solidFill>
              </a:rPr>
              <a:t>ღამური და პერიოდული სეზონური (მხოლოდ ცხოველებში)</a:t>
            </a:r>
            <a:br>
              <a:rPr lang="ka-GE" dirty="0">
                <a:solidFill>
                  <a:schemeClr val="bg1"/>
                </a:solidFill>
                <a:latin typeface="Sylfaen" panose="010A0502050306030303" pitchFamily="18" charset="0"/>
              </a:rPr>
            </a:br>
            <a:r>
              <a:rPr lang="en-US" dirty="0">
                <a:solidFill>
                  <a:schemeClr val="bg1"/>
                </a:solidFill>
                <a:latin typeface="Sylfaen" panose="010A0502050306030303" pitchFamily="18" charset="0"/>
              </a:rPr>
              <a:t>—</a:t>
            </a:r>
            <a:r>
              <a:rPr lang="ka-GE" dirty="0">
                <a:solidFill>
                  <a:schemeClr val="bg1"/>
                </a:solidFill>
                <a:latin typeface="Sylfaen" panose="010A0502050306030303" pitchFamily="18" charset="0"/>
              </a:rPr>
              <a:t>ხელოვნური</a:t>
            </a:r>
            <a:r>
              <a:rPr lang="en-US" dirty="0">
                <a:solidFill>
                  <a:schemeClr val="bg1"/>
                </a:solidFill>
              </a:rPr>
              <a:t> –</a:t>
            </a:r>
            <a:r>
              <a:rPr lang="ka-GE" dirty="0">
                <a:solidFill>
                  <a:schemeClr val="bg1"/>
                </a:solidFill>
              </a:rPr>
              <a:t> ნარკოზით ან ჰიპნოზით გამოწვეული</a:t>
            </a:r>
            <a:br>
              <a:rPr lang="ka-GE" dirty="0">
                <a:solidFill>
                  <a:schemeClr val="bg1"/>
                </a:solidFill>
                <a:latin typeface="Sylfaen" panose="010A0502050306030303" pitchFamily="18" charset="0"/>
              </a:rPr>
            </a:br>
            <a:r>
              <a:rPr lang="en-US" dirty="0">
                <a:solidFill>
                  <a:schemeClr val="bg1"/>
                </a:solidFill>
                <a:latin typeface="Sylfaen" panose="010A0502050306030303" pitchFamily="18" charset="0"/>
              </a:rPr>
              <a:t>—</a:t>
            </a:r>
            <a:r>
              <a:rPr lang="ka-GE" dirty="0">
                <a:solidFill>
                  <a:schemeClr val="bg1"/>
                </a:solidFill>
                <a:latin typeface="Sylfaen" panose="010A0502050306030303" pitchFamily="18" charset="0"/>
              </a:rPr>
              <a:t> პათოლოგიური </a:t>
            </a:r>
            <a:r>
              <a:rPr lang="en-US" dirty="0">
                <a:solidFill>
                  <a:schemeClr val="bg1"/>
                </a:solidFill>
              </a:rPr>
              <a:t>–</a:t>
            </a:r>
            <a:r>
              <a:rPr lang="ka-GE" dirty="0">
                <a:solidFill>
                  <a:schemeClr val="bg1"/>
                </a:solidFill>
              </a:rPr>
              <a:t>ტვინის ანემიის, ტვინის სტრუქტურების დაზიანებისას, ლეთარგიული ძილი (მოჩვენებითი სიკვდილი) და სხვა.</a:t>
            </a:r>
            <a:br>
              <a:rPr lang="ka-GE"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87987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8" y="0"/>
            <a:ext cx="9923747" cy="644857"/>
          </a:xfrm>
        </p:spPr>
        <p:txBody>
          <a:bodyPr/>
          <a:lstStyle/>
          <a:p>
            <a:r>
              <a:rPr lang="ka-GE" dirty="0">
                <a:solidFill>
                  <a:schemeClr val="bg1"/>
                </a:solidFill>
                <a:latin typeface="Sylfaen" panose="010A0502050306030303" pitchFamily="18" charset="0"/>
              </a:rPr>
              <a:t>ძილ</a:t>
            </a:r>
            <a:r>
              <a:rPr lang="en-US" dirty="0">
                <a:solidFill>
                  <a:schemeClr val="bg1"/>
                </a:solidFill>
                <a:latin typeface="Sylfaen" panose="010A0502050306030303" pitchFamily="18" charset="0"/>
              </a:rPr>
              <a:t>–</a:t>
            </a:r>
            <a:r>
              <a:rPr lang="ka-GE" dirty="0">
                <a:solidFill>
                  <a:schemeClr val="bg1"/>
                </a:solidFill>
                <a:latin typeface="Sylfaen" panose="010A0502050306030303" pitchFamily="18" charset="0"/>
              </a:rPr>
              <a:t>ღვიძილის ციკლს მოიცავს:    </a:t>
            </a:r>
            <a:endParaRPr lang="en-US" dirty="0">
              <a:latin typeface="Sylfaen" panose="010A0502050306030303" pitchFamily="18" charset="0"/>
            </a:endParaRPr>
          </a:p>
        </p:txBody>
      </p:sp>
      <p:sp>
        <p:nvSpPr>
          <p:cNvPr id="3" name="Text Placeholder 2"/>
          <p:cNvSpPr>
            <a:spLocks noGrp="1"/>
          </p:cNvSpPr>
          <p:nvPr>
            <p:ph type="body" idx="1"/>
          </p:nvPr>
        </p:nvSpPr>
        <p:spPr>
          <a:xfrm>
            <a:off x="0" y="1337480"/>
            <a:ext cx="8496869" cy="2470245"/>
          </a:xfrm>
        </p:spPr>
        <p:txBody>
          <a:bodyPr>
            <a:noAutofit/>
          </a:bodyPr>
          <a:lstStyle/>
          <a:p>
            <a:pPr marL="342900" indent="-342900">
              <a:buFont typeface="Wingdings" panose="05000000000000000000" pitchFamily="2" charset="2"/>
              <a:buChar char="§"/>
            </a:pPr>
            <a:r>
              <a:rPr lang="ka-GE" sz="3200" dirty="0">
                <a:solidFill>
                  <a:schemeClr val="bg1"/>
                </a:solidFill>
                <a:latin typeface="Sylfaen" panose="010A0502050306030303" pitchFamily="18" charset="0"/>
              </a:rPr>
              <a:t>ღვიძილს.</a:t>
            </a:r>
          </a:p>
          <a:p>
            <a:pPr marL="342900" indent="-342900">
              <a:buFont typeface="Wingdings" panose="05000000000000000000" pitchFamily="2" charset="2"/>
              <a:buChar char="§"/>
            </a:pPr>
            <a:r>
              <a:rPr lang="ka-GE" sz="3200" dirty="0">
                <a:solidFill>
                  <a:schemeClr val="bg1"/>
                </a:solidFill>
                <a:latin typeface="Sylfaen" panose="010A0502050306030303" pitchFamily="18" charset="0"/>
              </a:rPr>
              <a:t>თვლემას.</a:t>
            </a:r>
          </a:p>
          <a:p>
            <a:pPr marL="342900" indent="-342900">
              <a:buFont typeface="Wingdings" panose="05000000000000000000" pitchFamily="2" charset="2"/>
              <a:buChar char="§"/>
            </a:pPr>
            <a:r>
              <a:rPr lang="ka-GE" sz="3200" dirty="0">
                <a:solidFill>
                  <a:schemeClr val="bg1"/>
                </a:solidFill>
                <a:latin typeface="Sylfaen" panose="010A0502050306030303" pitchFamily="18" charset="0"/>
              </a:rPr>
              <a:t>ზედაპირულ ნელ  (ფხიზელ) ძილს.</a:t>
            </a:r>
          </a:p>
          <a:p>
            <a:pPr marL="342900" indent="-342900">
              <a:buFont typeface="Wingdings" panose="05000000000000000000" pitchFamily="2" charset="2"/>
              <a:buChar char="§"/>
            </a:pPr>
            <a:r>
              <a:rPr lang="ka-GE" sz="3200" dirty="0">
                <a:solidFill>
                  <a:schemeClr val="bg1"/>
                </a:solidFill>
                <a:latin typeface="Sylfaen" panose="010A0502050306030303" pitchFamily="18" charset="0"/>
              </a:rPr>
              <a:t>ღრმა ნელ ძილს.</a:t>
            </a:r>
          </a:p>
          <a:p>
            <a:pPr marL="342900" indent="-342900">
              <a:buFont typeface="Wingdings" panose="05000000000000000000" pitchFamily="2" charset="2"/>
              <a:buChar char="§"/>
            </a:pPr>
            <a:r>
              <a:rPr lang="ka-GE" sz="3200" dirty="0">
                <a:solidFill>
                  <a:schemeClr val="bg1"/>
                </a:solidFill>
                <a:latin typeface="Sylfaen" panose="010A0502050306030303" pitchFamily="18" charset="0"/>
              </a:rPr>
              <a:t>პარადოქსულ (სწრაფ) ძილს.</a:t>
            </a:r>
          </a:p>
          <a:p>
            <a:pPr marL="342900" indent="-342900">
              <a:buFont typeface="Wingdings" panose="05000000000000000000" pitchFamily="2" charset="2"/>
              <a:buChar char="§"/>
            </a:pPr>
            <a:endParaRPr lang="en-US" sz="3200" dirty="0">
              <a:solidFill>
                <a:schemeClr val="bg1"/>
              </a:solidFill>
              <a:latin typeface="Sylfaen" panose="010A0502050306030303" pitchFamily="18" charset="0"/>
            </a:endParaRPr>
          </a:p>
        </p:txBody>
      </p:sp>
      <p:pic>
        <p:nvPicPr>
          <p:cNvPr id="2050" name="Picture 2" descr="á«ááá áááá¥á¢á áá¤ááááááááá£á áá á°áá¢áá áá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40" y="1"/>
            <a:ext cx="51224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2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1319"/>
            <a:ext cx="12192000" cy="1405720"/>
          </a:xfrm>
        </p:spPr>
        <p:txBody>
          <a:bodyPr>
            <a:noAutofit/>
          </a:bodyPr>
          <a:lstStyle/>
          <a:p>
            <a:r>
              <a:rPr lang="ka-GE" dirty="0">
                <a:solidFill>
                  <a:schemeClr val="bg1"/>
                </a:solidFill>
                <a:latin typeface="Sylfaen" panose="010A0502050306030303" pitchFamily="18" charset="0"/>
              </a:rPr>
              <a:t>არჩევენ ძილის ორ ფაზას : ნელი ძილი (ორთოლოქსული 80%) და სწრაფი ძილი (პარადოქსული20%).</a:t>
            </a:r>
            <a:br>
              <a:rPr lang="ka-GE" dirty="0">
                <a:solidFill>
                  <a:schemeClr val="bg1"/>
                </a:solidFill>
                <a:latin typeface="Sylfaen" panose="010A0502050306030303" pitchFamily="18" charset="0"/>
              </a:rPr>
            </a:br>
            <a:r>
              <a:rPr lang="ka-GE" dirty="0">
                <a:solidFill>
                  <a:schemeClr val="bg1"/>
                </a:solidFill>
                <a:latin typeface="Sylfaen" panose="010A0502050306030303" pitchFamily="18" charset="0"/>
              </a:rPr>
              <a:t>ნელი ძილი ოთხ თანმიმდევრულ სტადიას გადის:</a:t>
            </a:r>
            <a:br>
              <a:rPr lang="ka-GE" dirty="0">
                <a:solidFill>
                  <a:schemeClr val="bg1"/>
                </a:solidFill>
                <a:latin typeface="Sylfaen" panose="010A0502050306030303" pitchFamily="18" charset="0"/>
              </a:rPr>
            </a:br>
            <a:br>
              <a:rPr lang="ka-GE" dirty="0">
                <a:solidFill>
                  <a:schemeClr val="bg1"/>
                </a:solidFill>
                <a:latin typeface="Sylfaen" panose="010A0502050306030303" pitchFamily="18" charset="0"/>
              </a:rPr>
            </a:br>
            <a:endParaRPr lang="en-US" dirty="0">
              <a:solidFill>
                <a:schemeClr val="bg1"/>
              </a:solidFill>
              <a:latin typeface="Sylfaen" panose="010A0502050306030303" pitchFamily="18" charset="0"/>
            </a:endParaRPr>
          </a:p>
        </p:txBody>
      </p:sp>
      <p:sp>
        <p:nvSpPr>
          <p:cNvPr id="3" name="Text Placeholder 2"/>
          <p:cNvSpPr>
            <a:spLocks noGrp="1"/>
          </p:cNvSpPr>
          <p:nvPr>
            <p:ph type="body" idx="1"/>
          </p:nvPr>
        </p:nvSpPr>
        <p:spPr>
          <a:xfrm>
            <a:off x="97359" y="1637731"/>
            <a:ext cx="11489590" cy="5220269"/>
          </a:xfrm>
        </p:spPr>
        <p:txBody>
          <a:bodyPr>
            <a:noAutofit/>
          </a:bodyPr>
          <a:lstStyle/>
          <a:p>
            <a:pPr marL="514350" indent="-514350">
              <a:buFont typeface="+mj-lt"/>
              <a:buAutoNum type="romanUcPeriod"/>
            </a:pPr>
            <a:r>
              <a:rPr lang="ka-GE" dirty="0">
                <a:solidFill>
                  <a:schemeClr val="bg1"/>
                </a:solidFill>
                <a:latin typeface="Sylfaen" panose="010A0502050306030303" pitchFamily="18" charset="0"/>
              </a:rPr>
              <a:t>სტადია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 თვლემის მდგომარეობა, ჭარბობს ალფა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 ტალღები (8</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13 ჰერცი).</a:t>
            </a:r>
          </a:p>
          <a:p>
            <a:pPr marL="514350" indent="-514350">
              <a:buFont typeface="+mj-lt"/>
              <a:buAutoNum type="romanUcPeriod"/>
            </a:pPr>
            <a:r>
              <a:rPr lang="ka-GE" dirty="0">
                <a:solidFill>
                  <a:schemeClr val="bg1"/>
                </a:solidFill>
                <a:latin typeface="Sylfaen" panose="010A0502050306030303" pitchFamily="18" charset="0"/>
              </a:rPr>
              <a:t>სტადია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  ზედაპირული ძილი, დამახასიათებელია თეტა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ტალრებით (8</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13).</a:t>
            </a:r>
          </a:p>
          <a:p>
            <a:pPr marL="514350" indent="-514350">
              <a:buFont typeface="+mj-lt"/>
              <a:buAutoNum type="romanUcPeriod"/>
            </a:pPr>
            <a:r>
              <a:rPr lang="ka-GE" dirty="0">
                <a:solidFill>
                  <a:schemeClr val="bg1"/>
                </a:solidFill>
                <a:latin typeface="Sylfaen" panose="010A0502050306030303" pitchFamily="18" charset="0"/>
              </a:rPr>
              <a:t> სტადია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ძილის თითისტარების (12</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13 ჰერცი) და </a:t>
            </a:r>
            <a:r>
              <a:rPr lang="en-US" dirty="0">
                <a:solidFill>
                  <a:schemeClr val="bg1"/>
                </a:solidFill>
                <a:latin typeface="Sylfaen" panose="010A0502050306030303" pitchFamily="18" charset="0"/>
              </a:rPr>
              <a:t>K —</a:t>
            </a:r>
            <a:r>
              <a:rPr lang="ka-GE" dirty="0">
                <a:solidFill>
                  <a:schemeClr val="bg1"/>
                </a:solidFill>
                <a:latin typeface="Sylfaen" panose="010A0502050306030303" pitchFamily="18" charset="0"/>
              </a:rPr>
              <a:t>კომპლექსების (დიდი ამპლიდუტის მქონე ნელი პოტენციალის სერია) აღმოცენების სტადია, მაღალი ვოლტიანი დელტა ტალღები.</a:t>
            </a:r>
          </a:p>
          <a:p>
            <a:pPr marL="514350" indent="-514350">
              <a:buFont typeface="+mj-lt"/>
              <a:buAutoNum type="romanUcPeriod"/>
            </a:pPr>
            <a:r>
              <a:rPr lang="ka-GE" dirty="0">
                <a:solidFill>
                  <a:schemeClr val="bg1"/>
                </a:solidFill>
                <a:latin typeface="Sylfaen" panose="010A0502050306030303" pitchFamily="18" charset="0"/>
              </a:rPr>
              <a:t>სტადია</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ღრმა ძილი: დელტა ტალღები ჭარბობს(0,5</a:t>
            </a:r>
            <a:r>
              <a:rPr lang="en-US" dirty="0">
                <a:solidFill>
                  <a:schemeClr val="bg1"/>
                </a:solidFill>
                <a:latin typeface="Sylfaen" panose="010A0502050306030303" pitchFamily="18" charset="0"/>
              </a:rPr>
              <a:t> —</a:t>
            </a:r>
            <a:r>
              <a:rPr lang="ka-GE" dirty="0">
                <a:solidFill>
                  <a:schemeClr val="bg1"/>
                </a:solidFill>
                <a:latin typeface="Sylfaen" panose="010A0502050306030303" pitchFamily="18" charset="0"/>
              </a:rPr>
              <a:t>2 ჰერცი). სუსტდება შინაგანი ორგანოების მოქმედება, კუნთების ტონუსი, სხეულის ტემპერატურა ქვეთდება.</a:t>
            </a:r>
          </a:p>
          <a:p>
            <a:r>
              <a:rPr lang="ka-GE" dirty="0">
                <a:solidFill>
                  <a:schemeClr val="bg1"/>
                </a:solidFill>
                <a:latin typeface="Sylfaen" panose="010A0502050306030303" pitchFamily="18" charset="0"/>
              </a:rPr>
              <a:t>     </a:t>
            </a:r>
          </a:p>
          <a:p>
            <a:r>
              <a:rPr lang="ka-GE" dirty="0">
                <a:solidFill>
                  <a:schemeClr val="bg1"/>
                </a:solidFill>
                <a:latin typeface="Sylfaen" panose="010A0502050306030303" pitchFamily="18" charset="0"/>
              </a:rPr>
              <a:t>ადამიანში ნელი ძილის ფაზაში შეიძლება ადგილი ჰქონდეს ძილში სიარულს (მთვარეულობა, ანუ სიმნაბულიზმი).</a:t>
            </a:r>
            <a:endParaRPr lang="en-US" dirty="0">
              <a:solidFill>
                <a:schemeClr val="bg1"/>
              </a:solidFill>
              <a:latin typeface="Sylfaen" panose="010A0502050306030303" pitchFamily="18" charset="0"/>
            </a:endParaRPr>
          </a:p>
        </p:txBody>
      </p:sp>
    </p:spTree>
    <p:extLst>
      <p:ext uri="{BB962C8B-B14F-4D97-AF65-F5344CB8AC3E}">
        <p14:creationId xmlns:p14="http://schemas.microsoft.com/office/powerpoint/2010/main" val="117424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88261" cy="1856095"/>
          </a:xfrm>
        </p:spPr>
        <p:txBody>
          <a:bodyPr>
            <a:normAutofit fontScale="90000"/>
          </a:bodyPr>
          <a:lstStyle/>
          <a:p>
            <a:r>
              <a:rPr lang="ka-GE" sz="2800" dirty="0"/>
              <a:t>   </a:t>
            </a:r>
            <a:r>
              <a:rPr lang="ka-GE" sz="2000" dirty="0"/>
              <a:t>  ღვიძილისას ტვინი სწრაფ და ხშირ ბეტა ტალღებს გზავნის. როდესაც თვალეს დახუჭავ და დაისვენებ ალფა ტალღები მაშინვე გამოჩნდება რაც იმას ნიშნავს რომ ღვიძილის პერიოდი და გადადიხარ თვლემის სტადიაზე</a:t>
            </a:r>
            <a:r>
              <a:rPr lang="ka-GE" sz="2800" dirty="0"/>
              <a:t>.    </a:t>
            </a:r>
            <a:br>
              <a:rPr lang="ka-GE" sz="2800" dirty="0"/>
            </a:br>
            <a:r>
              <a:rPr lang="ka-GE" sz="2800" dirty="0"/>
              <a:t>                        </a:t>
            </a:r>
            <a:br>
              <a:rPr lang="ka-GE" sz="2800" dirty="0"/>
            </a:br>
            <a:r>
              <a:rPr lang="ka-GE" sz="2800" dirty="0"/>
              <a:t>                                           ღვიძილის პერიოდი                                                              </a:t>
            </a:r>
            <a:endParaRPr lang="en-US" sz="2800" dirty="0"/>
          </a:p>
        </p:txBody>
      </p:sp>
      <p:sp>
        <p:nvSpPr>
          <p:cNvPr id="4" name="Oval 3"/>
          <p:cNvSpPr/>
          <p:nvPr/>
        </p:nvSpPr>
        <p:spPr>
          <a:xfrm>
            <a:off x="2019870" y="2292824"/>
            <a:ext cx="2538484" cy="1173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მშვიდი</a:t>
            </a:r>
            <a:r>
              <a:rPr lang="ka-GE" dirty="0"/>
              <a:t> </a:t>
            </a:r>
            <a:endParaRPr lang="en-US" dirty="0"/>
          </a:p>
        </p:txBody>
      </p:sp>
      <p:sp>
        <p:nvSpPr>
          <p:cNvPr id="5" name="Oval 4"/>
          <p:cNvSpPr/>
          <p:nvPr/>
        </p:nvSpPr>
        <p:spPr>
          <a:xfrm>
            <a:off x="6823882" y="2442950"/>
            <a:ext cx="2579427" cy="1173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აქტიური</a:t>
            </a:r>
            <a:endParaRPr lang="en-US" sz="2400" dirty="0"/>
          </a:p>
        </p:txBody>
      </p:sp>
      <p:sp>
        <p:nvSpPr>
          <p:cNvPr id="6" name="Rectangle 5"/>
          <p:cNvSpPr/>
          <p:nvPr/>
        </p:nvSpPr>
        <p:spPr>
          <a:xfrm>
            <a:off x="399550" y="3787253"/>
            <a:ext cx="4394580" cy="3070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დიდი განსხვავება არ შეიმჩნევა ახალი ქერქისა და ჰიპოკამპის ელექტრულ აქტივიბაში, ორივე სტრუქტურა დისინქრონიზირებულია, მაღალია კუნთური ტონუსი.</a:t>
            </a:r>
            <a:endParaRPr lang="en-US" dirty="0"/>
          </a:p>
        </p:txBody>
      </p:sp>
      <p:sp>
        <p:nvSpPr>
          <p:cNvPr id="7" name="Rectangle 6"/>
          <p:cNvSpPr/>
          <p:nvPr/>
        </p:nvSpPr>
        <p:spPr>
          <a:xfrm>
            <a:off x="6284794" y="3787253"/>
            <a:ext cx="4708477" cy="3070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აქტიური ღვიძილის ფაზაში ახალი ქერქის აქტივობა მაქსიმალურადაა დესინქრონიზირებული, ჰიპოკამპში კი ხშირად რეგულარული თეტა რითმი აღირიცხება ამის შესაბამისად მაღალია ჩონჩხის კუნთების ტონუსი.</a:t>
            </a:r>
            <a:endParaRPr lang="en-US" dirty="0"/>
          </a:p>
        </p:txBody>
      </p:sp>
      <p:cxnSp>
        <p:nvCxnSpPr>
          <p:cNvPr id="9" name="Straight Arrow Connector 8"/>
          <p:cNvCxnSpPr/>
          <p:nvPr/>
        </p:nvCxnSpPr>
        <p:spPr>
          <a:xfrm>
            <a:off x="8434317" y="2879678"/>
            <a:ext cx="409432" cy="15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599898" y="2448475"/>
            <a:ext cx="423081" cy="20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90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236" y="138819"/>
            <a:ext cx="6461473" cy="720989"/>
          </a:xfrm>
        </p:spPr>
        <p:txBody>
          <a:bodyPr/>
          <a:lstStyle/>
          <a:p>
            <a:r>
              <a:rPr lang="ka-GE" sz="3200" dirty="0"/>
              <a:t>თვლემის ფაზა</a:t>
            </a:r>
            <a:endParaRPr lang="en-US" sz="3200" dirty="0"/>
          </a:p>
        </p:txBody>
      </p:sp>
      <p:sp>
        <p:nvSpPr>
          <p:cNvPr id="3" name="Content Placeholder 2"/>
          <p:cNvSpPr>
            <a:spLocks noGrp="1"/>
          </p:cNvSpPr>
          <p:nvPr>
            <p:ph idx="1"/>
          </p:nvPr>
        </p:nvSpPr>
        <p:spPr>
          <a:xfrm>
            <a:off x="0" y="736979"/>
            <a:ext cx="6933063" cy="5759356"/>
          </a:xfrm>
        </p:spPr>
        <p:txBody>
          <a:bodyPr/>
          <a:lstStyle/>
          <a:p>
            <a:r>
              <a:rPr lang="ka-GE" dirty="0"/>
              <a:t>   ახალ ქერქში და ჰიპოკამპში დროდადრო ჩნდება თითისტარისებრი განმუხტვები ,რომელთა სიხშირე ჯერ თანდათან იზრდება, ხოლო შემდეგ მცირდება და მათ ადგილს იკავებენ ნელი პოტენციალები. </a:t>
            </a:r>
          </a:p>
          <a:p>
            <a:r>
              <a:rPr lang="ka-GE" dirty="0"/>
              <a:t> თვლემისა და ჩაძინების დროს </a:t>
            </a:r>
            <a:r>
              <a:rPr lang="ka-GE" dirty="0" err="1"/>
              <a:t>ენცეფალოგრამაზე</a:t>
            </a:r>
            <a:r>
              <a:rPr lang="ka-GE" dirty="0"/>
              <a:t> ჩნდება მაღალი პიკები, რაც ტვინში განლაგებულ იმ ნეირონების გააქტივებას მიანიშნებს, რომელიც ძილს იწვევს.</a:t>
            </a:r>
          </a:p>
          <a:p>
            <a:endParaRPr lang="ka-GE" dirty="0"/>
          </a:p>
          <a:p>
            <a:r>
              <a:rPr lang="ka-GE" dirty="0"/>
              <a:t>    ძილის გაღრმავებასა და აზროვნების გათიშვის პროცესში ენცეფალოგრამა იშვიათი სიხშირის,მაგრამ მაღალი ამპლიტუდის პიკებს აჩვენებს რაც სხვა ნეირონების გააქტივების შედეგია. ამ ფაზას „ნელ ძილს“ უწოდებენ.</a:t>
            </a:r>
          </a:p>
          <a:p>
            <a:r>
              <a:rPr lang="ka-GE" dirty="0"/>
              <a:t>                                                 </a:t>
            </a:r>
            <a:r>
              <a:rPr lang="en-US" dirty="0"/>
              <a:t>  </a:t>
            </a:r>
            <a:endParaRPr lang="en-US" sz="3600" dirty="0"/>
          </a:p>
        </p:txBody>
      </p:sp>
      <p:pic>
        <p:nvPicPr>
          <p:cNvPr id="1026" name="Picture 2" descr="https://e2e4paiki.files.wordpress.com/2010/01/848670e356ba2da59bfa1798b7a1326f2.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072" y="0"/>
            <a:ext cx="4572000" cy="3125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063" y="3264156"/>
            <a:ext cx="4868763" cy="3483593"/>
          </a:xfrm>
          <a:prstGeom prst="rect">
            <a:avLst/>
          </a:prstGeom>
        </p:spPr>
      </p:pic>
    </p:spTree>
    <p:extLst>
      <p:ext uri="{BB962C8B-B14F-4D97-AF65-F5344CB8AC3E}">
        <p14:creationId xmlns:p14="http://schemas.microsoft.com/office/powerpoint/2010/main" val="57298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ka-GE" dirty="0"/>
              <a:t>                                 </a:t>
            </a:r>
            <a:r>
              <a:rPr lang="en-US" dirty="0"/>
              <a:t> </a:t>
            </a:r>
            <a:r>
              <a:rPr lang="ka-GE" sz="3200" dirty="0"/>
              <a:t>ნელი ძილი(ორთოდოქსალური)</a:t>
            </a:r>
            <a:endParaRPr lang="en-US" sz="3200" dirty="0"/>
          </a:p>
        </p:txBody>
      </p:sp>
      <p:sp>
        <p:nvSpPr>
          <p:cNvPr id="4" name="Rounded Rectangle 3"/>
          <p:cNvSpPr/>
          <p:nvPr/>
        </p:nvSpPr>
        <p:spPr>
          <a:xfrm>
            <a:off x="559558" y="1078173"/>
            <a:ext cx="4394579" cy="2770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ზედაპირული ნელი ძილი; ახალი ქერქისა  და ჰიპოკამპის ელექტრული აქტივობა  სინქრონიზებულია და წარმოდგენილია შედარებით მაღალ ამპლიტუდიანი და ნელი რხევებით,კუნთური ტონუსი მცირედაა დაქვეითებული,თვალების მამოძრავებელი კუნთები არააქტიურ მდგომარეობაშია</a:t>
            </a:r>
            <a:endParaRPr lang="en-US" dirty="0"/>
          </a:p>
        </p:txBody>
      </p:sp>
      <p:sp>
        <p:nvSpPr>
          <p:cNvPr id="6" name="Rounded Rectangle 5"/>
          <p:cNvSpPr/>
          <p:nvPr/>
        </p:nvSpPr>
        <p:spPr>
          <a:xfrm>
            <a:off x="6359857" y="1078173"/>
            <a:ext cx="4285397" cy="2770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ღრმა ნელი </a:t>
            </a:r>
            <a:r>
              <a:rPr lang="ka-GE" dirty="0" err="1"/>
              <a:t>ძილი;იზრდება</a:t>
            </a:r>
            <a:r>
              <a:rPr lang="ka-GE" dirty="0"/>
              <a:t> თავის ტვინის სინქრონიზაციის ხარისხი, ახალ ქერქში და </a:t>
            </a:r>
            <a:r>
              <a:rPr lang="ka-GE" dirty="0" err="1"/>
              <a:t>ჰიპოკამპში</a:t>
            </a:r>
            <a:r>
              <a:rPr lang="ka-GE" dirty="0"/>
              <a:t> დომინირებენ დიდი ამპლიტუდის დელტა </a:t>
            </a:r>
            <a:r>
              <a:rPr lang="ka-GE" dirty="0" err="1"/>
              <a:t>ტაღები</a:t>
            </a:r>
            <a:r>
              <a:rPr lang="ka-GE" dirty="0"/>
              <a:t>, მნიშვნელოვნად დაქვეითებულია კისრის კუნთების ტონუსი</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898" y="4064113"/>
            <a:ext cx="4990531" cy="2578441"/>
          </a:xfrm>
          <a:prstGeom prst="rect">
            <a:avLst/>
          </a:prstGeom>
        </p:spPr>
      </p:pic>
    </p:spTree>
    <p:extLst>
      <p:ext uri="{BB962C8B-B14F-4D97-AF65-F5344CB8AC3E}">
        <p14:creationId xmlns:p14="http://schemas.microsoft.com/office/powerpoint/2010/main" val="34504095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465</TotalTime>
  <Words>1148</Words>
  <Application>Microsoft Office PowerPoint</Application>
  <PresentationFormat>ფართოეკრანიანი</PresentationFormat>
  <Paragraphs>72</Paragraphs>
  <Slides>33</Slides>
  <Notes>0</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33</vt:i4>
      </vt:variant>
    </vt:vector>
  </HeadingPairs>
  <TitlesOfParts>
    <vt:vector size="38" baseType="lpstr">
      <vt:lpstr>Century Gothic</vt:lpstr>
      <vt:lpstr>Sylfaen</vt:lpstr>
      <vt:lpstr>Wingdings</vt:lpstr>
      <vt:lpstr>Wingdings 3</vt:lpstr>
      <vt:lpstr>Slice</vt:lpstr>
      <vt:lpstr>              ძილ-ღვიძილის ციკლი,მისი ფიზიოლოგიური მახასიათებლები  და დარღვევით გამოწვეული პათოლოგიური ფორმები                         მომხს ასოც.პროფ                                         სარალიძე ეთერი                           </vt:lpstr>
      <vt:lpstr>PowerPoint-ის პრეზენტაცია</vt:lpstr>
      <vt:lpstr>PowerPoint-ის პრეზენტაცია</vt:lpstr>
      <vt:lpstr>გამოყოფენ ძილის სამ სახეს:  —ფიზიოლოგიური, ბუნებრივი ძილი – პერიოდული დღე –ღამური და პერიოდული სეზონური (მხოლოდ ცხოველებში) —ხელოვნური – ნარკოზით ან ჰიპნოზით გამოწვეული — პათოლოგიური –ტვინის ანემიის, ტვინის სტრუქტურების დაზიანებისას, ლეთარგიული ძილი (მოჩვენებითი სიკვდილი) და სხვა. </vt:lpstr>
      <vt:lpstr>ძილ–ღვიძილის ციკლს მოიცავს:    </vt:lpstr>
      <vt:lpstr>არჩევენ ძილის ორ ფაზას : ნელი ძილი (ორთოლოქსული 80%) და სწრაფი ძილი (პარადოქსული20%). ნელი ძილი ოთხ თანმიმდევრულ სტადიას გადის:  </vt:lpstr>
      <vt:lpstr>     ღვიძილისას ტვინი სწრაფ და ხშირ ბეტა ტალღებს გზავნის. როდესაც თვალეს დახუჭავ და დაისვენებ ალფა ტალღები მაშინვე გამოჩნდება რაც იმას ნიშნავს რომ ღვიძილის პერიოდი და გადადიხარ თვლემის სტადიაზე.                                                                         ღვიძილის პერიოდი                                                              </vt:lpstr>
      <vt:lpstr>თვლემის ფაზა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lpstr>რა დაავადებებს იწვევს უძილობა?</vt:lpstr>
      <vt:lpstr>გამოყოფენ ძილის დარღვევების შემდეგ ფორმებს:  ინსომნიები, პარასომნიები. ძილის აპნოე. ძილის კოშმარი და სხვა </vt:lpstr>
      <vt:lpstr>ინსომნია - დროებითი,მოკლევადიანი, ქრონიკული  მკურნალობის მეთოდი: რიჩარდ ბურტცინის კოგნიტურ -ქცევითი თერაპია</vt:lpstr>
      <vt:lpstr>ცირკადული რიტმის დარღვევა -ძილის დაყოვნებითი ფაზა,ძილის მოწინავე ფაზა, სამსახური ღამის საათებში.  ნარკოლეფსია - ქრონიკული ნევროლოგიური დარღვევა, რომელიც ხასიათდება გადაჭარბებული ძილიანობით დღის განმავლობაში.</vt:lpstr>
      <vt:lpstr>PowerPoint-ის პრეზენტაცია</vt:lpstr>
      <vt:lpstr>PowerPoint-ის პრეზენტაცია</vt:lpstr>
      <vt:lpstr>PowerPoint-ის პრეზენტაცია</vt:lpstr>
      <vt:lpstr>PowerPoint-ის პრეზენტაცია</vt:lpstr>
      <vt:lpstr>ზოგჯერ ადამიანი ძილის დროს ხვრინავს და აჩერებს სუნთქვას. სუნთქვით პაუზები ანუ აპნოე რამდენიმე წამი გრძელდება და ადამიანი ღრმა ძილიდან ფხიზელ ძილში გადადის.</vt:lpstr>
      <vt:lpstr>PowerPoint-ის პრეზენტაცია</vt:lpstr>
      <vt:lpstr>PowerPoint-ის პრეზენტაცია</vt:lpstr>
      <vt:lpstr>PowerPoint-ის პრეზენტაცია</vt:lpstr>
      <vt:lpstr>PowerPoint-ის პრეზენტაცია</vt:lpstr>
      <vt:lpstr>PowerPoint-ის პრეზენტაცია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dc:creator>
  <cp:lastModifiedBy>BSU</cp:lastModifiedBy>
  <cp:revision>37</cp:revision>
  <dcterms:created xsi:type="dcterms:W3CDTF">2019-01-26T10:00:09Z</dcterms:created>
  <dcterms:modified xsi:type="dcterms:W3CDTF">2025-06-15T20:14:26Z</dcterms:modified>
</cp:coreProperties>
</file>