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E6549-2F68-4F19-BFD6-DEFB07FD3FD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884A0-B674-4581-AEB2-38346A606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2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/>
              <a:t>ასეთი</a:t>
            </a:r>
            <a:r>
              <a:rPr lang="ka-GE" baseline="0" dirty="0"/>
              <a:t> დარღვევები უამრავი არსებობს; ზოგის მიზეზი ნაცნობია, ზოგის კი ნაკლებადაა შესწავლილი.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884A0-B674-4581-AEB2-38346A6067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8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3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6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1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4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6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3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4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C6047-54A3-42BF-BC05-F5E6D3B9F3CF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543F-9FA1-4A13-96B5-DA733A93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8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4000" b="1" dirty="0"/>
              <a:t>ცხოვრებით კმაყოფილება მოხუცებულობის ასაკში</a:t>
            </a:r>
            <a:br>
              <a:rPr lang="ka-GE" sz="4000" dirty="0"/>
            </a:br>
            <a:br>
              <a:rPr lang="ka-GE" sz="4000" dirty="0"/>
            </a:br>
            <a:endParaRPr lang="en-US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a-GE" b="1" dirty="0"/>
              <a:t>ფსიქოლოგიის დეპარტამენტის </a:t>
            </a:r>
          </a:p>
          <a:p>
            <a:pPr algn="r"/>
            <a:r>
              <a:rPr lang="ka-GE" b="1" dirty="0"/>
              <a:t>ასოცირებული პროფესორი, რუსუდან კეჭაყმაძე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015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ეს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გულისხმობს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ასაკოვანი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ადამიანის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მიერ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საკუთარი</a:t>
            </a:r>
          </a:p>
          <a:p>
            <a:pPr marL="0" indent="0">
              <a:buNone/>
            </a:pP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 ცხოვრების ხარისხის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აზრისა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მიღწევების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კოგნიტურ</a:t>
            </a:r>
          </a:p>
          <a:p>
            <a:pPr marL="0" indent="0">
              <a:buNone/>
            </a:pP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შეფასებას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ასაკის მატებასთან ერთად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ადამიანები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ახლებურად</a:t>
            </a:r>
          </a:p>
          <a:p>
            <a:pPr marL="0" indent="0">
              <a:buNone/>
            </a:pP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აფასებენ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ცხოვრებისეულ პრიორიტეტებს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წარსულ</a:t>
            </a:r>
          </a:p>
          <a:p>
            <a:pPr marL="0" indent="0">
              <a:buNone/>
            </a:pP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 გამოცდილებას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მომავლის</a:t>
            </a:r>
            <a:r>
              <a:rPr lang="ka-GE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Times New Roman" panose="02020603050405020304" pitchFamily="18" charset="0"/>
                <a:cs typeface="Sylfaen" panose="010A0502050306030303" pitchFamily="18" charset="0"/>
              </a:rPr>
              <a:t>პერსპექტივებს.</a:t>
            </a: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C3FEA2-42F7-4D30-AEB1-336D090B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რას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ნიშნავს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ცხოვრებით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კმაყოფილება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მოხუცებულობაში?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45607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ფაქტორები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რომლებიც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გავლენას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ახდენს ცხოვრებით კმაყოფილებაზე მოხუცებულობაში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a-GE" b="1" dirty="0"/>
          </a:p>
          <a:p>
            <a:r>
              <a:rPr lang="ka-GE" b="1" dirty="0"/>
              <a:t>ფსიქოლოგიური ფაქტორები;</a:t>
            </a:r>
          </a:p>
          <a:p>
            <a:pPr marL="0" indent="0">
              <a:buNone/>
            </a:pPr>
            <a:endParaRPr lang="ka-GE" b="1" dirty="0"/>
          </a:p>
          <a:p>
            <a:r>
              <a:rPr lang="ka-GE" b="1" dirty="0"/>
              <a:t>სოციალური ფაქტორები;</a:t>
            </a:r>
          </a:p>
          <a:p>
            <a:pPr marL="0" indent="0">
              <a:buNone/>
            </a:pPr>
            <a:endParaRPr lang="ka-GE" b="1" dirty="0"/>
          </a:p>
          <a:p>
            <a:r>
              <a:rPr lang="ka-GE" b="1" dirty="0"/>
              <a:t>ჯანმრთელობის მდგომარეობა;</a:t>
            </a:r>
          </a:p>
          <a:p>
            <a:pPr marL="0" indent="0">
              <a:buNone/>
            </a:pPr>
            <a:endParaRPr lang="ka-GE" b="1" dirty="0"/>
          </a:p>
          <a:p>
            <a:r>
              <a:rPr lang="ka-GE" b="1" dirty="0"/>
              <a:t>ფინანსური სტაბილურობა.</a:t>
            </a:r>
          </a:p>
          <a:p>
            <a:endParaRPr lang="ka-GE" dirty="0"/>
          </a:p>
          <a:p>
            <a:endParaRPr lang="ka-G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5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197" y="365125"/>
            <a:ext cx="10515600" cy="1325563"/>
          </a:xfrm>
        </p:spPr>
        <p:txBody>
          <a:bodyPr/>
          <a:lstStyle/>
          <a:p>
            <a:r>
              <a:rPr lang="ka-GE" b="1" dirty="0"/>
              <a:t>რა არის ცხოვრებით კმაყოფილება</a:t>
            </a:r>
            <a:r>
              <a:rPr lang="ka-GE" dirty="0"/>
              <a:t>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ka-GE" sz="2400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ka-GE" sz="2400" dirty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ცხოვრებით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კმაყოფილება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ფსიქოლოგიური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კეთილდღეობ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ა,</a:t>
            </a:r>
          </a:p>
          <a:p>
            <a:pPr marL="0" indent="0" algn="just">
              <a:buNone/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ესაა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სუბიექტის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მთლიანპიროვნული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მდგომარეობა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რომელშიც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აისახება</a:t>
            </a:r>
            <a:endParaRPr lang="ka-GE" sz="2400" b="1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ცხოვრებით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კმაყოფილება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და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ფსიქიკური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ჯანმრთელობა</a:t>
            </a:r>
            <a:r>
              <a:rPr lang="en-US" sz="18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ka-GE" sz="1800" b="1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385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238" y="544530"/>
            <a:ext cx="10295562" cy="1146158"/>
          </a:xfrm>
        </p:spPr>
        <p:txBody>
          <a:bodyPr>
            <a:normAutofit fontScale="90000"/>
          </a:bodyPr>
          <a:lstStyle/>
          <a:p>
            <a:r>
              <a:rPr lang="ka-GE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ცხოვრებით კმაყოფილების (ფსიქოლოგიური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კეთილდღეობის</a:t>
            </a:r>
            <a:r>
              <a:rPr lang="ka-GE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შეფასება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შეიძლება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იყოს</a:t>
            </a:r>
            <a:br>
              <a:rPr lang="ka-GE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r>
              <a:rPr lang="ka-GE" b="1" dirty="0"/>
              <a:t>კოგნიტური</a:t>
            </a:r>
          </a:p>
          <a:p>
            <a:endParaRPr lang="ka-GE" dirty="0"/>
          </a:p>
          <a:p>
            <a:r>
              <a:rPr lang="ka-GE" b="1" dirty="0"/>
              <a:t>აფექტური </a:t>
            </a:r>
          </a:p>
          <a:p>
            <a:endParaRPr lang="ka-GE" dirty="0"/>
          </a:p>
          <a:p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სუბიექტური</a:t>
            </a:r>
            <a:endParaRPr lang="ka-GE" sz="2400" dirty="0"/>
          </a:p>
          <a:p>
            <a:endParaRPr lang="ka-G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1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216" y="38567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ფსიქოლოგიური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კეთილდღეობა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ყალიბდება ადამიანის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მიერ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საკუთარი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ცხოვრების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შეფასების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საფუძველზე</a:t>
            </a:r>
            <a:r>
              <a:rPr lang="ka-GE" sz="18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8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ka-GE" sz="18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C31DD0-5FAF-4BED-A1BA-435AF3FFE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endParaRPr lang="ka-GE" dirty="0"/>
          </a:p>
          <a:p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მოლოდინები</a:t>
            </a:r>
            <a:endParaRPr lang="ka-GE" sz="2400" b="1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a-GE" sz="2400" b="1" dirty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ღირებულებები</a:t>
            </a:r>
            <a:endParaRPr lang="ka-GE" sz="2400" b="1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a-GE" sz="2400" b="1" dirty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ცხოვრებისეული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სტანდარტები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ka-GE" sz="2400" b="1" dirty="0"/>
          </a:p>
        </p:txBody>
      </p:sp>
    </p:spTree>
    <p:extLst>
      <p:ext uri="{BB962C8B-B14F-4D97-AF65-F5344CB8AC3E}">
        <p14:creationId xmlns:p14="http://schemas.microsoft.com/office/powerpoint/2010/main" val="169982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ადამიანი</a:t>
            </a:r>
            <a:r>
              <a:rPr lang="en-US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თავს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ბედნიერ</a:t>
            </a:r>
            <a:r>
              <a:rPr lang="ka-GE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ად გრძნობს მაშინ, როცა: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95F967-1DF9-4B96-AE8B-B3DF97AE5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მის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ცხოვრებაში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დადებითი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ემოციები</a:t>
            </a:r>
            <a:r>
              <a:rPr lang="en-US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</a:t>
            </a:r>
            <a:r>
              <a:rPr lang="en-US" sz="2400" b="1" dirty="0" err="1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ჭარბობს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უარყოფით</a:t>
            </a:r>
            <a:r>
              <a:rPr lang="en-US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ემოციებს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endParaRPr lang="ka-GE" sz="2400" b="1" dirty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a-GE" sz="2400" b="1" dirty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ადამიანს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აქვს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განცდა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რომ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ვითარდება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დასახული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გეგმების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მიხედვით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endParaRPr lang="ka-GE" sz="2400" b="1" dirty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a-GE" sz="2400" b="1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შეუძლია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მიაღწიოს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მნიშვნელოვან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ცხოვრებისეულ</a:t>
            </a:r>
            <a:r>
              <a:rPr lang="en-US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მიზნებს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ka-GE" sz="2400" dirty="0"/>
          </a:p>
        </p:txBody>
      </p:sp>
    </p:spTree>
    <p:extLst>
      <p:ext uri="{BB962C8B-B14F-4D97-AF65-F5344CB8AC3E}">
        <p14:creationId xmlns:p14="http://schemas.microsoft.com/office/powerpoint/2010/main" val="140608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ფაქტორები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რომლებიც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გავლენას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ახდენს ფსიქოლოგიურ კეთილდღეობაზე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ka-G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220580-55F1-4AB3-83E4-25665DBD3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პიროვნული</a:t>
            </a:r>
            <a:r>
              <a:rPr lang="ka-G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მახასიათებლები;</a:t>
            </a:r>
          </a:p>
          <a:p>
            <a:pPr marL="0" indent="0">
              <a:buNone/>
            </a:pPr>
            <a:r>
              <a:rPr lang="ka-GE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ურთიერთობები;</a:t>
            </a:r>
          </a:p>
          <a:p>
            <a:endParaRPr lang="ka-GE" sz="2400" b="1" dirty="0">
              <a:effectLst/>
              <a:latin typeface="Sylfaen" panose="010A0502050306030303" pitchFamily="18" charset="0"/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მატერიალური</a:t>
            </a:r>
            <a:r>
              <a:rPr lang="ka-G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მდგომარეობა</a:t>
            </a:r>
            <a:r>
              <a:rPr lang="ka-GE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;</a:t>
            </a:r>
          </a:p>
          <a:p>
            <a:r>
              <a:rPr lang="ka-GE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ჯანმრთელობა;</a:t>
            </a:r>
          </a:p>
          <a:p>
            <a:endParaRPr lang="ka-G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a-GE" sz="2400" b="1" dirty="0"/>
              <a:t>სამუშაო.</a:t>
            </a:r>
          </a:p>
        </p:txBody>
      </p:sp>
    </p:spTree>
    <p:extLst>
      <p:ext uri="{BB962C8B-B14F-4D97-AF65-F5344CB8AC3E}">
        <p14:creationId xmlns:p14="http://schemas.microsoft.com/office/powerpoint/2010/main" val="361715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b="1" dirty="0"/>
              <a:t>გვიანი ზრდასრულობა ანუ მოხუცებულობა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ka-GE" dirty="0"/>
              <a:t>       </a:t>
            </a:r>
            <a:r>
              <a:rPr lang="ka-GE" b="1" dirty="0"/>
              <a:t>განვითარების ფსიქოლოგიის მიხედვით:</a:t>
            </a:r>
          </a:p>
          <a:p>
            <a:pPr marL="0" indent="0">
              <a:buNone/>
            </a:pPr>
            <a:endParaRPr lang="ka-GE" b="1" dirty="0"/>
          </a:p>
          <a:p>
            <a:pPr algn="just"/>
            <a:r>
              <a:rPr lang="ka-GE" b="1" dirty="0"/>
              <a:t>ადრეული მოხუცებულობა (60 - 69 წელი);</a:t>
            </a:r>
          </a:p>
          <a:p>
            <a:pPr marL="0" indent="0" algn="just">
              <a:buNone/>
            </a:pPr>
            <a:endParaRPr lang="ka-GE" b="1" dirty="0"/>
          </a:p>
          <a:p>
            <a:pPr algn="just"/>
            <a:r>
              <a:rPr lang="ka-GE" b="1" dirty="0"/>
              <a:t>მოხუცებულობა (70 – 79 წელი);</a:t>
            </a:r>
          </a:p>
          <a:p>
            <a:pPr algn="just"/>
            <a:endParaRPr lang="ka-GE" b="1" dirty="0"/>
          </a:p>
          <a:p>
            <a:pPr algn="just"/>
            <a:r>
              <a:rPr lang="ka-GE" b="1" dirty="0"/>
              <a:t>გვიანი მოხუცებულობა (80 – 89 წელი)</a:t>
            </a:r>
          </a:p>
          <a:p>
            <a:pPr algn="just"/>
            <a:endParaRPr lang="ka-GE" b="1" dirty="0"/>
          </a:p>
          <a:p>
            <a:pPr algn="just"/>
            <a:r>
              <a:rPr lang="ka-GE" b="1" dirty="0"/>
              <a:t>უხუცესობა (90 – 99 წელი).</a:t>
            </a:r>
          </a:p>
          <a:p>
            <a:pPr marL="0" indent="0">
              <a:buNone/>
            </a:pPr>
            <a:r>
              <a:rPr lang="ka-G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8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b="1" dirty="0"/>
              <a:t>გვიანი ზრდასრულობა ანუ მოხუცებულობა</a:t>
            </a:r>
            <a:br>
              <a:rPr lang="ka-GE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8F7D7-C95F-4E57-B345-51B79D93D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a-GE" b="1" dirty="0"/>
              <a:t>ჯანდაცვის საერთაშორისო ორგანიზაციის მიხედვით:</a:t>
            </a:r>
          </a:p>
          <a:p>
            <a:pPr algn="just"/>
            <a:endParaRPr lang="ka-GE" b="1" dirty="0"/>
          </a:p>
          <a:p>
            <a:pPr algn="just"/>
            <a:r>
              <a:rPr lang="ka-GE" sz="2400" b="1" dirty="0"/>
              <a:t>60 – 74 წელი - ადრეული მოხუცებულობა</a:t>
            </a:r>
          </a:p>
          <a:p>
            <a:pPr algn="just"/>
            <a:endParaRPr lang="ka-GE" sz="2400" b="1" dirty="0"/>
          </a:p>
          <a:p>
            <a:pPr algn="just"/>
            <a:r>
              <a:rPr lang="ka-GE" sz="2400" b="1" dirty="0"/>
              <a:t>75 – 80 წელი - საშუალო მოხუცებულობა</a:t>
            </a:r>
          </a:p>
          <a:p>
            <a:pPr algn="just"/>
            <a:endParaRPr lang="ka-GE" sz="2400" b="1" dirty="0"/>
          </a:p>
          <a:p>
            <a:pPr algn="just"/>
            <a:r>
              <a:rPr lang="ka-GE" sz="2400" b="1" dirty="0"/>
              <a:t>85+ - გვიანი მოხუცებულობა.</a:t>
            </a:r>
          </a:p>
        </p:txBody>
      </p:sp>
    </p:spTree>
    <p:extLst>
      <p:ext uri="{BB962C8B-B14F-4D97-AF65-F5344CB8AC3E}">
        <p14:creationId xmlns:p14="http://schemas.microsoft.com/office/powerpoint/2010/main" val="226545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ფსიქოლოგიაში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მოხუცებულობა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განიხილება,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როგორც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ცხოვრების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მნიშვნელოვანი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ფსიქოსოციალური</a:t>
            </a:r>
            <a:r>
              <a:rPr lang="ka-G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ეტაპი</a:t>
            </a:r>
            <a:r>
              <a:rPr lang="ka-G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ka-G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a-GE" b="1" dirty="0"/>
              <a:t>ძირითადი მახასიათებლები:</a:t>
            </a:r>
          </a:p>
          <a:p>
            <a:pPr marL="0" indent="0" algn="ctr">
              <a:buNone/>
            </a:pPr>
            <a:endParaRPr lang="ka-GE" b="1" dirty="0"/>
          </a:p>
          <a:p>
            <a:pPr algn="just"/>
            <a:r>
              <a:rPr lang="ka-GE" b="1" dirty="0"/>
              <a:t>კოგნიტური ცვლილებები;</a:t>
            </a:r>
          </a:p>
          <a:p>
            <a:pPr algn="just"/>
            <a:endParaRPr lang="ka-GE" b="1" dirty="0"/>
          </a:p>
          <a:p>
            <a:pPr algn="just"/>
            <a:r>
              <a:rPr lang="ka-GE" b="1" dirty="0"/>
              <a:t>ემოციური სტაბილურობა და სიბრძნე;</a:t>
            </a:r>
          </a:p>
          <a:p>
            <a:pPr marL="0" indent="0" algn="just">
              <a:buNone/>
            </a:pPr>
            <a:endParaRPr lang="ka-GE" b="1" dirty="0"/>
          </a:p>
          <a:p>
            <a:pPr algn="just"/>
            <a:r>
              <a:rPr lang="ka-GE" b="1" dirty="0"/>
              <a:t>იდენტობა და როლი.</a:t>
            </a:r>
            <a:endParaRPr lang="ka-GE" dirty="0"/>
          </a:p>
          <a:p>
            <a:pPr algn="just"/>
            <a:endParaRPr lang="ka-GE" dirty="0"/>
          </a:p>
          <a:p>
            <a:pPr algn="just"/>
            <a:endParaRPr lang="ka-G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3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304</Words>
  <Application>Microsoft Office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Sylfaen</vt:lpstr>
      <vt:lpstr>Times New Roman</vt:lpstr>
      <vt:lpstr>Тема Office</vt:lpstr>
      <vt:lpstr>ცხოვრებით კმაყოფილება მოხუცებულობის ასაკში  </vt:lpstr>
      <vt:lpstr>რა არის ცხოვრებით კმაყოფილება?</vt:lpstr>
      <vt:lpstr>ცხოვრებით კმაყოფილების (ფსიქოლოგიური კეთილდღეობის) შეფასება შეიძლება იყოს </vt:lpstr>
      <vt:lpstr>ფსიქოლოგიური კეთილდღეობა ყალიბდება ადამიანის მიერ საკუთარი ცხოვრების შეფასების საფუძველზე:  </vt:lpstr>
      <vt:lpstr>ადამიანი თავს ბედნიერად გრძნობს მაშინ, როცა:</vt:lpstr>
      <vt:lpstr> ფაქტორები, რომლებიც გავლენას ახდენს ფსიქოლოგიურ კეთილდღეობაზე: </vt:lpstr>
      <vt:lpstr>გვიანი ზრდასრულობა ანუ მოხუცებულობა</vt:lpstr>
      <vt:lpstr>გვიანი ზრდასრულობა ანუ მოხუცებულობა </vt:lpstr>
      <vt:lpstr>ფსიქოლოგიაში მოხუცებულობა განიხილება, როგორც ცხოვრების მნიშვნელოვანი ფსიქოსოციალური ეტაპი. </vt:lpstr>
      <vt:lpstr>რას ნიშნავს ცხოვრებით კმაყოფილება მოხუცებულობაში?</vt:lpstr>
      <vt:lpstr>ფაქტორები, რომლებიც გავლენას ახდენს ცხოვრებით კმაყოფილებაზე მოხუცებულობაში: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ფსიქიატრია</dc:title>
  <dc:creator>shredder</dc:creator>
  <cp:lastModifiedBy>rusudan kechakmadze</cp:lastModifiedBy>
  <cp:revision>70</cp:revision>
  <dcterms:created xsi:type="dcterms:W3CDTF">2019-10-11T09:32:22Z</dcterms:created>
  <dcterms:modified xsi:type="dcterms:W3CDTF">2025-06-18T17:00:53Z</dcterms:modified>
</cp:coreProperties>
</file>