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58" r:id="rId4"/>
    <p:sldId id="276" r:id="rId5"/>
    <p:sldId id="286" r:id="rId6"/>
    <p:sldId id="260" r:id="rId7"/>
    <p:sldId id="261" r:id="rId8"/>
    <p:sldId id="262" r:id="rId9"/>
    <p:sldId id="284" r:id="rId10"/>
    <p:sldId id="268" r:id="rId11"/>
    <p:sldId id="278" r:id="rId12"/>
    <p:sldId id="288" r:id="rId13"/>
    <p:sldId id="293" r:id="rId14"/>
    <p:sldId id="289" r:id="rId15"/>
    <p:sldId id="290" r:id="rId16"/>
    <p:sldId id="294" r:id="rId17"/>
    <p:sldId id="291" r:id="rId18"/>
    <p:sldId id="295" r:id="rId19"/>
    <p:sldId id="287"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108" d="100"/>
          <a:sy n="108" d="100"/>
        </p:scale>
        <p:origin x="17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A46126-8FFC-4303-94AB-398D8BBCF21E}"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2CF58C13-43D5-4F4C-8F71-0A5A55024147}">
      <dgm:prSet custT="1"/>
      <dgm:spPr/>
      <dgm:t>
        <a:bodyPr/>
        <a:lstStyle/>
        <a:p>
          <a:r>
            <a:rPr lang="ka-GE" sz="2000" dirty="0"/>
            <a:t>შესასწავლი საკითხები</a:t>
          </a:r>
        </a:p>
        <a:p>
          <a:r>
            <a:rPr lang="ka-GE" sz="1900" dirty="0"/>
            <a:t>დაახასიათოს ფულადი გზავნილების დადებითი და უარყოფითი შედეგები; გამოიკვლიოს ფულადი გზავნილების წვლილი მაკროეკონომიკურ მოვლენებში, სიღარიბის დაძლევაში, ეკონომიკურ სტაბილურობასა და განვითარებაში;</a:t>
          </a:r>
          <a:endParaRPr lang="en-US" sz="1900" dirty="0"/>
        </a:p>
      </dgm:t>
    </dgm:pt>
    <dgm:pt modelId="{6401A8C7-34E1-4629-9333-9CC563A5D1A7}" type="parTrans" cxnId="{1E0FD364-1E0E-4CC5-8367-E5142BEB7D3F}">
      <dgm:prSet/>
      <dgm:spPr/>
      <dgm:t>
        <a:bodyPr/>
        <a:lstStyle/>
        <a:p>
          <a:endParaRPr lang="en-US"/>
        </a:p>
      </dgm:t>
    </dgm:pt>
    <dgm:pt modelId="{F7D7F4DD-1FB6-41FA-8865-94953AAC3E2D}" type="sibTrans" cxnId="{1E0FD364-1E0E-4CC5-8367-E5142BEB7D3F}">
      <dgm:prSet/>
      <dgm:spPr/>
      <dgm:t>
        <a:bodyPr/>
        <a:lstStyle/>
        <a:p>
          <a:endParaRPr lang="en-US"/>
        </a:p>
      </dgm:t>
    </dgm:pt>
    <dgm:pt modelId="{4FB41A72-3876-4709-8FFC-EE8E9C2605CA}">
      <dgm:prSet/>
      <dgm:spPr/>
      <dgm:t>
        <a:bodyPr/>
        <a:lstStyle/>
        <a:p>
          <a:r>
            <a:rPr lang="ka-GE" dirty="0"/>
            <a:t>2. გაანალიზოს ფულადი გზავნილების გავლენა მთლიან შიდაპროდუქტზე, განათლების, ჯანდაცვასა და მცირე ბიზნესის ინვესტირებაში; </a:t>
          </a:r>
          <a:endParaRPr lang="en-US" dirty="0"/>
        </a:p>
      </dgm:t>
    </dgm:pt>
    <dgm:pt modelId="{8325C5E6-E506-47D7-80F8-BB2A8E537B39}" type="parTrans" cxnId="{85E3AAEB-1BCF-4D13-973B-0398B34CEE52}">
      <dgm:prSet/>
      <dgm:spPr/>
      <dgm:t>
        <a:bodyPr/>
        <a:lstStyle/>
        <a:p>
          <a:endParaRPr lang="en-US"/>
        </a:p>
      </dgm:t>
    </dgm:pt>
    <dgm:pt modelId="{F2396859-B430-48BE-B524-75D2ABD2A3E4}" type="sibTrans" cxnId="{85E3AAEB-1BCF-4D13-973B-0398B34CEE52}">
      <dgm:prSet/>
      <dgm:spPr/>
      <dgm:t>
        <a:bodyPr/>
        <a:lstStyle/>
        <a:p>
          <a:endParaRPr lang="en-US"/>
        </a:p>
      </dgm:t>
    </dgm:pt>
    <dgm:pt modelId="{906345A6-29CF-4944-B5EC-46A6056EFB95}">
      <dgm:prSet/>
      <dgm:spPr/>
      <dgm:t>
        <a:bodyPr/>
        <a:lstStyle/>
        <a:p>
          <a:r>
            <a:rPr lang="ka-GE"/>
            <a:t>3. გარდა ამისა, შეისწავლოს, თუ რა როლს თამაშობს იგი შრომის ბაზარზე, კერძოდ,უმუ­შევ­რობის დონეზე.</a:t>
          </a:r>
          <a:endParaRPr lang="en-US"/>
        </a:p>
      </dgm:t>
    </dgm:pt>
    <dgm:pt modelId="{E5E5AAF2-DFC6-4E6D-85DE-28F28C3BA64E}" type="parTrans" cxnId="{FB1F60A4-5522-46CC-8401-D5FBCDEE090E}">
      <dgm:prSet/>
      <dgm:spPr/>
      <dgm:t>
        <a:bodyPr/>
        <a:lstStyle/>
        <a:p>
          <a:endParaRPr lang="en-US"/>
        </a:p>
      </dgm:t>
    </dgm:pt>
    <dgm:pt modelId="{EE502EF2-1C85-451E-8F98-263FD5FE38F6}" type="sibTrans" cxnId="{FB1F60A4-5522-46CC-8401-D5FBCDEE090E}">
      <dgm:prSet/>
      <dgm:spPr/>
      <dgm:t>
        <a:bodyPr/>
        <a:lstStyle/>
        <a:p>
          <a:endParaRPr lang="en-US"/>
        </a:p>
      </dgm:t>
    </dgm:pt>
    <dgm:pt modelId="{4F2B5A3A-F465-4E48-A4A3-04255174BED2}" type="pres">
      <dgm:prSet presAssocID="{23A46126-8FFC-4303-94AB-398D8BBCF21E}" presName="Name0" presStyleCnt="0">
        <dgm:presLayoutVars>
          <dgm:dir/>
          <dgm:resizeHandles val="exact"/>
        </dgm:presLayoutVars>
      </dgm:prSet>
      <dgm:spPr/>
    </dgm:pt>
    <dgm:pt modelId="{D02AAA30-16ED-4BE9-AE8D-B353F970576B}" type="pres">
      <dgm:prSet presAssocID="{2CF58C13-43D5-4F4C-8F71-0A5A55024147}" presName="node" presStyleLbl="node1" presStyleIdx="0" presStyleCnt="3" custScaleX="204033" custScaleY="154162" custRadScaleRad="87572" custRadScaleInc="-7260">
        <dgm:presLayoutVars>
          <dgm:bulletEnabled val="1"/>
        </dgm:presLayoutVars>
      </dgm:prSet>
      <dgm:spPr/>
    </dgm:pt>
    <dgm:pt modelId="{540A6741-9CAE-44A4-A20C-846BA95D5EC5}" type="pres">
      <dgm:prSet presAssocID="{F7D7F4DD-1FB6-41FA-8865-94953AAC3E2D}" presName="sibTrans" presStyleLbl="sibTrans2D1" presStyleIdx="0" presStyleCnt="3"/>
      <dgm:spPr/>
    </dgm:pt>
    <dgm:pt modelId="{297651E4-3F5B-4413-9CB2-965E2776141E}" type="pres">
      <dgm:prSet presAssocID="{F7D7F4DD-1FB6-41FA-8865-94953AAC3E2D}" presName="connectorText" presStyleLbl="sibTrans2D1" presStyleIdx="0" presStyleCnt="3"/>
      <dgm:spPr/>
    </dgm:pt>
    <dgm:pt modelId="{E74E1014-81DB-4909-8E53-8E593558F169}" type="pres">
      <dgm:prSet presAssocID="{4FB41A72-3876-4709-8FFC-EE8E9C2605CA}" presName="node" presStyleLbl="node1" presStyleIdx="1" presStyleCnt="3" custScaleY="133826" custRadScaleRad="76755" custRadScaleInc="-15578">
        <dgm:presLayoutVars>
          <dgm:bulletEnabled val="1"/>
        </dgm:presLayoutVars>
      </dgm:prSet>
      <dgm:spPr/>
    </dgm:pt>
    <dgm:pt modelId="{E544A53E-3187-4B1D-B807-59F8C004F07E}" type="pres">
      <dgm:prSet presAssocID="{F2396859-B430-48BE-B524-75D2ABD2A3E4}" presName="sibTrans" presStyleLbl="sibTrans2D1" presStyleIdx="1" presStyleCnt="3"/>
      <dgm:spPr/>
    </dgm:pt>
    <dgm:pt modelId="{79FA3181-958D-4941-8A56-D21632CA1CF4}" type="pres">
      <dgm:prSet presAssocID="{F2396859-B430-48BE-B524-75D2ABD2A3E4}" presName="connectorText" presStyleLbl="sibTrans2D1" presStyleIdx="1" presStyleCnt="3"/>
      <dgm:spPr/>
    </dgm:pt>
    <dgm:pt modelId="{9F8DD6FE-D047-4665-9FB2-6F743F6B6E5A}" type="pres">
      <dgm:prSet presAssocID="{906345A6-29CF-4944-B5EC-46A6056EFB95}" presName="node" presStyleLbl="node1" presStyleIdx="2" presStyleCnt="3" custScaleY="108456" custRadScaleRad="76442" custRadScaleInc="18376">
        <dgm:presLayoutVars>
          <dgm:bulletEnabled val="1"/>
        </dgm:presLayoutVars>
      </dgm:prSet>
      <dgm:spPr/>
    </dgm:pt>
    <dgm:pt modelId="{1F5005AC-30A7-456B-88F7-2B8F82C1297D}" type="pres">
      <dgm:prSet presAssocID="{EE502EF2-1C85-451E-8F98-263FD5FE38F6}" presName="sibTrans" presStyleLbl="sibTrans2D1" presStyleIdx="2" presStyleCnt="3"/>
      <dgm:spPr/>
    </dgm:pt>
    <dgm:pt modelId="{19616FD2-1207-4E8A-B63B-6746688E60E5}" type="pres">
      <dgm:prSet presAssocID="{EE502EF2-1C85-451E-8F98-263FD5FE38F6}" presName="connectorText" presStyleLbl="sibTrans2D1" presStyleIdx="2" presStyleCnt="3"/>
      <dgm:spPr/>
    </dgm:pt>
  </dgm:ptLst>
  <dgm:cxnLst>
    <dgm:cxn modelId="{D77F7D0D-A542-4A44-91D8-76953E055D56}" type="presOf" srcId="{23A46126-8FFC-4303-94AB-398D8BBCF21E}" destId="{4F2B5A3A-F465-4E48-A4A3-04255174BED2}" srcOrd="0" destOrd="0" presId="urn:microsoft.com/office/officeart/2005/8/layout/cycle7"/>
    <dgm:cxn modelId="{26D1833C-E22E-44E2-9CA6-A739FEA0FC59}" type="presOf" srcId="{4FB41A72-3876-4709-8FFC-EE8E9C2605CA}" destId="{E74E1014-81DB-4909-8E53-8E593558F169}" srcOrd="0" destOrd="0" presId="urn:microsoft.com/office/officeart/2005/8/layout/cycle7"/>
    <dgm:cxn modelId="{1E0FD364-1E0E-4CC5-8367-E5142BEB7D3F}" srcId="{23A46126-8FFC-4303-94AB-398D8BBCF21E}" destId="{2CF58C13-43D5-4F4C-8F71-0A5A55024147}" srcOrd="0" destOrd="0" parTransId="{6401A8C7-34E1-4629-9333-9CC563A5D1A7}" sibTransId="{F7D7F4DD-1FB6-41FA-8865-94953AAC3E2D}"/>
    <dgm:cxn modelId="{3E31476B-55D8-48E1-BEBF-C8830052C26A}" type="presOf" srcId="{F2396859-B430-48BE-B524-75D2ABD2A3E4}" destId="{79FA3181-958D-4941-8A56-D21632CA1CF4}" srcOrd="1" destOrd="0" presId="urn:microsoft.com/office/officeart/2005/8/layout/cycle7"/>
    <dgm:cxn modelId="{5263E26E-3953-43B4-9C2B-3E062692A153}" type="presOf" srcId="{F7D7F4DD-1FB6-41FA-8865-94953AAC3E2D}" destId="{540A6741-9CAE-44A4-A20C-846BA95D5EC5}" srcOrd="0" destOrd="0" presId="urn:microsoft.com/office/officeart/2005/8/layout/cycle7"/>
    <dgm:cxn modelId="{35379381-0867-48CA-BF06-AC9D155E9697}" type="presOf" srcId="{EE502EF2-1C85-451E-8F98-263FD5FE38F6}" destId="{19616FD2-1207-4E8A-B63B-6746688E60E5}" srcOrd="1" destOrd="0" presId="urn:microsoft.com/office/officeart/2005/8/layout/cycle7"/>
    <dgm:cxn modelId="{2549E88F-AE1F-4CE4-8FB2-B563A309D170}" type="presOf" srcId="{906345A6-29CF-4944-B5EC-46A6056EFB95}" destId="{9F8DD6FE-D047-4665-9FB2-6F743F6B6E5A}" srcOrd="0" destOrd="0" presId="urn:microsoft.com/office/officeart/2005/8/layout/cycle7"/>
    <dgm:cxn modelId="{1DDD5BA3-0B1E-4439-B60C-742ABB6DA038}" type="presOf" srcId="{2CF58C13-43D5-4F4C-8F71-0A5A55024147}" destId="{D02AAA30-16ED-4BE9-AE8D-B353F970576B}" srcOrd="0" destOrd="0" presId="urn:microsoft.com/office/officeart/2005/8/layout/cycle7"/>
    <dgm:cxn modelId="{FB1F60A4-5522-46CC-8401-D5FBCDEE090E}" srcId="{23A46126-8FFC-4303-94AB-398D8BBCF21E}" destId="{906345A6-29CF-4944-B5EC-46A6056EFB95}" srcOrd="2" destOrd="0" parTransId="{E5E5AAF2-DFC6-4E6D-85DE-28F28C3BA64E}" sibTransId="{EE502EF2-1C85-451E-8F98-263FD5FE38F6}"/>
    <dgm:cxn modelId="{6FA156D4-E588-4B99-A949-98C483608BFD}" type="presOf" srcId="{EE502EF2-1C85-451E-8F98-263FD5FE38F6}" destId="{1F5005AC-30A7-456B-88F7-2B8F82C1297D}" srcOrd="0" destOrd="0" presId="urn:microsoft.com/office/officeart/2005/8/layout/cycle7"/>
    <dgm:cxn modelId="{85E3AAEB-1BCF-4D13-973B-0398B34CEE52}" srcId="{23A46126-8FFC-4303-94AB-398D8BBCF21E}" destId="{4FB41A72-3876-4709-8FFC-EE8E9C2605CA}" srcOrd="1" destOrd="0" parTransId="{8325C5E6-E506-47D7-80F8-BB2A8E537B39}" sibTransId="{F2396859-B430-48BE-B524-75D2ABD2A3E4}"/>
    <dgm:cxn modelId="{6D0009ED-83E1-4F5C-B0B4-C8F35A3516B0}" type="presOf" srcId="{F2396859-B430-48BE-B524-75D2ABD2A3E4}" destId="{E544A53E-3187-4B1D-B807-59F8C004F07E}" srcOrd="0" destOrd="0" presId="urn:microsoft.com/office/officeart/2005/8/layout/cycle7"/>
    <dgm:cxn modelId="{75053DF7-E7A9-4486-82FE-50D00A95487C}" type="presOf" srcId="{F7D7F4DD-1FB6-41FA-8865-94953AAC3E2D}" destId="{297651E4-3F5B-4413-9CB2-965E2776141E}" srcOrd="1" destOrd="0" presId="urn:microsoft.com/office/officeart/2005/8/layout/cycle7"/>
    <dgm:cxn modelId="{9FB33789-078F-475D-ABA7-BCA874FD1D84}" type="presParOf" srcId="{4F2B5A3A-F465-4E48-A4A3-04255174BED2}" destId="{D02AAA30-16ED-4BE9-AE8D-B353F970576B}" srcOrd="0" destOrd="0" presId="urn:microsoft.com/office/officeart/2005/8/layout/cycle7"/>
    <dgm:cxn modelId="{7381A612-C937-445C-81A9-2FB3D991E6C7}" type="presParOf" srcId="{4F2B5A3A-F465-4E48-A4A3-04255174BED2}" destId="{540A6741-9CAE-44A4-A20C-846BA95D5EC5}" srcOrd="1" destOrd="0" presId="urn:microsoft.com/office/officeart/2005/8/layout/cycle7"/>
    <dgm:cxn modelId="{0A29B91C-B912-406F-899B-CA650E7148DE}" type="presParOf" srcId="{540A6741-9CAE-44A4-A20C-846BA95D5EC5}" destId="{297651E4-3F5B-4413-9CB2-965E2776141E}" srcOrd="0" destOrd="0" presId="urn:microsoft.com/office/officeart/2005/8/layout/cycle7"/>
    <dgm:cxn modelId="{41DAAB68-0DC1-4254-B6BE-5E2F685020B5}" type="presParOf" srcId="{4F2B5A3A-F465-4E48-A4A3-04255174BED2}" destId="{E74E1014-81DB-4909-8E53-8E593558F169}" srcOrd="2" destOrd="0" presId="urn:microsoft.com/office/officeart/2005/8/layout/cycle7"/>
    <dgm:cxn modelId="{99BA2B65-CFE1-41B3-8E0F-263ED67B57F7}" type="presParOf" srcId="{4F2B5A3A-F465-4E48-A4A3-04255174BED2}" destId="{E544A53E-3187-4B1D-B807-59F8C004F07E}" srcOrd="3" destOrd="0" presId="urn:microsoft.com/office/officeart/2005/8/layout/cycle7"/>
    <dgm:cxn modelId="{8F28D3A2-3FA6-4FB0-8FCD-D2BC97422A75}" type="presParOf" srcId="{E544A53E-3187-4B1D-B807-59F8C004F07E}" destId="{79FA3181-958D-4941-8A56-D21632CA1CF4}" srcOrd="0" destOrd="0" presId="urn:microsoft.com/office/officeart/2005/8/layout/cycle7"/>
    <dgm:cxn modelId="{702297DA-BC9C-487C-AD37-ECF91FC61FA8}" type="presParOf" srcId="{4F2B5A3A-F465-4E48-A4A3-04255174BED2}" destId="{9F8DD6FE-D047-4665-9FB2-6F743F6B6E5A}" srcOrd="4" destOrd="0" presId="urn:microsoft.com/office/officeart/2005/8/layout/cycle7"/>
    <dgm:cxn modelId="{0C5D6456-F2AC-406A-8AC4-27D8EE4393E8}" type="presParOf" srcId="{4F2B5A3A-F465-4E48-A4A3-04255174BED2}" destId="{1F5005AC-30A7-456B-88F7-2B8F82C1297D}" srcOrd="5" destOrd="0" presId="urn:microsoft.com/office/officeart/2005/8/layout/cycle7"/>
    <dgm:cxn modelId="{7581D5ED-E186-4D7D-9642-E91B86ECC2EF}" type="presParOf" srcId="{1F5005AC-30A7-456B-88F7-2B8F82C1297D}" destId="{19616FD2-1207-4E8A-B63B-6746688E60E5}"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2AAA30-16ED-4BE9-AE8D-B353F970576B}">
      <dsp:nvSpPr>
        <dsp:cNvPr id="0" name=""/>
        <dsp:cNvSpPr/>
      </dsp:nvSpPr>
      <dsp:spPr>
        <a:xfrm>
          <a:off x="820593" y="51897"/>
          <a:ext cx="6894666" cy="26047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ka-GE" sz="2000" kern="1200" dirty="0"/>
            <a:t>შესასწავლი საკითხები</a:t>
          </a:r>
        </a:p>
        <a:p>
          <a:pPr marL="0" lvl="0" indent="0" algn="ctr" defTabSz="889000">
            <a:lnSpc>
              <a:spcPct val="90000"/>
            </a:lnSpc>
            <a:spcBef>
              <a:spcPct val="0"/>
            </a:spcBef>
            <a:spcAft>
              <a:spcPct val="35000"/>
            </a:spcAft>
            <a:buNone/>
          </a:pPr>
          <a:r>
            <a:rPr lang="ka-GE" sz="1900" kern="1200" dirty="0"/>
            <a:t>დაახასიათოს ფულადი გზავნილების დადებითი და უარყოფითი შედეგები; გამოიკვლიოს ფულადი გზავნილების წვლილი მაკროეკონომიკურ მოვლენებში, სიღარიბის დაძლევაში, ეკონომიკურ სტაბილურობასა და განვითარებაში;</a:t>
          </a:r>
          <a:endParaRPr lang="en-US" sz="1900" kern="1200" dirty="0"/>
        </a:p>
      </dsp:txBody>
      <dsp:txXfrm>
        <a:off x="896882" y="128186"/>
        <a:ext cx="6742088" cy="2452136"/>
      </dsp:txXfrm>
    </dsp:sp>
    <dsp:sp modelId="{540A6741-9CAE-44A4-A20C-846BA95D5EC5}">
      <dsp:nvSpPr>
        <dsp:cNvPr id="0" name=""/>
        <dsp:cNvSpPr/>
      </dsp:nvSpPr>
      <dsp:spPr>
        <a:xfrm rot="3332971">
          <a:off x="5085356" y="2987400"/>
          <a:ext cx="1011525" cy="59135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5262763" y="3105672"/>
        <a:ext cx="656711" cy="354814"/>
      </dsp:txXfrm>
    </dsp:sp>
    <dsp:sp modelId="{E74E1014-81DB-4909-8E53-8E593558F169}">
      <dsp:nvSpPr>
        <dsp:cNvPr id="0" name=""/>
        <dsp:cNvSpPr/>
      </dsp:nvSpPr>
      <dsp:spPr>
        <a:xfrm>
          <a:off x="5106860" y="3909547"/>
          <a:ext cx="3379191" cy="22611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ka-GE" sz="2000" kern="1200" dirty="0"/>
            <a:t>2. გაანალიზოს ფულადი გზავნილების გავლენა მთლიან შიდაპროდუქტზე, განათლების, ჯანდაცვასა და მცირე ბიზნესის ინვესტირებაში; </a:t>
          </a:r>
          <a:endParaRPr lang="en-US" sz="2000" kern="1200" dirty="0"/>
        </a:p>
      </dsp:txBody>
      <dsp:txXfrm>
        <a:off x="5173086" y="3975773"/>
        <a:ext cx="3246739" cy="2128666"/>
      </dsp:txXfrm>
    </dsp:sp>
    <dsp:sp modelId="{E544A53E-3187-4B1D-B807-59F8C004F07E}">
      <dsp:nvSpPr>
        <dsp:cNvPr id="0" name=""/>
        <dsp:cNvSpPr/>
      </dsp:nvSpPr>
      <dsp:spPr>
        <a:xfrm rot="10852895">
          <a:off x="3968968" y="4708702"/>
          <a:ext cx="1011525" cy="59135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4146375" y="4826974"/>
        <a:ext cx="656711" cy="354814"/>
      </dsp:txXfrm>
    </dsp:sp>
    <dsp:sp modelId="{9F8DD6FE-D047-4665-9FB2-6F743F6B6E5A}">
      <dsp:nvSpPr>
        <dsp:cNvPr id="0" name=""/>
        <dsp:cNvSpPr/>
      </dsp:nvSpPr>
      <dsp:spPr>
        <a:xfrm>
          <a:off x="463411" y="4052421"/>
          <a:ext cx="3379191" cy="18324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ka-GE" sz="2000" kern="1200"/>
            <a:t>3. გარდა ამისა, შეისწავლოს, თუ რა როლს თამაშობს იგი შრომის ბაზარზე, კერძოდ,უმუ­შევ­რობის დონეზე.</a:t>
          </a:r>
          <a:endParaRPr lang="en-US" sz="2000" kern="1200"/>
        </a:p>
      </dsp:txBody>
      <dsp:txXfrm>
        <a:off x="517082" y="4106092"/>
        <a:ext cx="3271849" cy="1725126"/>
      </dsp:txXfrm>
    </dsp:sp>
    <dsp:sp modelId="{1F5005AC-30A7-456B-88F7-2B8F82C1297D}">
      <dsp:nvSpPr>
        <dsp:cNvPr id="0" name=""/>
        <dsp:cNvSpPr/>
      </dsp:nvSpPr>
      <dsp:spPr>
        <a:xfrm rot="18020009">
          <a:off x="2591736" y="3058837"/>
          <a:ext cx="1011525" cy="59135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2769143" y="3177109"/>
        <a:ext cx="656711" cy="354814"/>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1D8BD707-D9CF-40AE-B4C6-C98DA3205C09}" type="datetimeFigureOut">
              <a:rPr lang="en-US" smtClean="0"/>
              <a:pPr/>
              <a:t>7/7/2025</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D8BD707-D9CF-40AE-B4C6-C98DA3205C09}" type="datetimeFigureOut">
              <a:rPr lang="en-US" smtClean="0"/>
              <a:pPr/>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7/7/2025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3"/>
            <a:ext cx="8219256" cy="5184576"/>
          </a:xfrm>
        </p:spPr>
        <p:txBody>
          <a:bodyPr>
            <a:noAutofit/>
          </a:bodyPr>
          <a:lstStyle/>
          <a:p>
            <a:pPr algn="ctr">
              <a:buNone/>
            </a:pPr>
            <a:r>
              <a:rPr lang="ka-GE" sz="1600" b="1" i="1" dirty="0">
                <a:latin typeface="Sylfaen" panose="010A0502050306030303" pitchFamily="18" charset="0"/>
              </a:rPr>
              <a:t>ბათუმის  შოთა  რუსთაველსა  ხელმწიფო უნივერსიტეტი</a:t>
            </a:r>
            <a:endParaRPr lang="en-US" sz="1600" b="1" dirty="0">
              <a:latin typeface="Sylfaen" panose="010A0502050306030303" pitchFamily="18" charset="0"/>
            </a:endParaRPr>
          </a:p>
          <a:p>
            <a:pPr algn="ctr">
              <a:buNone/>
            </a:pPr>
            <a:r>
              <a:rPr lang="ka-GE" sz="1600" b="1" i="1" dirty="0">
                <a:latin typeface="Sylfaen" panose="010A0502050306030303" pitchFamily="18" charset="0"/>
              </a:rPr>
              <a:t> </a:t>
            </a:r>
            <a:endParaRPr lang="en-US" sz="1600" b="1" dirty="0">
              <a:latin typeface="Sylfaen" panose="010A0502050306030303" pitchFamily="18" charset="0"/>
            </a:endParaRPr>
          </a:p>
          <a:p>
            <a:pPr algn="ctr">
              <a:buNone/>
            </a:pPr>
            <a:r>
              <a:rPr lang="ka-GE" sz="1600" b="1" i="1" dirty="0">
                <a:latin typeface="Sylfaen" panose="010A0502050306030303" pitchFamily="18" charset="0"/>
              </a:rPr>
              <a:t>ეკონომიკისა და ბიზნესის ფაკულტეტი</a:t>
            </a:r>
            <a:endParaRPr lang="en-US" sz="1600" b="1" dirty="0">
              <a:latin typeface="Sylfaen" panose="010A0502050306030303" pitchFamily="18" charset="0"/>
            </a:endParaRPr>
          </a:p>
          <a:p>
            <a:pPr algn="ctr">
              <a:buNone/>
            </a:pPr>
            <a:r>
              <a:rPr lang="ka-GE" sz="1600" b="1" i="1" dirty="0">
                <a:latin typeface="Sylfaen" panose="010A0502050306030303" pitchFamily="18" charset="0"/>
              </a:rPr>
              <a:t> </a:t>
            </a:r>
            <a:endParaRPr lang="en-US" sz="1600" b="1" dirty="0">
              <a:latin typeface="Sylfaen" panose="010A0502050306030303" pitchFamily="18" charset="0"/>
            </a:endParaRPr>
          </a:p>
          <a:p>
            <a:pPr algn="ctr">
              <a:buNone/>
            </a:pPr>
            <a:r>
              <a:rPr lang="ka-GE" sz="1600" b="1" i="1" dirty="0">
                <a:latin typeface="Sylfaen" panose="010A0502050306030303" pitchFamily="18" charset="0"/>
              </a:rPr>
              <a:t>საბუღალტრო  აღრიცხვის, აუდიტისა და საგადასახადო </a:t>
            </a:r>
            <a:endParaRPr lang="en-US" sz="1600" b="1" dirty="0">
              <a:latin typeface="Sylfaen" panose="010A0502050306030303" pitchFamily="18" charset="0"/>
            </a:endParaRPr>
          </a:p>
          <a:p>
            <a:pPr algn="ctr">
              <a:buNone/>
            </a:pPr>
            <a:r>
              <a:rPr lang="ka-GE" sz="1600" b="1" i="1" dirty="0">
                <a:latin typeface="Sylfaen" panose="010A0502050306030303" pitchFamily="18" charset="0"/>
              </a:rPr>
              <a:t>საქმის დეპარტამენტი</a:t>
            </a:r>
            <a:endParaRPr lang="en-US" sz="1600" b="1" dirty="0">
              <a:latin typeface="Sylfaen" panose="010A0502050306030303" pitchFamily="18" charset="0"/>
            </a:endParaRPr>
          </a:p>
          <a:p>
            <a:pPr algn="ctr">
              <a:buNone/>
            </a:pPr>
            <a:r>
              <a:rPr lang="ka-GE" sz="1600" b="1" i="1" dirty="0">
                <a:latin typeface="Sylfaen" panose="010A0502050306030303" pitchFamily="18" charset="0"/>
              </a:rPr>
              <a:t> </a:t>
            </a:r>
            <a:endParaRPr lang="en-US" sz="1600" b="1" dirty="0">
              <a:latin typeface="Sylfaen" panose="010A0502050306030303" pitchFamily="18" charset="0"/>
            </a:endParaRPr>
          </a:p>
          <a:p>
            <a:pPr algn="ctr">
              <a:buNone/>
            </a:pPr>
            <a:r>
              <a:rPr lang="ka-GE" sz="2400" b="1" i="1" dirty="0">
                <a:latin typeface="Sylfaen" panose="010A0502050306030303" pitchFamily="18" charset="0"/>
              </a:rPr>
              <a:t>დარეჯან ჩხუბაძე</a:t>
            </a:r>
            <a:endParaRPr lang="en-US" sz="2400" b="1" dirty="0">
              <a:latin typeface="Sylfaen" panose="010A0502050306030303" pitchFamily="18" charset="0"/>
            </a:endParaRPr>
          </a:p>
          <a:p>
            <a:pPr algn="ctr">
              <a:buNone/>
            </a:pPr>
            <a:r>
              <a:rPr lang="ka-GE" sz="2400" b="1" i="1" dirty="0">
                <a:latin typeface="Sylfaen" panose="010A0502050306030303" pitchFamily="18" charset="0"/>
              </a:rPr>
              <a:t> </a:t>
            </a:r>
            <a:endParaRPr lang="en-US" sz="2400" b="1" dirty="0">
              <a:latin typeface="Sylfaen" panose="010A0502050306030303" pitchFamily="18" charset="0"/>
            </a:endParaRPr>
          </a:p>
          <a:p>
            <a:pPr algn="ctr">
              <a:buNone/>
            </a:pPr>
            <a:r>
              <a:rPr lang="ka-GE" sz="2400" b="1" i="1" dirty="0">
                <a:latin typeface="Sylfaen" panose="010A0502050306030303" pitchFamily="18" charset="0"/>
              </a:rPr>
              <a:t>სემინარი</a:t>
            </a:r>
            <a:endParaRPr lang="en-US" sz="2400" b="1" dirty="0">
              <a:latin typeface="Sylfaen" panose="010A0502050306030303" pitchFamily="18" charset="0"/>
            </a:endParaRPr>
          </a:p>
          <a:p>
            <a:pPr algn="ctr">
              <a:buNone/>
            </a:pPr>
            <a:r>
              <a:rPr lang="ka-GE" sz="2400" b="1" i="1" dirty="0">
                <a:latin typeface="Sylfaen" panose="010A0502050306030303" pitchFamily="18" charset="0"/>
              </a:rPr>
              <a:t> </a:t>
            </a:r>
            <a:endParaRPr lang="en-US" sz="2400" b="1" dirty="0">
              <a:latin typeface="Sylfaen" panose="010A0502050306030303" pitchFamily="18" charset="0"/>
            </a:endParaRPr>
          </a:p>
          <a:p>
            <a:pPr algn="ctr">
              <a:buNone/>
            </a:pPr>
            <a:r>
              <a:rPr lang="ka-GE" sz="2000" b="1" dirty="0"/>
              <a:t>საერთაშორისო ფულადი გზავნილების როლი საქართველოს ეკონომიკაში</a:t>
            </a:r>
            <a:endParaRPr lang="en-US" sz="2000" dirty="0"/>
          </a:p>
          <a:p>
            <a:pPr algn="ctr">
              <a:buNone/>
            </a:pPr>
            <a:endParaRPr lang="en-US" sz="2400" b="1" dirty="0">
              <a:latin typeface="Sylfaen" panose="010A0502050306030303" pitchFamily="18" charset="0"/>
            </a:endParaRPr>
          </a:p>
          <a:p>
            <a:pPr algn="ctr">
              <a:buNone/>
            </a:pPr>
            <a:r>
              <a:rPr lang="ka-GE" sz="2400" b="1" i="1" dirty="0">
                <a:latin typeface="Sylfaen" panose="010A0502050306030303" pitchFamily="18" charset="0"/>
              </a:rPr>
              <a:t> </a:t>
            </a:r>
            <a:endParaRPr lang="en-US" sz="2400" b="1" dirty="0">
              <a:latin typeface="Sylfaen" panose="010A0502050306030303" pitchFamily="18" charset="0"/>
            </a:endParaRPr>
          </a:p>
          <a:p>
            <a:pPr algn="ctr">
              <a:buNone/>
            </a:pPr>
            <a:r>
              <a:rPr lang="ka-GE" sz="2000" b="1" i="1" dirty="0">
                <a:latin typeface="Sylfaen" panose="010A0502050306030303" pitchFamily="18" charset="0"/>
              </a:rPr>
              <a:t>ბათუმი-202</a:t>
            </a:r>
            <a:r>
              <a:rPr lang="en-US" sz="2000" b="1" i="1" dirty="0">
                <a:latin typeface="Sylfaen" panose="010A0502050306030303" pitchFamily="18" charset="0"/>
              </a:rPr>
              <a:t>5</a:t>
            </a:r>
            <a:endParaRPr lang="en-US" sz="2000" b="1" dirty="0">
              <a:latin typeface="Sylfaen" panose="010A0502050306030303" pitchFamily="18" charset="0"/>
            </a:endParaRPr>
          </a:p>
          <a:p>
            <a:pPr algn="ctr">
              <a:buNone/>
            </a:pPr>
            <a:endParaRPr lang="ka-GE" sz="1200" dirty="0"/>
          </a:p>
          <a:p>
            <a:pPr algn="ctr">
              <a:buNone/>
            </a:pPr>
            <a:endParaRPr lang="ka-GE" sz="1200" dirty="0"/>
          </a:p>
          <a:p>
            <a:pPr algn="ctr">
              <a:buNone/>
            </a:pPr>
            <a:endParaRPr lang="en-US" sz="1200" dirty="0"/>
          </a:p>
        </p:txBody>
      </p:sp>
    </p:spTree>
    <p:extLst>
      <p:ext uri="{BB962C8B-B14F-4D97-AF65-F5344CB8AC3E}">
        <p14:creationId xmlns:p14="http://schemas.microsoft.com/office/powerpoint/2010/main" val="4238726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fontScale="90000"/>
          </a:bodyPr>
          <a:lstStyle/>
          <a:p>
            <a:r>
              <a:rPr lang="ka-GE" sz="2000" b="1" dirty="0"/>
              <a:t>                                                                                                                      გრაფიკი </a:t>
            </a:r>
            <a:r>
              <a:rPr lang="en-US" sz="2000" b="1" dirty="0"/>
              <a:t>2</a:t>
            </a:r>
            <a:br>
              <a:rPr lang="ka-GE" sz="2000" b="1" dirty="0"/>
            </a:br>
            <a:r>
              <a:rPr lang="ka-GE" sz="2000" b="1" dirty="0"/>
              <a:t>ფულადი გზავნილების 2024წლის სტატისტიკა</a:t>
            </a:r>
            <a:br>
              <a:rPr lang="en-US" sz="2000" dirty="0"/>
            </a:br>
            <a:r>
              <a:rPr lang="ka-GE" sz="2000" b="1" dirty="0"/>
              <a:t> </a:t>
            </a:r>
            <a:br>
              <a:rPr lang="en-US" sz="2000" dirty="0"/>
            </a:br>
            <a:endParaRPr lang="en-US" sz="2000" dirty="0"/>
          </a:p>
        </p:txBody>
      </p:sp>
      <p:pic>
        <p:nvPicPr>
          <p:cNvPr id="5" name="Content Placeholder 4"/>
          <p:cNvPicPr>
            <a:picLocks noGrp="1"/>
          </p:cNvPicPr>
          <p:nvPr>
            <p:ph idx="1"/>
          </p:nvPr>
        </p:nvPicPr>
        <p:blipFill rotWithShape="1">
          <a:blip r:embed="rId2">
            <a:extLst>
              <a:ext uri="{28A0092B-C50C-407E-A947-70E740481C1C}">
                <a14:useLocalDpi xmlns:a14="http://schemas.microsoft.com/office/drawing/2010/main" val="0"/>
              </a:ext>
            </a:extLst>
          </a:blip>
          <a:srcRect r="19670"/>
          <a:stretch/>
        </p:blipFill>
        <p:spPr bwMode="auto">
          <a:xfrm>
            <a:off x="214282" y="1214422"/>
            <a:ext cx="8572560" cy="487887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18226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16F4A-2AFB-D4F1-5473-AD192734C918}"/>
              </a:ext>
            </a:extLst>
          </p:cNvPr>
          <p:cNvSpPr>
            <a:spLocks noGrp="1"/>
          </p:cNvSpPr>
          <p:nvPr>
            <p:ph type="title"/>
          </p:nvPr>
        </p:nvSpPr>
        <p:spPr>
          <a:xfrm>
            <a:off x="428596" y="285728"/>
            <a:ext cx="8229600" cy="1214446"/>
          </a:xfrm>
        </p:spPr>
        <p:txBody>
          <a:bodyPr>
            <a:normAutofit fontScale="90000"/>
          </a:bodyPr>
          <a:lstStyle/>
          <a:p>
            <a:pPr lvl="0" eaLnBrk="0" fontAlgn="base" hangingPunct="0">
              <a:spcAft>
                <a:spcPct val="0"/>
              </a:spcAft>
            </a:pPr>
            <a:r>
              <a:rPr lang="ka-GE" altLang="en-US" sz="1600" b="1" dirty="0">
                <a:latin typeface="Sylfaen" panose="010A0502050306030303" pitchFamily="18" charset="0"/>
                <a:ea typeface="Times New Roman" panose="02020603050405020304" pitchFamily="18" charset="0"/>
                <a:cs typeface="Times New Roman" panose="02020603050405020304" pitchFamily="18" charset="0"/>
              </a:rPr>
              <a:t>                                                                                                                 ცხრილი  </a:t>
            </a:r>
            <a:r>
              <a:rPr lang="en-US" altLang="en-US" sz="1600" b="1" dirty="0">
                <a:latin typeface="Sylfaen" panose="010A0502050306030303" pitchFamily="18" charset="0"/>
                <a:ea typeface="Times New Roman" panose="02020603050405020304" pitchFamily="18" charset="0"/>
                <a:cs typeface="Times New Roman" panose="02020603050405020304" pitchFamily="18" charset="0"/>
              </a:rPr>
              <a:t>1</a:t>
            </a:r>
            <a:r>
              <a:rPr lang="ka-GE" altLang="en-US" sz="1600" b="1" dirty="0">
                <a:latin typeface="Sylfaen" panose="010A0502050306030303" pitchFamily="18" charset="0"/>
                <a:ea typeface="Times New Roman" panose="02020603050405020304" pitchFamily="18" charset="0"/>
                <a:cs typeface="Times New Roman" panose="02020603050405020304" pitchFamily="18" charset="0"/>
              </a:rPr>
              <a:t>  </a:t>
            </a:r>
            <a:br>
              <a:rPr lang="ka-GE" altLang="en-US" sz="1600" b="1" dirty="0">
                <a:latin typeface="Sylfaen" panose="010A0502050306030303" pitchFamily="18" charset="0"/>
                <a:ea typeface="Times New Roman" panose="02020603050405020304" pitchFamily="18" charset="0"/>
                <a:cs typeface="Times New Roman" panose="02020603050405020304" pitchFamily="18" charset="0"/>
              </a:rPr>
            </a:br>
            <a:r>
              <a:rPr lang="ka-GE" altLang="en-US" sz="2000" b="1" dirty="0">
                <a:latin typeface="Sylfaen" panose="010A0502050306030303" pitchFamily="18" charset="0"/>
                <a:ea typeface="Times New Roman" panose="02020603050405020304" pitchFamily="18" charset="0"/>
                <a:cs typeface="Times New Roman" panose="02020603050405020304" pitchFamily="18" charset="0"/>
              </a:rPr>
              <a:t>დასაქმებისა და უმუშევრობის  დონე  2015,   2020-2025 წწ</a:t>
            </a:r>
            <a:br>
              <a:rPr lang="ka-GE" altLang="en-US" sz="2000" b="1" dirty="0">
                <a:latin typeface="Sylfaen" panose="010A0502050306030303" pitchFamily="18" charset="0"/>
                <a:ea typeface="Times New Roman" panose="02020603050405020304" pitchFamily="18" charset="0"/>
                <a:cs typeface="Times New Roman" panose="02020603050405020304" pitchFamily="18" charset="0"/>
              </a:rPr>
            </a:br>
            <a:br>
              <a:rPr lang="en-US" altLang="en-US" sz="2800" dirty="0">
                <a:ea typeface="Times New Roman" panose="02020603050405020304" pitchFamily="18" charset="0"/>
              </a:rPr>
            </a:br>
            <a:endParaRPr lang="en-US" sz="1600" dirty="0"/>
          </a:p>
        </p:txBody>
      </p:sp>
      <p:graphicFrame>
        <p:nvGraphicFramePr>
          <p:cNvPr id="4" name="Content Placeholder 3">
            <a:extLst>
              <a:ext uri="{FF2B5EF4-FFF2-40B4-BE49-F238E27FC236}">
                <a16:creationId xmlns:a16="http://schemas.microsoft.com/office/drawing/2014/main" id="{787D2B5C-4F08-CD6B-BD4A-49CCCF626A14}"/>
              </a:ext>
            </a:extLst>
          </p:cNvPr>
          <p:cNvGraphicFramePr>
            <a:graphicFrameLocks noGrp="1"/>
          </p:cNvGraphicFramePr>
          <p:nvPr>
            <p:ph idx="1"/>
            <p:extLst>
              <p:ext uri="{D42A27DB-BD31-4B8C-83A1-F6EECF244321}">
                <p14:modId xmlns:p14="http://schemas.microsoft.com/office/powerpoint/2010/main" val="2620665578"/>
              </p:ext>
            </p:extLst>
          </p:nvPr>
        </p:nvGraphicFramePr>
        <p:xfrm>
          <a:off x="857224" y="1928802"/>
          <a:ext cx="7488260" cy="3947899"/>
        </p:xfrm>
        <a:graphic>
          <a:graphicData uri="http://schemas.openxmlformats.org/drawingml/2006/table">
            <a:tbl>
              <a:tblPr firstRow="1" firstCol="1" bandRow="1">
                <a:tableStyleId>{5C22544A-7EE6-4342-B048-85BDC9FD1C3A}</a:tableStyleId>
              </a:tblPr>
              <a:tblGrid>
                <a:gridCol w="1580386">
                  <a:extLst>
                    <a:ext uri="{9D8B030D-6E8A-4147-A177-3AD203B41FA5}">
                      <a16:colId xmlns:a16="http://schemas.microsoft.com/office/drawing/2014/main" val="1443309951"/>
                    </a:ext>
                  </a:extLst>
                </a:gridCol>
                <a:gridCol w="864121">
                  <a:extLst>
                    <a:ext uri="{9D8B030D-6E8A-4147-A177-3AD203B41FA5}">
                      <a16:colId xmlns:a16="http://schemas.microsoft.com/office/drawing/2014/main" val="4014675949"/>
                    </a:ext>
                  </a:extLst>
                </a:gridCol>
                <a:gridCol w="863251">
                  <a:extLst>
                    <a:ext uri="{9D8B030D-6E8A-4147-A177-3AD203B41FA5}">
                      <a16:colId xmlns:a16="http://schemas.microsoft.com/office/drawing/2014/main" val="4181231097"/>
                    </a:ext>
                  </a:extLst>
                </a:gridCol>
                <a:gridCol w="863251">
                  <a:extLst>
                    <a:ext uri="{9D8B030D-6E8A-4147-A177-3AD203B41FA5}">
                      <a16:colId xmlns:a16="http://schemas.microsoft.com/office/drawing/2014/main" val="3035350588"/>
                    </a:ext>
                  </a:extLst>
                </a:gridCol>
                <a:gridCol w="863251">
                  <a:extLst>
                    <a:ext uri="{9D8B030D-6E8A-4147-A177-3AD203B41FA5}">
                      <a16:colId xmlns:a16="http://schemas.microsoft.com/office/drawing/2014/main" val="271144347"/>
                    </a:ext>
                  </a:extLst>
                </a:gridCol>
                <a:gridCol w="864121">
                  <a:extLst>
                    <a:ext uri="{9D8B030D-6E8A-4147-A177-3AD203B41FA5}">
                      <a16:colId xmlns:a16="http://schemas.microsoft.com/office/drawing/2014/main" val="3943982713"/>
                    </a:ext>
                  </a:extLst>
                </a:gridCol>
                <a:gridCol w="827572">
                  <a:extLst>
                    <a:ext uri="{9D8B030D-6E8A-4147-A177-3AD203B41FA5}">
                      <a16:colId xmlns:a16="http://schemas.microsoft.com/office/drawing/2014/main" val="1484299745"/>
                    </a:ext>
                  </a:extLst>
                </a:gridCol>
                <a:gridCol w="762307">
                  <a:extLst>
                    <a:ext uri="{9D8B030D-6E8A-4147-A177-3AD203B41FA5}">
                      <a16:colId xmlns:a16="http://schemas.microsoft.com/office/drawing/2014/main" val="2772387180"/>
                    </a:ext>
                  </a:extLst>
                </a:gridCol>
              </a:tblGrid>
              <a:tr h="517046">
                <a:tc>
                  <a:txBody>
                    <a:bodyPr/>
                    <a:lstStyle/>
                    <a:p>
                      <a:pPr>
                        <a:lnSpc>
                          <a:spcPct val="115000"/>
                        </a:lnSpc>
                        <a:spcAft>
                          <a:spcPts val="1000"/>
                        </a:spcAft>
                        <a:buNone/>
                      </a:pPr>
                      <a:r>
                        <a:rPr lang="ka-GE" sz="1200" kern="100" dirty="0">
                          <a:effectLst/>
                        </a:rPr>
                        <a:t>წელი</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2015</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2020</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2021</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a:effectLst/>
                        </a:rPr>
                        <a:t>2022</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a:effectLst/>
                        </a:rPr>
                        <a:t>2023</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a:effectLst/>
                        </a:rPr>
                        <a:t>2024</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2025-1</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18944461"/>
                  </a:ext>
                </a:extLst>
              </a:tr>
              <a:tr h="967089">
                <a:tc>
                  <a:txBody>
                    <a:bodyPr/>
                    <a:lstStyle/>
                    <a:p>
                      <a:pPr>
                        <a:lnSpc>
                          <a:spcPct val="115000"/>
                        </a:lnSpc>
                        <a:spcAft>
                          <a:spcPts val="1000"/>
                        </a:spcAft>
                        <a:buNone/>
                      </a:pPr>
                      <a:r>
                        <a:rPr lang="ka-GE" sz="1200" kern="100" dirty="0">
                          <a:effectLst/>
                        </a:rPr>
                        <a:t>სამუშაო ძალა,</a:t>
                      </a:r>
                      <a:endParaRPr lang="en-US" sz="1100" kern="100" dirty="0">
                        <a:effectLst/>
                      </a:endParaRPr>
                    </a:p>
                    <a:p>
                      <a:pPr>
                        <a:lnSpc>
                          <a:spcPct val="115000"/>
                        </a:lnSpc>
                        <a:spcAft>
                          <a:spcPts val="1000"/>
                        </a:spcAft>
                        <a:buNone/>
                      </a:pPr>
                      <a:r>
                        <a:rPr lang="ka-GE" sz="1200" kern="100" dirty="0">
                          <a:effectLst/>
                        </a:rPr>
                        <a:t>ათასი კაცი</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1675,6</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1523,7</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1533,6</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1551,6</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1596,3</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a:effectLst/>
                        </a:rPr>
                        <a:t>1629,5</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a:effectLst/>
                        </a:rPr>
                        <a:t>1633,6</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83403845"/>
                  </a:ext>
                </a:extLst>
              </a:tr>
              <a:tr h="694308">
                <a:tc>
                  <a:txBody>
                    <a:bodyPr/>
                    <a:lstStyle/>
                    <a:p>
                      <a:pPr>
                        <a:lnSpc>
                          <a:spcPct val="115000"/>
                        </a:lnSpc>
                        <a:spcAft>
                          <a:spcPts val="1000"/>
                        </a:spcAft>
                        <a:buNone/>
                      </a:pPr>
                      <a:r>
                        <a:rPr lang="ka-GE" sz="1200" kern="100">
                          <a:effectLst/>
                        </a:rPr>
                        <a:t>უმუშევარი,</a:t>
                      </a:r>
                      <a:endParaRPr lang="en-US" sz="1100" kern="100">
                        <a:effectLst/>
                      </a:endParaRPr>
                    </a:p>
                    <a:p>
                      <a:pPr>
                        <a:lnSpc>
                          <a:spcPct val="115000"/>
                        </a:lnSpc>
                        <a:spcAft>
                          <a:spcPts val="1000"/>
                        </a:spcAft>
                        <a:buNone/>
                      </a:pPr>
                      <a:r>
                        <a:rPr lang="ka-GE" sz="1200" kern="100">
                          <a:effectLst/>
                        </a:rPr>
                        <a:t>ათასი კაცი</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367,2</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281,9</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a:effectLst/>
                        </a:rPr>
                        <a:t>316,2</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267,9</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261,7</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227,0</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239,4</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14782196"/>
                  </a:ext>
                </a:extLst>
              </a:tr>
              <a:tr h="967089">
                <a:tc>
                  <a:txBody>
                    <a:bodyPr/>
                    <a:lstStyle/>
                    <a:p>
                      <a:pPr>
                        <a:lnSpc>
                          <a:spcPct val="115000"/>
                        </a:lnSpc>
                        <a:spcAft>
                          <a:spcPts val="1000"/>
                        </a:spcAft>
                        <a:buNone/>
                      </a:pPr>
                      <a:r>
                        <a:rPr lang="ka-GE" sz="1200" kern="100">
                          <a:effectLst/>
                        </a:rPr>
                        <a:t>დასაქმებული, </a:t>
                      </a:r>
                      <a:endParaRPr lang="en-US" sz="1100" kern="100">
                        <a:effectLst/>
                      </a:endParaRPr>
                    </a:p>
                    <a:p>
                      <a:pPr>
                        <a:lnSpc>
                          <a:spcPct val="115000"/>
                        </a:lnSpc>
                        <a:spcAft>
                          <a:spcPts val="1000"/>
                        </a:spcAft>
                        <a:buNone/>
                      </a:pPr>
                      <a:r>
                        <a:rPr lang="ka-GE" sz="1200" kern="100">
                          <a:effectLst/>
                        </a:rPr>
                        <a:t>ათასი კაცი</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a:effectLst/>
                        </a:rPr>
                        <a:t>1258,4</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1241,3</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1217,4</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1283,7</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1334,6</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a:effectLst/>
                        </a:rPr>
                        <a:t>1402,5</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1394,2</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91743638"/>
                  </a:ext>
                </a:extLst>
              </a:tr>
              <a:tr h="802367">
                <a:tc>
                  <a:txBody>
                    <a:bodyPr/>
                    <a:lstStyle/>
                    <a:p>
                      <a:pPr>
                        <a:lnSpc>
                          <a:spcPct val="115000"/>
                        </a:lnSpc>
                        <a:spcAft>
                          <a:spcPts val="1000"/>
                        </a:spcAft>
                        <a:buNone/>
                      </a:pPr>
                      <a:r>
                        <a:rPr lang="ka-GE" sz="1200" kern="100" dirty="0">
                          <a:effectLst/>
                        </a:rPr>
                        <a:t>უმუშევრობის დონე, პროცენტი</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a:effectLst/>
                        </a:rPr>
                        <a:t>2</a:t>
                      </a:r>
                      <a:r>
                        <a:rPr lang="en-US" sz="1200" kern="100">
                          <a:effectLst/>
                        </a:rPr>
                        <a:t>1,9</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a:effectLst/>
                        </a:rPr>
                        <a:t>18,5</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20,6</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17,3</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16,4</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13.9</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ka-GE" sz="1200" kern="100" dirty="0">
                          <a:effectLst/>
                        </a:rPr>
                        <a:t>14,</a:t>
                      </a:r>
                      <a:r>
                        <a:rPr lang="en-US" sz="1200" kern="100" dirty="0">
                          <a:effectLst/>
                        </a:rPr>
                        <a:t>7</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87680389"/>
                  </a:ext>
                </a:extLst>
              </a:tr>
            </a:tbl>
          </a:graphicData>
        </a:graphic>
      </p:graphicFrame>
      <p:sp>
        <p:nvSpPr>
          <p:cNvPr id="5" name="Rectangle 1">
            <a:extLst>
              <a:ext uri="{FF2B5EF4-FFF2-40B4-BE49-F238E27FC236}">
                <a16:creationId xmlns:a16="http://schemas.microsoft.com/office/drawing/2014/main" id="{B0B43D08-A4BC-72EF-DCAA-778440B01AE3}"/>
              </a:ext>
            </a:extLst>
          </p:cNvPr>
          <p:cNvSpPr>
            <a:spLocks noChangeArrowheads="1"/>
          </p:cNvSpPr>
          <p:nvPr/>
        </p:nvSpPr>
        <p:spPr bwMode="auto">
          <a:xfrm>
            <a:off x="-1928858" y="0"/>
            <a:ext cx="12531063"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ka-GE"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18077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2000" b="1" dirty="0"/>
              <a:t>გრაფიკი 3</a:t>
            </a:r>
            <a:endParaRPr lang="en-US" sz="2000" b="1" dirty="0"/>
          </a:p>
        </p:txBody>
      </p:sp>
      <p:pic>
        <p:nvPicPr>
          <p:cNvPr id="4" name="Picture 2" descr="C:\Users\User\Downloads\chart (21).png"/>
          <p:cNvPicPr>
            <a:picLocks noGrp="1" noChangeAspect="1" noChangeArrowheads="1"/>
          </p:cNvPicPr>
          <p:nvPr>
            <p:ph idx="1"/>
          </p:nvPr>
        </p:nvPicPr>
        <p:blipFill>
          <a:blip r:embed="rId2"/>
          <a:srcRect/>
          <a:stretch>
            <a:fillRect/>
          </a:stretch>
        </p:blipFill>
        <p:spPr bwMode="auto">
          <a:xfrm>
            <a:off x="1177527" y="1600200"/>
            <a:ext cx="6788945" cy="4525963"/>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ABCC9-1360-1235-6025-2F2EE0B20CB3}"/>
              </a:ext>
            </a:extLst>
          </p:cNvPr>
          <p:cNvSpPr>
            <a:spLocks noGrp="1"/>
          </p:cNvSpPr>
          <p:nvPr>
            <p:ph type="title"/>
          </p:nvPr>
        </p:nvSpPr>
        <p:spPr/>
        <p:txBody>
          <a:bodyPr>
            <a:normAutofit/>
          </a:bodyPr>
          <a:lstStyle/>
          <a:p>
            <a:r>
              <a:rPr lang="ka-GE" sz="1600" dirty="0"/>
              <a:t>                                                                                                                                      </a:t>
            </a:r>
            <a:r>
              <a:rPr lang="ka-GE" sz="1600" b="1" dirty="0"/>
              <a:t>გრაფიკი  </a:t>
            </a:r>
            <a:r>
              <a:rPr lang="en-US" sz="1600" b="1" dirty="0"/>
              <a:t>4</a:t>
            </a:r>
          </a:p>
        </p:txBody>
      </p:sp>
      <p:pic>
        <p:nvPicPr>
          <p:cNvPr id="4" name="Content Placeholder 3">
            <a:extLst>
              <a:ext uri="{FF2B5EF4-FFF2-40B4-BE49-F238E27FC236}">
                <a16:creationId xmlns:a16="http://schemas.microsoft.com/office/drawing/2014/main" id="{6212C97B-8F4C-8838-CFAC-E3E87AC8D5FE}"/>
              </a:ext>
            </a:extLst>
          </p:cNvPr>
          <p:cNvPicPr>
            <a:picLocks noGrp="1" noChangeAspect="1"/>
          </p:cNvPicPr>
          <p:nvPr>
            <p:ph idx="1"/>
          </p:nvPr>
        </p:nvPicPr>
        <p:blipFill>
          <a:blip r:embed="rId2"/>
          <a:srcRect/>
          <a:stretch>
            <a:fillRect/>
          </a:stretch>
        </p:blipFill>
        <p:spPr bwMode="auto">
          <a:xfrm>
            <a:off x="1177528" y="1600200"/>
            <a:ext cx="6788944" cy="4525963"/>
          </a:xfrm>
          <a:prstGeom prst="rect">
            <a:avLst/>
          </a:prstGeom>
          <a:noFill/>
          <a:ln w="9525">
            <a:noFill/>
            <a:miter lim="800000"/>
            <a:headEnd/>
            <a:tailEnd/>
          </a:ln>
        </p:spPr>
      </p:pic>
    </p:spTree>
    <p:extLst>
      <p:ext uri="{BB962C8B-B14F-4D97-AF65-F5344CB8AC3E}">
        <p14:creationId xmlns:p14="http://schemas.microsoft.com/office/powerpoint/2010/main" val="478542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D1734-93F6-A894-9B38-AC890CF6AECC}"/>
              </a:ext>
            </a:extLst>
          </p:cNvPr>
          <p:cNvSpPr>
            <a:spLocks noGrp="1"/>
          </p:cNvSpPr>
          <p:nvPr>
            <p:ph type="title"/>
          </p:nvPr>
        </p:nvSpPr>
        <p:spPr>
          <a:xfrm>
            <a:off x="457200" y="274638"/>
            <a:ext cx="8229600" cy="706090"/>
          </a:xfrm>
        </p:spPr>
        <p:txBody>
          <a:bodyPr>
            <a:normAutofit/>
          </a:bodyPr>
          <a:lstStyle/>
          <a:p>
            <a:r>
              <a:rPr lang="ka-GE" sz="1600" dirty="0"/>
              <a:t>                                                                                                                                                     ცხრილი </a:t>
            </a:r>
            <a:r>
              <a:rPr lang="en-US" sz="1600" dirty="0"/>
              <a:t>2</a:t>
            </a:r>
            <a:br>
              <a:rPr lang="ka-GE" sz="1600" dirty="0"/>
            </a:br>
            <a:r>
              <a:rPr lang="ka-GE" sz="1800" dirty="0"/>
              <a:t>შინამეურნეობების შემოსავლები</a:t>
            </a:r>
            <a:endParaRPr lang="en-US" sz="1800" dirty="0"/>
          </a:p>
        </p:txBody>
      </p:sp>
      <p:graphicFrame>
        <p:nvGraphicFramePr>
          <p:cNvPr id="5" name="Content Placeholder 4">
            <a:extLst>
              <a:ext uri="{FF2B5EF4-FFF2-40B4-BE49-F238E27FC236}">
                <a16:creationId xmlns:a16="http://schemas.microsoft.com/office/drawing/2014/main" id="{64DFE845-B67F-B4D9-3CEC-39F84B54FD4F}"/>
              </a:ext>
            </a:extLst>
          </p:cNvPr>
          <p:cNvGraphicFramePr>
            <a:graphicFrameLocks noGrp="1"/>
          </p:cNvGraphicFramePr>
          <p:nvPr>
            <p:ph idx="1"/>
            <p:extLst>
              <p:ext uri="{D42A27DB-BD31-4B8C-83A1-F6EECF244321}">
                <p14:modId xmlns:p14="http://schemas.microsoft.com/office/powerpoint/2010/main" val="2715237689"/>
              </p:ext>
            </p:extLst>
          </p:nvPr>
        </p:nvGraphicFramePr>
        <p:xfrm>
          <a:off x="683568" y="1772816"/>
          <a:ext cx="8003232" cy="3960438"/>
        </p:xfrm>
        <a:graphic>
          <a:graphicData uri="http://schemas.openxmlformats.org/drawingml/2006/table">
            <a:tbl>
              <a:tblPr firstRow="1" firstCol="1" bandRow="1">
                <a:tableStyleId>{5C22544A-7EE6-4342-B048-85BDC9FD1C3A}</a:tableStyleId>
              </a:tblPr>
              <a:tblGrid>
                <a:gridCol w="4045752">
                  <a:extLst>
                    <a:ext uri="{9D8B030D-6E8A-4147-A177-3AD203B41FA5}">
                      <a16:colId xmlns:a16="http://schemas.microsoft.com/office/drawing/2014/main" val="3848798597"/>
                    </a:ext>
                  </a:extLst>
                </a:gridCol>
                <a:gridCol w="519511">
                  <a:extLst>
                    <a:ext uri="{9D8B030D-6E8A-4147-A177-3AD203B41FA5}">
                      <a16:colId xmlns:a16="http://schemas.microsoft.com/office/drawing/2014/main" val="4122038278"/>
                    </a:ext>
                  </a:extLst>
                </a:gridCol>
                <a:gridCol w="507558">
                  <a:extLst>
                    <a:ext uri="{9D8B030D-6E8A-4147-A177-3AD203B41FA5}">
                      <a16:colId xmlns:a16="http://schemas.microsoft.com/office/drawing/2014/main" val="603750838"/>
                    </a:ext>
                  </a:extLst>
                </a:gridCol>
                <a:gridCol w="575599">
                  <a:extLst>
                    <a:ext uri="{9D8B030D-6E8A-4147-A177-3AD203B41FA5}">
                      <a16:colId xmlns:a16="http://schemas.microsoft.com/office/drawing/2014/main" val="3945303426"/>
                    </a:ext>
                  </a:extLst>
                </a:gridCol>
                <a:gridCol w="643643">
                  <a:extLst>
                    <a:ext uri="{9D8B030D-6E8A-4147-A177-3AD203B41FA5}">
                      <a16:colId xmlns:a16="http://schemas.microsoft.com/office/drawing/2014/main" val="3882760988"/>
                    </a:ext>
                  </a:extLst>
                </a:gridCol>
                <a:gridCol w="633528">
                  <a:extLst>
                    <a:ext uri="{9D8B030D-6E8A-4147-A177-3AD203B41FA5}">
                      <a16:colId xmlns:a16="http://schemas.microsoft.com/office/drawing/2014/main" val="2872274027"/>
                    </a:ext>
                  </a:extLst>
                </a:gridCol>
                <a:gridCol w="570083">
                  <a:extLst>
                    <a:ext uri="{9D8B030D-6E8A-4147-A177-3AD203B41FA5}">
                      <a16:colId xmlns:a16="http://schemas.microsoft.com/office/drawing/2014/main" val="893600016"/>
                    </a:ext>
                  </a:extLst>
                </a:gridCol>
                <a:gridCol w="507558">
                  <a:extLst>
                    <a:ext uri="{9D8B030D-6E8A-4147-A177-3AD203B41FA5}">
                      <a16:colId xmlns:a16="http://schemas.microsoft.com/office/drawing/2014/main" val="1296727854"/>
                    </a:ext>
                  </a:extLst>
                </a:gridCol>
              </a:tblGrid>
              <a:tr h="727446">
                <a:tc>
                  <a:txBody>
                    <a:bodyPr/>
                    <a:lstStyle/>
                    <a:p>
                      <a:pPr>
                        <a:lnSpc>
                          <a:spcPct val="115000"/>
                        </a:lnSpc>
                        <a:spcAft>
                          <a:spcPts val="1000"/>
                        </a:spcAft>
                        <a:buNone/>
                      </a:pPr>
                      <a:r>
                        <a:rPr lang="en-US" sz="550" dirty="0">
                          <a:effectLst/>
                        </a:rPr>
                        <a:t> </a:t>
                      </a:r>
                      <a:r>
                        <a:rPr lang="ka-GE" sz="550" dirty="0">
                          <a:effectLst/>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2023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 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dirty="0">
                          <a:effectLst/>
                        </a:rPr>
                        <a:t>II 24*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III 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IV 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 25*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2275045688"/>
                  </a:ext>
                </a:extLst>
              </a:tr>
              <a:tr h="461856">
                <a:tc>
                  <a:txBody>
                    <a:bodyPr/>
                    <a:lstStyle/>
                    <a:p>
                      <a:pPr>
                        <a:lnSpc>
                          <a:spcPct val="115000"/>
                        </a:lnSpc>
                        <a:spcAft>
                          <a:spcPts val="1000"/>
                        </a:spcAft>
                        <a:buNone/>
                      </a:pPr>
                      <a:r>
                        <a:rPr lang="en-US" sz="900">
                          <a:effectLst/>
                        </a:rPr>
                        <a:t>მშპ მიმდინარე ფასებში, მილიარდი 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80.9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19.2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22.5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24.9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25.3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91.9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21.8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1005730577"/>
                  </a:ext>
                </a:extLst>
              </a:tr>
              <a:tr h="461856">
                <a:tc>
                  <a:txBody>
                    <a:bodyPr/>
                    <a:lstStyle/>
                    <a:p>
                      <a:pPr>
                        <a:lnSpc>
                          <a:spcPct val="115000"/>
                        </a:lnSpc>
                        <a:spcAft>
                          <a:spcPts val="1000"/>
                        </a:spcAft>
                        <a:buNone/>
                      </a:pPr>
                      <a:r>
                        <a:rPr lang="en-US" sz="900">
                          <a:effectLst/>
                        </a:rPr>
                        <a:t>მშპ მუდმივ 2019 წლის ფასებში, მილიარდი 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61.7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16.5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18.3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18.9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67.5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15.2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1500582408"/>
                  </a:ext>
                </a:extLst>
              </a:tr>
              <a:tr h="461856">
                <a:tc>
                  <a:txBody>
                    <a:bodyPr/>
                    <a:lstStyle/>
                    <a:p>
                      <a:pPr>
                        <a:lnSpc>
                          <a:spcPct val="115000"/>
                        </a:lnSpc>
                        <a:spcAft>
                          <a:spcPts val="1000"/>
                        </a:spcAft>
                        <a:buNone/>
                      </a:pPr>
                      <a:r>
                        <a:rPr lang="en-US" sz="900">
                          <a:effectLst/>
                        </a:rPr>
                        <a:t>რეალური მშპ-ის ზრდა, პროცენტი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7.8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8.7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9.7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11.0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8.3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9.4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9.8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1271874213"/>
                  </a:ext>
                </a:extLst>
              </a:tr>
              <a:tr h="461856">
                <a:tc>
                  <a:txBody>
                    <a:bodyPr/>
                    <a:lstStyle/>
                    <a:p>
                      <a:pPr>
                        <a:lnSpc>
                          <a:spcPct val="115000"/>
                        </a:lnSpc>
                        <a:spcAft>
                          <a:spcPts val="1000"/>
                        </a:spcAft>
                        <a:buNone/>
                      </a:pPr>
                      <a:r>
                        <a:rPr lang="en-US" sz="900">
                          <a:effectLst/>
                        </a:rPr>
                        <a:t>მშპ დეფლატორის ცვლილება, პროცენტი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2.9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3.1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4.3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4.0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3.4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890833876"/>
                  </a:ext>
                </a:extLst>
              </a:tr>
              <a:tr h="461856">
                <a:tc>
                  <a:txBody>
                    <a:bodyPr/>
                    <a:lstStyle/>
                    <a:p>
                      <a:pPr>
                        <a:lnSpc>
                          <a:spcPct val="115000"/>
                        </a:lnSpc>
                        <a:spcAft>
                          <a:spcPts val="1000"/>
                        </a:spcAft>
                        <a:buNone/>
                      </a:pPr>
                      <a:r>
                        <a:rPr lang="en-US" sz="900">
                          <a:effectLst/>
                        </a:rPr>
                        <a:t>მშპ ერთ სულზე (მიმდინარე ფასებში), 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21 769.1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5 195.8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6 098.1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6 727.6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6 850.4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24 871.9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5 884.2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1039366044"/>
                  </a:ext>
                </a:extLst>
              </a:tr>
              <a:tr h="461856">
                <a:tc>
                  <a:txBody>
                    <a:bodyPr/>
                    <a:lstStyle/>
                    <a:p>
                      <a:pPr>
                        <a:lnSpc>
                          <a:spcPct val="115000"/>
                        </a:lnSpc>
                        <a:spcAft>
                          <a:spcPts val="1000"/>
                        </a:spcAft>
                        <a:buNone/>
                      </a:pPr>
                      <a:r>
                        <a:rPr lang="en-US" sz="900">
                          <a:effectLst/>
                        </a:rPr>
                        <a:t>მშპ ერთ სულზე (მიმდინარე ფასებში), აშშ დოლარი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8 284.0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1 945.1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2 225.9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2 479.1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2 483.6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9 141.4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2 091.3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807177980"/>
                  </a:ext>
                </a:extLst>
              </a:tr>
              <a:tr h="461856">
                <a:tc>
                  <a:txBody>
                    <a:bodyPr/>
                    <a:lstStyle/>
                    <a:p>
                      <a:pPr>
                        <a:lnSpc>
                          <a:spcPct val="115000"/>
                        </a:lnSpc>
                        <a:spcAft>
                          <a:spcPts val="1000"/>
                        </a:spcAft>
                        <a:buNone/>
                      </a:pPr>
                      <a:r>
                        <a:rPr lang="en-US" sz="900">
                          <a:effectLst/>
                        </a:rPr>
                        <a:t>მშპ მიმდინარე ფასებში, მილიარდი აშშ დოლარი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30.8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7.2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8.2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9.2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9.2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33.8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dirty="0">
                          <a:effectLst/>
                        </a:rPr>
                        <a:t>7.7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3504628292"/>
                  </a:ext>
                </a:extLst>
              </a:tr>
            </a:tbl>
          </a:graphicData>
        </a:graphic>
      </p:graphicFrame>
    </p:spTree>
    <p:extLst>
      <p:ext uri="{BB962C8B-B14F-4D97-AF65-F5344CB8AC3E}">
        <p14:creationId xmlns:p14="http://schemas.microsoft.com/office/powerpoint/2010/main" val="668766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3889D-0611-6E45-C631-5155E803406B}"/>
              </a:ext>
            </a:extLst>
          </p:cNvPr>
          <p:cNvSpPr>
            <a:spLocks noGrp="1"/>
          </p:cNvSpPr>
          <p:nvPr>
            <p:ph type="title"/>
          </p:nvPr>
        </p:nvSpPr>
        <p:spPr/>
        <p:txBody>
          <a:bodyPr>
            <a:normAutofit/>
          </a:bodyPr>
          <a:lstStyle/>
          <a:p>
            <a:r>
              <a:rPr lang="ka-GE" sz="2000" dirty="0"/>
              <a:t>ცხრილი 3</a:t>
            </a:r>
            <a:br>
              <a:rPr lang="ka-GE" sz="2000" dirty="0"/>
            </a:br>
            <a:r>
              <a:rPr lang="ka-GE" sz="2000" dirty="0"/>
              <a:t>საშუალოდ თვიური შემოსავლები ერთ სულზე</a:t>
            </a:r>
            <a:br>
              <a:rPr lang="ka-GE" sz="2000" dirty="0"/>
            </a:br>
            <a:endParaRPr lang="en-US" sz="2000" dirty="0"/>
          </a:p>
        </p:txBody>
      </p:sp>
      <p:graphicFrame>
        <p:nvGraphicFramePr>
          <p:cNvPr id="4" name="Content Placeholder 3">
            <a:extLst>
              <a:ext uri="{FF2B5EF4-FFF2-40B4-BE49-F238E27FC236}">
                <a16:creationId xmlns:a16="http://schemas.microsoft.com/office/drawing/2014/main" id="{9DA432CE-8E0B-4B94-5E17-6D95B6298FAB}"/>
              </a:ext>
            </a:extLst>
          </p:cNvPr>
          <p:cNvGraphicFramePr>
            <a:graphicFrameLocks noGrp="1"/>
          </p:cNvGraphicFramePr>
          <p:nvPr>
            <p:ph idx="1"/>
            <p:extLst>
              <p:ext uri="{D42A27DB-BD31-4B8C-83A1-F6EECF244321}">
                <p14:modId xmlns:p14="http://schemas.microsoft.com/office/powerpoint/2010/main" val="3174881237"/>
              </p:ext>
            </p:extLst>
          </p:nvPr>
        </p:nvGraphicFramePr>
        <p:xfrm>
          <a:off x="1259632" y="1844824"/>
          <a:ext cx="6984772" cy="3960440"/>
        </p:xfrm>
        <a:graphic>
          <a:graphicData uri="http://schemas.openxmlformats.org/drawingml/2006/table">
            <a:tbl>
              <a:tblPr firstRow="1" firstCol="1" bandRow="1">
                <a:tableStyleId>{5C22544A-7EE6-4342-B048-85BDC9FD1C3A}</a:tableStyleId>
              </a:tblPr>
              <a:tblGrid>
                <a:gridCol w="1401293">
                  <a:extLst>
                    <a:ext uri="{9D8B030D-6E8A-4147-A177-3AD203B41FA5}">
                      <a16:colId xmlns:a16="http://schemas.microsoft.com/office/drawing/2014/main" val="3542099754"/>
                    </a:ext>
                  </a:extLst>
                </a:gridCol>
                <a:gridCol w="507589">
                  <a:extLst>
                    <a:ext uri="{9D8B030D-6E8A-4147-A177-3AD203B41FA5}">
                      <a16:colId xmlns:a16="http://schemas.microsoft.com/office/drawing/2014/main" val="1333880619"/>
                    </a:ext>
                  </a:extLst>
                </a:gridCol>
                <a:gridCol w="507589">
                  <a:extLst>
                    <a:ext uri="{9D8B030D-6E8A-4147-A177-3AD203B41FA5}">
                      <a16:colId xmlns:a16="http://schemas.microsoft.com/office/drawing/2014/main" val="1256816927"/>
                    </a:ext>
                  </a:extLst>
                </a:gridCol>
                <a:gridCol w="507589">
                  <a:extLst>
                    <a:ext uri="{9D8B030D-6E8A-4147-A177-3AD203B41FA5}">
                      <a16:colId xmlns:a16="http://schemas.microsoft.com/office/drawing/2014/main" val="2460813455"/>
                    </a:ext>
                  </a:extLst>
                </a:gridCol>
                <a:gridCol w="507589">
                  <a:extLst>
                    <a:ext uri="{9D8B030D-6E8A-4147-A177-3AD203B41FA5}">
                      <a16:colId xmlns:a16="http://schemas.microsoft.com/office/drawing/2014/main" val="1653141936"/>
                    </a:ext>
                  </a:extLst>
                </a:gridCol>
                <a:gridCol w="507589">
                  <a:extLst>
                    <a:ext uri="{9D8B030D-6E8A-4147-A177-3AD203B41FA5}">
                      <a16:colId xmlns:a16="http://schemas.microsoft.com/office/drawing/2014/main" val="481495444"/>
                    </a:ext>
                  </a:extLst>
                </a:gridCol>
                <a:gridCol w="507589">
                  <a:extLst>
                    <a:ext uri="{9D8B030D-6E8A-4147-A177-3AD203B41FA5}">
                      <a16:colId xmlns:a16="http://schemas.microsoft.com/office/drawing/2014/main" val="3185167337"/>
                    </a:ext>
                  </a:extLst>
                </a:gridCol>
                <a:gridCol w="507589">
                  <a:extLst>
                    <a:ext uri="{9D8B030D-6E8A-4147-A177-3AD203B41FA5}">
                      <a16:colId xmlns:a16="http://schemas.microsoft.com/office/drawing/2014/main" val="1796114429"/>
                    </a:ext>
                  </a:extLst>
                </a:gridCol>
                <a:gridCol w="507589">
                  <a:extLst>
                    <a:ext uri="{9D8B030D-6E8A-4147-A177-3AD203B41FA5}">
                      <a16:colId xmlns:a16="http://schemas.microsoft.com/office/drawing/2014/main" val="2390336189"/>
                    </a:ext>
                  </a:extLst>
                </a:gridCol>
                <a:gridCol w="507589">
                  <a:extLst>
                    <a:ext uri="{9D8B030D-6E8A-4147-A177-3AD203B41FA5}">
                      <a16:colId xmlns:a16="http://schemas.microsoft.com/office/drawing/2014/main" val="567716110"/>
                    </a:ext>
                  </a:extLst>
                </a:gridCol>
                <a:gridCol w="507589">
                  <a:extLst>
                    <a:ext uri="{9D8B030D-6E8A-4147-A177-3AD203B41FA5}">
                      <a16:colId xmlns:a16="http://schemas.microsoft.com/office/drawing/2014/main" val="2168073629"/>
                    </a:ext>
                  </a:extLst>
                </a:gridCol>
                <a:gridCol w="507589">
                  <a:extLst>
                    <a:ext uri="{9D8B030D-6E8A-4147-A177-3AD203B41FA5}">
                      <a16:colId xmlns:a16="http://schemas.microsoft.com/office/drawing/2014/main" val="2817874720"/>
                    </a:ext>
                  </a:extLst>
                </a:gridCol>
              </a:tblGrid>
              <a:tr h="586313">
                <a:tc>
                  <a:txBody>
                    <a:bodyPr/>
                    <a:lstStyle/>
                    <a:p>
                      <a:pPr>
                        <a:lnSpc>
                          <a:spcPct val="115000"/>
                        </a:lnSpc>
                        <a:spcAft>
                          <a:spcPts val="1000"/>
                        </a:spcAft>
                        <a:buNone/>
                      </a:pPr>
                      <a:r>
                        <a:rPr lang="en-US" sz="55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2014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2015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2016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2017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2018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2020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2021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2022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2023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255401181"/>
                  </a:ext>
                </a:extLst>
              </a:tr>
              <a:tr h="1049910">
                <a:tc>
                  <a:txBody>
                    <a:bodyPr/>
                    <a:lstStyle/>
                    <a:p>
                      <a:pPr>
                        <a:lnSpc>
                          <a:spcPct val="115000"/>
                        </a:lnSpc>
                        <a:spcAft>
                          <a:spcPts val="1000"/>
                        </a:spcAft>
                        <a:buNone/>
                      </a:pPr>
                      <a:r>
                        <a:rPr lang="en-US" sz="900">
                          <a:effectLst/>
                        </a:rPr>
                        <a:t>მოსახლეობის საშუალო თვიური შემოსავლები, მილიონი 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00">
                          <a:effectLst/>
                        </a:rPr>
                        <a:t>1035.9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1080.2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1126.8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1181.9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1187.2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1251.3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1194.6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1360.2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1596.1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1937.1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2183.0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2496120579"/>
                  </a:ext>
                </a:extLst>
              </a:tr>
              <a:tr h="1283072">
                <a:tc>
                  <a:txBody>
                    <a:bodyPr/>
                    <a:lstStyle/>
                    <a:p>
                      <a:pPr>
                        <a:lnSpc>
                          <a:spcPct val="115000"/>
                        </a:lnSpc>
                        <a:spcAft>
                          <a:spcPts val="1000"/>
                        </a:spcAft>
                        <a:buNone/>
                      </a:pPr>
                      <a:r>
                        <a:rPr lang="en-US" sz="900">
                          <a:effectLst/>
                        </a:rPr>
                        <a:t>საშუალო თვიური შემოსავლები ერთ შინამეურნეობაზე, 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00">
                          <a:effectLst/>
                        </a:rPr>
                        <a:t>995.1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1035.9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1062.6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1110.7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1123.5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1175.3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1100.5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1221.8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1453.8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1722.0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1895.7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1537154863"/>
                  </a:ext>
                </a:extLst>
              </a:tr>
              <a:tr h="1041145">
                <a:tc>
                  <a:txBody>
                    <a:bodyPr/>
                    <a:lstStyle/>
                    <a:p>
                      <a:pPr>
                        <a:lnSpc>
                          <a:spcPct val="115000"/>
                        </a:lnSpc>
                        <a:spcAft>
                          <a:spcPts val="1000"/>
                        </a:spcAft>
                        <a:buNone/>
                      </a:pPr>
                      <a:r>
                        <a:rPr lang="en-US" sz="900">
                          <a:effectLst/>
                        </a:rPr>
                        <a:t>საშუალო თვიური შემოსავლები ერთ სულზე, 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00">
                          <a:effectLst/>
                        </a:rPr>
                        <a:t>278.7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290.2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302.2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317.2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318.3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336.1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321.4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364.8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432.7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521.4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dirty="0">
                          <a:effectLst/>
                        </a:rPr>
                        <a:t>590.1</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1261010887"/>
                  </a:ext>
                </a:extLst>
              </a:tr>
            </a:tbl>
          </a:graphicData>
        </a:graphic>
      </p:graphicFrame>
      <p:sp>
        <p:nvSpPr>
          <p:cNvPr id="5" name="Rectangle 1">
            <a:extLst>
              <a:ext uri="{FF2B5EF4-FFF2-40B4-BE49-F238E27FC236}">
                <a16:creationId xmlns:a16="http://schemas.microsoft.com/office/drawing/2014/main" id="{2FA958DB-3B0C-DA7C-DB6A-35C7B11DF9A1}"/>
              </a:ext>
            </a:extLst>
          </p:cNvPr>
          <p:cNvSpPr>
            <a:spLocks noChangeArrowheads="1"/>
          </p:cNvSpPr>
          <p:nvPr/>
        </p:nvSpPr>
        <p:spPr bwMode="auto">
          <a:xfrm>
            <a:off x="0" y="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58700" tIns="12696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a:ln>
                  <a:noFill/>
                </a:ln>
                <a:solidFill>
                  <a:srgbClr val="0080BE"/>
                </a:solidFill>
                <a:effectLst/>
                <a:latin typeface="Cambria" panose="02040503050406030204" pitchFamily="18" charset="0"/>
                <a:ea typeface="Times New Roman" panose="02020603050405020304" pitchFamily="18" charset="0"/>
                <a:cs typeface="Sylfaen" panose="010A0502050306030303" pitchFamily="18" charset="0"/>
              </a:rPr>
              <a:t>შინამეურნეობების</a:t>
            </a:r>
            <a:r>
              <a:rPr kumimoji="0" lang="en-US" altLang="en-US" sz="800" b="1" i="0" u="none" strike="noStrike" cap="none" normalizeH="0" baseline="0">
                <a:ln>
                  <a:noFill/>
                </a:ln>
                <a:solidFill>
                  <a:srgbClr val="0080BE"/>
                </a:solidFill>
                <a:effectLst/>
                <a:latin typeface="HelveticaRoman" charset="0"/>
                <a:ea typeface="Times New Roman" panose="02020603050405020304" pitchFamily="18" charset="0"/>
                <a:cs typeface="Times New Roman" panose="02020603050405020304" pitchFamily="18" charset="0"/>
              </a:rPr>
              <a:t> </a:t>
            </a:r>
            <a:r>
              <a:rPr kumimoji="0" lang="en-US" altLang="en-US" sz="800" b="1" i="0" u="none" strike="noStrike" cap="none" normalizeH="0" baseline="0">
                <a:ln>
                  <a:noFill/>
                </a:ln>
                <a:solidFill>
                  <a:srgbClr val="0080BE"/>
                </a:solidFill>
                <a:effectLst/>
                <a:latin typeface="Cambria" panose="02040503050406030204" pitchFamily="18" charset="0"/>
                <a:ea typeface="Times New Roman" panose="02020603050405020304" pitchFamily="18" charset="0"/>
                <a:cs typeface="Sylfaen" panose="010A0502050306030303" pitchFamily="18" charset="0"/>
              </a:rPr>
              <a:t>შემოსავლები</a:t>
            </a:r>
            <a:endParaRPr kumimoji="0" lang="en-US" altLang="en-US" sz="1100" b="1" i="0" u="none" strike="noStrike" cap="none" normalizeH="0" baseline="0">
              <a:ln>
                <a:noFill/>
              </a:ln>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00343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FB27C30-8118-0516-3671-ADFE34CBF0BF}"/>
              </a:ext>
            </a:extLst>
          </p:cNvPr>
          <p:cNvGraphicFramePr>
            <a:graphicFrameLocks noGrp="1"/>
          </p:cNvGraphicFramePr>
          <p:nvPr>
            <p:ph idx="1"/>
            <p:extLst>
              <p:ext uri="{D42A27DB-BD31-4B8C-83A1-F6EECF244321}">
                <p14:modId xmlns:p14="http://schemas.microsoft.com/office/powerpoint/2010/main" val="4070270342"/>
              </p:ext>
            </p:extLst>
          </p:nvPr>
        </p:nvGraphicFramePr>
        <p:xfrm>
          <a:off x="755577" y="1772811"/>
          <a:ext cx="7931223" cy="4320484"/>
        </p:xfrm>
        <a:graphic>
          <a:graphicData uri="http://schemas.openxmlformats.org/drawingml/2006/table">
            <a:tbl>
              <a:tblPr firstRow="1" firstCol="1" bandRow="1">
                <a:tableStyleId>{5C22544A-7EE6-4342-B048-85BDC9FD1C3A}</a:tableStyleId>
              </a:tblPr>
              <a:tblGrid>
                <a:gridCol w="4009350">
                  <a:extLst>
                    <a:ext uri="{9D8B030D-6E8A-4147-A177-3AD203B41FA5}">
                      <a16:colId xmlns:a16="http://schemas.microsoft.com/office/drawing/2014/main" val="1027329770"/>
                    </a:ext>
                  </a:extLst>
                </a:gridCol>
                <a:gridCol w="514837">
                  <a:extLst>
                    <a:ext uri="{9D8B030D-6E8A-4147-A177-3AD203B41FA5}">
                      <a16:colId xmlns:a16="http://schemas.microsoft.com/office/drawing/2014/main" val="4108477017"/>
                    </a:ext>
                  </a:extLst>
                </a:gridCol>
                <a:gridCol w="502991">
                  <a:extLst>
                    <a:ext uri="{9D8B030D-6E8A-4147-A177-3AD203B41FA5}">
                      <a16:colId xmlns:a16="http://schemas.microsoft.com/office/drawing/2014/main" val="2777323628"/>
                    </a:ext>
                  </a:extLst>
                </a:gridCol>
                <a:gridCol w="570421">
                  <a:extLst>
                    <a:ext uri="{9D8B030D-6E8A-4147-A177-3AD203B41FA5}">
                      <a16:colId xmlns:a16="http://schemas.microsoft.com/office/drawing/2014/main" val="2888376191"/>
                    </a:ext>
                  </a:extLst>
                </a:gridCol>
                <a:gridCol w="637851">
                  <a:extLst>
                    <a:ext uri="{9D8B030D-6E8A-4147-A177-3AD203B41FA5}">
                      <a16:colId xmlns:a16="http://schemas.microsoft.com/office/drawing/2014/main" val="1859295080"/>
                    </a:ext>
                  </a:extLst>
                </a:gridCol>
                <a:gridCol w="627828">
                  <a:extLst>
                    <a:ext uri="{9D8B030D-6E8A-4147-A177-3AD203B41FA5}">
                      <a16:colId xmlns:a16="http://schemas.microsoft.com/office/drawing/2014/main" val="1662778313"/>
                    </a:ext>
                  </a:extLst>
                </a:gridCol>
                <a:gridCol w="564954">
                  <a:extLst>
                    <a:ext uri="{9D8B030D-6E8A-4147-A177-3AD203B41FA5}">
                      <a16:colId xmlns:a16="http://schemas.microsoft.com/office/drawing/2014/main" val="3404504579"/>
                    </a:ext>
                  </a:extLst>
                </a:gridCol>
                <a:gridCol w="502991">
                  <a:extLst>
                    <a:ext uri="{9D8B030D-6E8A-4147-A177-3AD203B41FA5}">
                      <a16:colId xmlns:a16="http://schemas.microsoft.com/office/drawing/2014/main" val="2849716390"/>
                    </a:ext>
                  </a:extLst>
                </a:gridCol>
              </a:tblGrid>
              <a:tr h="793576">
                <a:tc>
                  <a:txBody>
                    <a:bodyPr/>
                    <a:lstStyle/>
                    <a:p>
                      <a:pPr>
                        <a:lnSpc>
                          <a:spcPct val="115000"/>
                        </a:lnSpc>
                        <a:spcAft>
                          <a:spcPts val="1000"/>
                        </a:spcAft>
                        <a:buNone/>
                      </a:pPr>
                      <a:r>
                        <a:rPr lang="en-US" sz="55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2023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 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II 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III 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IV 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 25*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2260115994"/>
                  </a:ext>
                </a:extLst>
              </a:tr>
              <a:tr h="503844">
                <a:tc>
                  <a:txBody>
                    <a:bodyPr/>
                    <a:lstStyle/>
                    <a:p>
                      <a:pPr>
                        <a:lnSpc>
                          <a:spcPct val="115000"/>
                        </a:lnSpc>
                        <a:spcAft>
                          <a:spcPts val="1000"/>
                        </a:spcAft>
                        <a:buNone/>
                      </a:pPr>
                      <a:r>
                        <a:rPr lang="en-US" sz="900">
                          <a:effectLst/>
                        </a:rPr>
                        <a:t>მშპ მიმდინარე ფასებში, მილიარდი 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80.9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19.2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22.5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24.9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25.3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91.9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21.8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3163160673"/>
                  </a:ext>
                </a:extLst>
              </a:tr>
              <a:tr h="503844">
                <a:tc>
                  <a:txBody>
                    <a:bodyPr/>
                    <a:lstStyle/>
                    <a:p>
                      <a:pPr>
                        <a:lnSpc>
                          <a:spcPct val="115000"/>
                        </a:lnSpc>
                        <a:spcAft>
                          <a:spcPts val="1000"/>
                        </a:spcAft>
                        <a:buNone/>
                      </a:pPr>
                      <a:r>
                        <a:rPr lang="en-US" sz="900">
                          <a:effectLst/>
                        </a:rPr>
                        <a:t>მშპ მუდმივ 2019 წლის ფასებში, მილიარდი 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61.7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16.5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18.3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18.9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67.5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15.2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3107610763"/>
                  </a:ext>
                </a:extLst>
              </a:tr>
              <a:tr h="503844">
                <a:tc>
                  <a:txBody>
                    <a:bodyPr/>
                    <a:lstStyle/>
                    <a:p>
                      <a:pPr>
                        <a:lnSpc>
                          <a:spcPct val="115000"/>
                        </a:lnSpc>
                        <a:spcAft>
                          <a:spcPts val="1000"/>
                        </a:spcAft>
                        <a:buNone/>
                      </a:pPr>
                      <a:r>
                        <a:rPr lang="en-US" sz="900">
                          <a:effectLst/>
                        </a:rPr>
                        <a:t>რეალური მშპ-ის ზრდა, პროცენტი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7.8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8.7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9.7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11.0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8.3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9.4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9.8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1851251993"/>
                  </a:ext>
                </a:extLst>
              </a:tr>
              <a:tr h="503844">
                <a:tc>
                  <a:txBody>
                    <a:bodyPr/>
                    <a:lstStyle/>
                    <a:p>
                      <a:pPr>
                        <a:lnSpc>
                          <a:spcPct val="115000"/>
                        </a:lnSpc>
                        <a:spcAft>
                          <a:spcPts val="1000"/>
                        </a:spcAft>
                        <a:buNone/>
                      </a:pPr>
                      <a:r>
                        <a:rPr lang="en-US" sz="900">
                          <a:effectLst/>
                        </a:rPr>
                        <a:t>მშპ დეფლატორის ცვლილება, პროცენტი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2.9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3.1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4.3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4.0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3.4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3421563888"/>
                  </a:ext>
                </a:extLst>
              </a:tr>
              <a:tr h="503844">
                <a:tc>
                  <a:txBody>
                    <a:bodyPr/>
                    <a:lstStyle/>
                    <a:p>
                      <a:pPr>
                        <a:lnSpc>
                          <a:spcPct val="115000"/>
                        </a:lnSpc>
                        <a:spcAft>
                          <a:spcPts val="1000"/>
                        </a:spcAft>
                        <a:buNone/>
                      </a:pPr>
                      <a:r>
                        <a:rPr lang="en-US" sz="900">
                          <a:effectLst/>
                        </a:rPr>
                        <a:t>მშპ ერთ სულზე (მიმდინარე ფასებში), 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21 769.1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5 195.8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6 098.1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6 727.6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6 850.4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24 871.9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5 884.2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3405622748"/>
                  </a:ext>
                </a:extLst>
              </a:tr>
              <a:tr h="503844">
                <a:tc>
                  <a:txBody>
                    <a:bodyPr/>
                    <a:lstStyle/>
                    <a:p>
                      <a:pPr>
                        <a:lnSpc>
                          <a:spcPct val="115000"/>
                        </a:lnSpc>
                        <a:spcAft>
                          <a:spcPts val="1000"/>
                        </a:spcAft>
                        <a:buNone/>
                      </a:pPr>
                      <a:r>
                        <a:rPr lang="en-US" sz="900">
                          <a:effectLst/>
                        </a:rPr>
                        <a:t>მშპ ერთ სულზე (მიმდინარე ფასებში), აშშ დოლარი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8 284.0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1 945.1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2 225.9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2 479.1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2 483.6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9 141.4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2 091.3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3284897818"/>
                  </a:ext>
                </a:extLst>
              </a:tr>
              <a:tr h="503844">
                <a:tc>
                  <a:txBody>
                    <a:bodyPr/>
                    <a:lstStyle/>
                    <a:p>
                      <a:pPr>
                        <a:lnSpc>
                          <a:spcPct val="115000"/>
                        </a:lnSpc>
                        <a:spcAft>
                          <a:spcPts val="1000"/>
                        </a:spcAft>
                        <a:buNone/>
                      </a:pPr>
                      <a:r>
                        <a:rPr lang="en-US" sz="900">
                          <a:effectLst/>
                        </a:rPr>
                        <a:t>მშპ მიმდინარე ფასებში, მილიარდი აშშ დოლარი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30.8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7.2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8.2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9.2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9.2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33.8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dirty="0">
                          <a:effectLst/>
                        </a:rPr>
                        <a:t>7.7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1258412754"/>
                  </a:ext>
                </a:extLst>
              </a:tr>
            </a:tbl>
          </a:graphicData>
        </a:graphic>
      </p:graphicFrame>
      <p:sp>
        <p:nvSpPr>
          <p:cNvPr id="5" name="Rectangle 1">
            <a:extLst>
              <a:ext uri="{FF2B5EF4-FFF2-40B4-BE49-F238E27FC236}">
                <a16:creationId xmlns:a16="http://schemas.microsoft.com/office/drawing/2014/main" id="{CC8CD94B-81B1-28B8-78F3-AB53F2AD60A3}"/>
              </a:ext>
            </a:extLst>
          </p:cNvPr>
          <p:cNvSpPr>
            <a:spLocks noChangeArrowheads="1"/>
          </p:cNvSpPr>
          <p:nvPr/>
        </p:nvSpPr>
        <p:spPr bwMode="auto">
          <a:xfrm>
            <a:off x="-1741937" y="33695"/>
            <a:ext cx="13121511" cy="3898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58700" tIns="12696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a:ln>
                  <a:noFill/>
                </a:ln>
                <a:solidFill>
                  <a:srgbClr val="0080BE"/>
                </a:solidFill>
                <a:effectLst/>
                <a:latin typeface="Cambria" panose="02040503050406030204" pitchFamily="18" charset="0"/>
                <a:ea typeface="Times New Roman" panose="02020603050405020304" pitchFamily="18" charset="0"/>
                <a:cs typeface="Sylfaen" panose="010A0502050306030303" pitchFamily="18" charset="0"/>
              </a:rPr>
              <a:t>მთლიანი</a:t>
            </a:r>
            <a:r>
              <a:rPr kumimoji="0" lang="en-US" altLang="en-US" sz="800" b="1" i="0" u="none" strike="noStrike" cap="none" normalizeH="0" baseline="0">
                <a:ln>
                  <a:noFill/>
                </a:ln>
                <a:solidFill>
                  <a:srgbClr val="0080BE"/>
                </a:solidFill>
                <a:effectLst/>
                <a:latin typeface="HelveticaRoman"/>
                <a:ea typeface="Times New Roman" panose="02020603050405020304" pitchFamily="18" charset="0"/>
                <a:cs typeface="Times New Roman" panose="02020603050405020304" pitchFamily="18" charset="0"/>
              </a:rPr>
              <a:t> </a:t>
            </a:r>
            <a:r>
              <a:rPr kumimoji="0" lang="en-US" altLang="en-US" sz="800" b="1" i="0" u="none" strike="noStrike" cap="none" normalizeH="0" baseline="0">
                <a:ln>
                  <a:noFill/>
                </a:ln>
                <a:solidFill>
                  <a:srgbClr val="0080BE"/>
                </a:solidFill>
                <a:effectLst/>
                <a:latin typeface="Cambria" panose="02040503050406030204" pitchFamily="18" charset="0"/>
                <a:ea typeface="Times New Roman" panose="02020603050405020304" pitchFamily="18" charset="0"/>
                <a:cs typeface="Sylfaen" panose="010A0502050306030303" pitchFamily="18" charset="0"/>
              </a:rPr>
              <a:t>შიდა</a:t>
            </a:r>
            <a:r>
              <a:rPr kumimoji="0" lang="en-US" altLang="en-US" sz="800" b="1" i="0" u="none" strike="noStrike" cap="none" normalizeH="0" baseline="0">
                <a:ln>
                  <a:noFill/>
                </a:ln>
                <a:solidFill>
                  <a:srgbClr val="0080BE"/>
                </a:solidFill>
                <a:effectLst/>
                <a:latin typeface="HelveticaRoman"/>
                <a:ea typeface="Times New Roman" panose="02020603050405020304" pitchFamily="18" charset="0"/>
                <a:cs typeface="Times New Roman" panose="02020603050405020304" pitchFamily="18" charset="0"/>
              </a:rPr>
              <a:t> </a:t>
            </a:r>
            <a:r>
              <a:rPr kumimoji="0" lang="en-US" altLang="en-US" sz="800" b="1" i="0" u="none" strike="noStrike" cap="none" normalizeH="0" baseline="0">
                <a:ln>
                  <a:noFill/>
                </a:ln>
                <a:solidFill>
                  <a:srgbClr val="0080BE"/>
                </a:solidFill>
                <a:effectLst/>
                <a:latin typeface="Cambria" panose="02040503050406030204" pitchFamily="18" charset="0"/>
                <a:ea typeface="Times New Roman" panose="02020603050405020304" pitchFamily="18" charset="0"/>
                <a:cs typeface="Sylfaen" panose="010A0502050306030303" pitchFamily="18" charset="0"/>
              </a:rPr>
              <a:t>პროდუქტი</a:t>
            </a:r>
            <a:r>
              <a:rPr kumimoji="0" lang="en-US" altLang="en-US" sz="800" b="1" i="0" u="none" strike="noStrike" cap="none" normalizeH="0" baseline="0">
                <a:ln>
                  <a:noFill/>
                </a:ln>
                <a:solidFill>
                  <a:srgbClr val="0080BE"/>
                </a:solidFill>
                <a:effectLst/>
                <a:latin typeface="HelveticaRoman"/>
                <a:ea typeface="Times New Roman" panose="02020603050405020304" pitchFamily="18" charset="0"/>
                <a:cs typeface="Times New Roman" panose="02020603050405020304" pitchFamily="18" charset="0"/>
              </a:rPr>
              <a:t> (</a:t>
            </a:r>
            <a:r>
              <a:rPr kumimoji="0" lang="en-US" altLang="en-US" sz="800" b="1" i="0" u="none" strike="noStrike" cap="none" normalizeH="0" baseline="0">
                <a:ln>
                  <a:noFill/>
                </a:ln>
                <a:solidFill>
                  <a:srgbClr val="0080BE"/>
                </a:solidFill>
                <a:effectLst/>
                <a:latin typeface="Cambria" panose="02040503050406030204" pitchFamily="18" charset="0"/>
                <a:ea typeface="Times New Roman" panose="02020603050405020304" pitchFamily="18" charset="0"/>
                <a:cs typeface="Sylfaen" panose="010A0502050306030303" pitchFamily="18" charset="0"/>
              </a:rPr>
              <a:t>მშპ</a:t>
            </a:r>
            <a:r>
              <a:rPr kumimoji="0" lang="en-US" altLang="en-US" sz="800" b="1" i="0" u="none" strike="noStrike" cap="none" normalizeH="0" baseline="0">
                <a:ln>
                  <a:noFill/>
                </a:ln>
                <a:solidFill>
                  <a:srgbClr val="0080BE"/>
                </a:solidFill>
                <a:effectLst/>
                <a:latin typeface="HelveticaRoman"/>
                <a:ea typeface="Times New Roman" panose="02020603050405020304" pitchFamily="18" charset="0"/>
                <a:cs typeface="Times New Roman" panose="02020603050405020304" pitchFamily="18" charset="0"/>
              </a:rPr>
              <a:t>)</a:t>
            </a:r>
            <a:endParaRPr kumimoji="0" lang="en-US" altLang="en-US" sz="1100" b="1" i="0" u="none" strike="noStrike" cap="none" normalizeH="0" baseline="0">
              <a:ln>
                <a:noFill/>
              </a:ln>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altLang="en-US" sz="900" b="1" i="0" u="none" strike="noStrike" cap="none" normalizeH="0" baseline="0">
                <a:ln>
                  <a:noFill/>
                </a:ln>
                <a:solidFill>
                  <a:schemeClr val="tx1"/>
                </a:solidFill>
                <a:effectLst/>
                <a:latin typeface="Sylfaen" panose="010A0502050306030303" pitchFamily="18" charset="0"/>
                <a:ea typeface="Times New Roman" panose="02020603050405020304" pitchFamily="18" charset="0"/>
                <a:cs typeface="Calibri" panose="020F0502020204030204" pitchFamily="34" charset="0"/>
              </a:rPr>
              <a:t>წყარო: საქსტატის მონაცემები</a:t>
            </a:r>
            <a:endParaRPr kumimoji="0" lang="ka-GE"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9" name="Table 8">
            <a:extLst>
              <a:ext uri="{FF2B5EF4-FFF2-40B4-BE49-F238E27FC236}">
                <a16:creationId xmlns:a16="http://schemas.microsoft.com/office/drawing/2014/main" id="{227C5B60-5D8F-05B4-396E-5EFCDA26EB43}"/>
              </a:ext>
            </a:extLst>
          </p:cNvPr>
          <p:cNvGraphicFramePr>
            <a:graphicFrameLocks noGrp="1"/>
          </p:cNvGraphicFramePr>
          <p:nvPr>
            <p:extLst>
              <p:ext uri="{D42A27DB-BD31-4B8C-83A1-F6EECF244321}">
                <p14:modId xmlns:p14="http://schemas.microsoft.com/office/powerpoint/2010/main" val="1210173105"/>
              </p:ext>
            </p:extLst>
          </p:nvPr>
        </p:nvGraphicFramePr>
        <p:xfrm>
          <a:off x="1808480" y="2978499"/>
          <a:ext cx="5527040" cy="1763141"/>
        </p:xfrm>
        <a:graphic>
          <a:graphicData uri="http://schemas.openxmlformats.org/drawingml/2006/table">
            <a:tbl>
              <a:tblPr firstRow="1" firstCol="1" bandRow="1">
                <a:tableStyleId>{5C22544A-7EE6-4342-B048-85BDC9FD1C3A}</a:tableStyleId>
              </a:tblPr>
              <a:tblGrid>
                <a:gridCol w="2794000">
                  <a:extLst>
                    <a:ext uri="{9D8B030D-6E8A-4147-A177-3AD203B41FA5}">
                      <a16:colId xmlns:a16="http://schemas.microsoft.com/office/drawing/2014/main" val="90757541"/>
                    </a:ext>
                  </a:extLst>
                </a:gridCol>
                <a:gridCol w="358775">
                  <a:extLst>
                    <a:ext uri="{9D8B030D-6E8A-4147-A177-3AD203B41FA5}">
                      <a16:colId xmlns:a16="http://schemas.microsoft.com/office/drawing/2014/main" val="763522631"/>
                    </a:ext>
                  </a:extLst>
                </a:gridCol>
                <a:gridCol w="350520">
                  <a:extLst>
                    <a:ext uri="{9D8B030D-6E8A-4147-A177-3AD203B41FA5}">
                      <a16:colId xmlns:a16="http://schemas.microsoft.com/office/drawing/2014/main" val="2388049643"/>
                    </a:ext>
                  </a:extLst>
                </a:gridCol>
                <a:gridCol w="397510">
                  <a:extLst>
                    <a:ext uri="{9D8B030D-6E8A-4147-A177-3AD203B41FA5}">
                      <a16:colId xmlns:a16="http://schemas.microsoft.com/office/drawing/2014/main" val="3627237674"/>
                    </a:ext>
                  </a:extLst>
                </a:gridCol>
                <a:gridCol w="444500">
                  <a:extLst>
                    <a:ext uri="{9D8B030D-6E8A-4147-A177-3AD203B41FA5}">
                      <a16:colId xmlns:a16="http://schemas.microsoft.com/office/drawing/2014/main" val="3549939310"/>
                    </a:ext>
                  </a:extLst>
                </a:gridCol>
                <a:gridCol w="437515">
                  <a:extLst>
                    <a:ext uri="{9D8B030D-6E8A-4147-A177-3AD203B41FA5}">
                      <a16:colId xmlns:a16="http://schemas.microsoft.com/office/drawing/2014/main" val="3942296594"/>
                    </a:ext>
                  </a:extLst>
                </a:gridCol>
                <a:gridCol w="393700">
                  <a:extLst>
                    <a:ext uri="{9D8B030D-6E8A-4147-A177-3AD203B41FA5}">
                      <a16:colId xmlns:a16="http://schemas.microsoft.com/office/drawing/2014/main" val="3590410052"/>
                    </a:ext>
                  </a:extLst>
                </a:gridCol>
                <a:gridCol w="350520">
                  <a:extLst>
                    <a:ext uri="{9D8B030D-6E8A-4147-A177-3AD203B41FA5}">
                      <a16:colId xmlns:a16="http://schemas.microsoft.com/office/drawing/2014/main" val="3785030609"/>
                    </a:ext>
                  </a:extLst>
                </a:gridCol>
              </a:tblGrid>
              <a:tr h="323850">
                <a:tc>
                  <a:txBody>
                    <a:bodyPr/>
                    <a:lstStyle/>
                    <a:p>
                      <a:pPr>
                        <a:lnSpc>
                          <a:spcPct val="115000"/>
                        </a:lnSpc>
                        <a:spcAft>
                          <a:spcPts val="1000"/>
                        </a:spcAft>
                        <a:buNone/>
                      </a:pPr>
                      <a:r>
                        <a:rPr lang="en-US" sz="55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2023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 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II 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III 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IV 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2024*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950">
                          <a:effectLst/>
                        </a:rPr>
                        <a:t>I 25*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1264176978"/>
                  </a:ext>
                </a:extLst>
              </a:tr>
              <a:tr h="0">
                <a:tc>
                  <a:txBody>
                    <a:bodyPr/>
                    <a:lstStyle/>
                    <a:p>
                      <a:pPr>
                        <a:lnSpc>
                          <a:spcPct val="115000"/>
                        </a:lnSpc>
                        <a:spcAft>
                          <a:spcPts val="1000"/>
                        </a:spcAft>
                        <a:buNone/>
                      </a:pPr>
                      <a:r>
                        <a:rPr lang="en-US" sz="900">
                          <a:effectLst/>
                        </a:rPr>
                        <a:t>მშპ მიმდინარე ფასებში, მილიარდი 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80.9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19.2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22.5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24.9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25.3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91.9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21.8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3364985615"/>
                  </a:ext>
                </a:extLst>
              </a:tr>
              <a:tr h="0">
                <a:tc>
                  <a:txBody>
                    <a:bodyPr/>
                    <a:lstStyle/>
                    <a:p>
                      <a:pPr>
                        <a:lnSpc>
                          <a:spcPct val="115000"/>
                        </a:lnSpc>
                        <a:spcAft>
                          <a:spcPts val="1000"/>
                        </a:spcAft>
                        <a:buNone/>
                      </a:pPr>
                      <a:r>
                        <a:rPr lang="en-US" sz="900">
                          <a:effectLst/>
                        </a:rPr>
                        <a:t>მშპ მუდმივ 2019 წლის ფასებში, მილიარდი 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61.7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16.5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18.3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18.9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67.5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15.2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2796804411"/>
                  </a:ext>
                </a:extLst>
              </a:tr>
              <a:tr h="0">
                <a:tc>
                  <a:txBody>
                    <a:bodyPr/>
                    <a:lstStyle/>
                    <a:p>
                      <a:pPr>
                        <a:lnSpc>
                          <a:spcPct val="115000"/>
                        </a:lnSpc>
                        <a:spcAft>
                          <a:spcPts val="1000"/>
                        </a:spcAft>
                        <a:buNone/>
                      </a:pPr>
                      <a:r>
                        <a:rPr lang="en-US" sz="900">
                          <a:effectLst/>
                        </a:rPr>
                        <a:t>რეალური მშპ-ის ზრდა, პროცენტი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7.8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8.7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9.7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11.0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8.3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9.4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9.8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552293215"/>
                  </a:ext>
                </a:extLst>
              </a:tr>
              <a:tr h="0">
                <a:tc>
                  <a:txBody>
                    <a:bodyPr/>
                    <a:lstStyle/>
                    <a:p>
                      <a:pPr>
                        <a:lnSpc>
                          <a:spcPct val="115000"/>
                        </a:lnSpc>
                        <a:spcAft>
                          <a:spcPts val="1000"/>
                        </a:spcAft>
                        <a:buNone/>
                      </a:pPr>
                      <a:r>
                        <a:rPr lang="en-US" sz="900">
                          <a:effectLst/>
                        </a:rPr>
                        <a:t>მშპ დეფლატორის ცვლილება, პროცენტი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2.9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3.1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4.3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4.0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3.4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268185325"/>
                  </a:ext>
                </a:extLst>
              </a:tr>
              <a:tr h="0">
                <a:tc>
                  <a:txBody>
                    <a:bodyPr/>
                    <a:lstStyle/>
                    <a:p>
                      <a:pPr>
                        <a:lnSpc>
                          <a:spcPct val="115000"/>
                        </a:lnSpc>
                        <a:spcAft>
                          <a:spcPts val="1000"/>
                        </a:spcAft>
                        <a:buNone/>
                      </a:pPr>
                      <a:r>
                        <a:rPr lang="en-US" sz="900">
                          <a:effectLst/>
                        </a:rPr>
                        <a:t>მშპ ერთ სულზე (მიმდინარე ფასებში), 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21 769.1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5 195.8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6 098.1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6 727.6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6 850.4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24 871.9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5 884.2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3386598127"/>
                  </a:ext>
                </a:extLst>
              </a:tr>
              <a:tr h="0">
                <a:tc>
                  <a:txBody>
                    <a:bodyPr/>
                    <a:lstStyle/>
                    <a:p>
                      <a:pPr>
                        <a:lnSpc>
                          <a:spcPct val="115000"/>
                        </a:lnSpc>
                        <a:spcAft>
                          <a:spcPts val="1000"/>
                        </a:spcAft>
                        <a:buNone/>
                      </a:pPr>
                      <a:r>
                        <a:rPr lang="en-US" sz="900">
                          <a:effectLst/>
                        </a:rPr>
                        <a:t>მშპ ერთ სულზე (მიმდინარე ფასებში), აშშ დოლარი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8 284.0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1 945.1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2 225.9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2 479.1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2 483.6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9 141.4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2 091.3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992160284"/>
                  </a:ext>
                </a:extLst>
              </a:tr>
              <a:tr h="0">
                <a:tc>
                  <a:txBody>
                    <a:bodyPr/>
                    <a:lstStyle/>
                    <a:p>
                      <a:pPr>
                        <a:lnSpc>
                          <a:spcPct val="115000"/>
                        </a:lnSpc>
                        <a:spcAft>
                          <a:spcPts val="1000"/>
                        </a:spcAft>
                        <a:buNone/>
                      </a:pPr>
                      <a:r>
                        <a:rPr lang="en-US" sz="900">
                          <a:effectLst/>
                        </a:rPr>
                        <a:t>მშპ მიმდინარე ფასებში, მილიარდი აშშ დოლარი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tc>
                <a:tc>
                  <a:txBody>
                    <a:bodyPr/>
                    <a:lstStyle/>
                    <a:p>
                      <a:pPr algn="r">
                        <a:lnSpc>
                          <a:spcPct val="115000"/>
                        </a:lnSpc>
                        <a:spcAft>
                          <a:spcPts val="1000"/>
                        </a:spcAft>
                        <a:buNone/>
                      </a:pPr>
                      <a:r>
                        <a:rPr lang="en-US" sz="600">
                          <a:effectLst/>
                        </a:rPr>
                        <a:t>30.8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7.2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8.2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a:effectLst/>
                        </a:rPr>
                        <a:t>9.2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9.2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900">
                          <a:effectLst/>
                        </a:rPr>
                        <a:t>33.8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tc>
                  <a:txBody>
                    <a:bodyPr/>
                    <a:lstStyle/>
                    <a:p>
                      <a:pPr algn="r">
                        <a:lnSpc>
                          <a:spcPct val="115000"/>
                        </a:lnSpc>
                        <a:spcAft>
                          <a:spcPts val="1000"/>
                        </a:spcAft>
                        <a:buNone/>
                      </a:pPr>
                      <a:r>
                        <a:rPr lang="en-US" sz="600" dirty="0">
                          <a:effectLst/>
                        </a:rPr>
                        <a:t>7.7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575" marR="28575" marT="28575" marB="28575" anchor="b"/>
                </a:tc>
                <a:extLst>
                  <a:ext uri="{0D108BD9-81ED-4DB2-BD59-A6C34878D82A}">
                    <a16:rowId xmlns:a16="http://schemas.microsoft.com/office/drawing/2014/main" val="4144403800"/>
                  </a:ext>
                </a:extLst>
              </a:tr>
            </a:tbl>
          </a:graphicData>
        </a:graphic>
      </p:graphicFrame>
      <p:sp>
        <p:nvSpPr>
          <p:cNvPr id="10" name="Rectangle 3">
            <a:extLst>
              <a:ext uri="{FF2B5EF4-FFF2-40B4-BE49-F238E27FC236}">
                <a16:creationId xmlns:a16="http://schemas.microsoft.com/office/drawing/2014/main" id="{4A5348CA-A921-736F-0D37-4CC26E6927AA}"/>
              </a:ext>
            </a:extLst>
          </p:cNvPr>
          <p:cNvSpPr>
            <a:spLocks noGrp="1" noChangeArrowheads="1"/>
          </p:cNvSpPr>
          <p:nvPr>
            <p:ph type="title"/>
          </p:nvPr>
        </p:nvSpPr>
        <p:spPr bwMode="auto">
          <a:xfrm>
            <a:off x="2570196" y="320374"/>
            <a:ext cx="4003610" cy="10515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58700" tIns="126960" rIns="91440" bIns="0" numCol="1" anchor="ctr" anchorCtr="0" compatLnSpc="1">
            <a:prstTxWarp prst="textNoShape">
              <a:avLst/>
            </a:prstTxWarp>
            <a:spAutoFit/>
          </a:bodyPr>
          <a:lstStyle/>
          <a:p>
            <a:pPr lvl="0" eaLnBrk="0" fontAlgn="base" hangingPunct="0">
              <a:spcAft>
                <a:spcPct val="0"/>
              </a:spcAft>
            </a:pPr>
            <a:r>
              <a:rPr lang="ka-GE" sz="2000" dirty="0"/>
              <a:t>ცხრილი 4</a:t>
            </a:r>
            <a:br>
              <a:rPr lang="ka-GE" sz="2000" dirty="0"/>
            </a:br>
            <a:r>
              <a:rPr kumimoji="0" lang="en-US" altLang="en-US" sz="2000" b="1" i="0" u="none" strike="noStrike" cap="none" normalizeH="0" baseline="0" dirty="0" err="1">
                <a:ln>
                  <a:noFill/>
                </a:ln>
                <a:solidFill>
                  <a:srgbClr val="0080BE"/>
                </a:solidFill>
                <a:effectLst/>
                <a:latin typeface="Cambria" panose="02040503050406030204" pitchFamily="18" charset="0"/>
                <a:ea typeface="Times New Roman" panose="02020603050405020304" pitchFamily="18" charset="0"/>
                <a:cs typeface="Sylfaen" panose="010A0502050306030303" pitchFamily="18" charset="0"/>
              </a:rPr>
              <a:t>მთლიანი</a:t>
            </a:r>
            <a:r>
              <a:rPr kumimoji="0" lang="en-US" altLang="en-US" sz="2000" b="1" i="0" u="none" strike="noStrike" cap="none" normalizeH="0" baseline="0" dirty="0">
                <a:ln>
                  <a:noFill/>
                </a:ln>
                <a:solidFill>
                  <a:srgbClr val="0080BE"/>
                </a:solidFill>
                <a:effectLst/>
                <a:latin typeface="HelveticaRoman" charset="0"/>
                <a:ea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a:ln>
                  <a:noFill/>
                </a:ln>
                <a:solidFill>
                  <a:srgbClr val="0080BE"/>
                </a:solidFill>
                <a:effectLst/>
                <a:latin typeface="Cambria" panose="02040503050406030204" pitchFamily="18" charset="0"/>
                <a:ea typeface="Times New Roman" panose="02020603050405020304" pitchFamily="18" charset="0"/>
                <a:cs typeface="Sylfaen" panose="010A0502050306030303" pitchFamily="18" charset="0"/>
              </a:rPr>
              <a:t>შიდა</a:t>
            </a:r>
            <a:r>
              <a:rPr kumimoji="0" lang="en-US" altLang="en-US" sz="2000" b="1" i="0" u="none" strike="noStrike" cap="none" normalizeH="0" baseline="0" dirty="0">
                <a:ln>
                  <a:noFill/>
                </a:ln>
                <a:solidFill>
                  <a:srgbClr val="0080BE"/>
                </a:solidFill>
                <a:effectLst/>
                <a:latin typeface="HelveticaRoman" charset="0"/>
                <a:ea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a:ln>
                  <a:noFill/>
                </a:ln>
                <a:solidFill>
                  <a:srgbClr val="0080BE"/>
                </a:solidFill>
                <a:effectLst/>
                <a:latin typeface="Cambria" panose="02040503050406030204" pitchFamily="18" charset="0"/>
                <a:ea typeface="Times New Roman" panose="02020603050405020304" pitchFamily="18" charset="0"/>
                <a:cs typeface="Sylfaen" panose="010A0502050306030303" pitchFamily="18" charset="0"/>
              </a:rPr>
              <a:t>პროდუქტი</a:t>
            </a:r>
            <a:r>
              <a:rPr kumimoji="0" lang="en-US" altLang="en-US" sz="2000" b="1" i="0" u="none" strike="noStrike" cap="none" normalizeH="0" baseline="0" dirty="0">
                <a:ln>
                  <a:noFill/>
                </a:ln>
                <a:solidFill>
                  <a:srgbClr val="0080BE"/>
                </a:solidFill>
                <a:effectLst/>
                <a:latin typeface="HelveticaRoman" charset="0"/>
                <a:ea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a:ln>
                  <a:noFill/>
                </a:ln>
                <a:solidFill>
                  <a:srgbClr val="0080BE"/>
                </a:solidFill>
                <a:effectLst/>
                <a:latin typeface="Cambria" panose="02040503050406030204" pitchFamily="18" charset="0"/>
                <a:ea typeface="Times New Roman" panose="02020603050405020304" pitchFamily="18" charset="0"/>
                <a:cs typeface="Sylfaen" panose="010A0502050306030303" pitchFamily="18" charset="0"/>
              </a:rPr>
              <a:t>მშპ</a:t>
            </a:r>
            <a:r>
              <a:rPr kumimoji="0" lang="en-US" altLang="en-US" sz="2000" b="1" i="0" u="none" strike="noStrike" cap="none" normalizeH="0" baseline="0" dirty="0">
                <a:ln>
                  <a:noFill/>
                </a:ln>
                <a:solidFill>
                  <a:srgbClr val="0080BE"/>
                </a:solidFill>
                <a:effectLst/>
                <a:latin typeface="HelveticaRoman" charset="0"/>
                <a:ea typeface="Times New Roman" panose="02020603050405020304" pitchFamily="18" charset="0"/>
                <a:cs typeface="Times New Roman" panose="02020603050405020304" pitchFamily="18" charset="0"/>
              </a:rPr>
              <a:t>)</a:t>
            </a:r>
            <a:endParaRPr kumimoji="0" lang="en-US" altLang="en-US" sz="2000" b="1" i="0" u="none" strike="noStrike" cap="none" normalizeH="0" baseline="0" dirty="0">
              <a:ln>
                <a:noFill/>
              </a:ln>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ka-GE" altLang="en-US" sz="20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E9F98-C119-739A-9C09-7327867820F9}"/>
              </a:ext>
            </a:extLst>
          </p:cNvPr>
          <p:cNvSpPr>
            <a:spLocks noGrp="1"/>
          </p:cNvSpPr>
          <p:nvPr>
            <p:ph type="title"/>
          </p:nvPr>
        </p:nvSpPr>
        <p:spPr/>
        <p:txBody>
          <a:bodyPr>
            <a:normAutofit/>
          </a:bodyPr>
          <a:lstStyle/>
          <a:p>
            <a:r>
              <a:rPr lang="ka-GE" sz="1800" dirty="0"/>
              <a:t>ცხრილი 5</a:t>
            </a:r>
            <a:br>
              <a:rPr lang="ka-GE" sz="1800" dirty="0"/>
            </a:br>
            <a:r>
              <a:rPr lang="ka-GE" sz="1800" dirty="0"/>
              <a:t>სამომხმარებლო ფასების ინდექსი</a:t>
            </a:r>
            <a:endParaRPr lang="en-US" sz="1800" dirty="0"/>
          </a:p>
        </p:txBody>
      </p:sp>
      <p:graphicFrame>
        <p:nvGraphicFramePr>
          <p:cNvPr id="4" name="Content Placeholder 3">
            <a:extLst>
              <a:ext uri="{FF2B5EF4-FFF2-40B4-BE49-F238E27FC236}">
                <a16:creationId xmlns:a16="http://schemas.microsoft.com/office/drawing/2014/main" id="{EC0A2EC1-CA37-89BF-BA77-1299FE45CBA0}"/>
              </a:ext>
            </a:extLst>
          </p:cNvPr>
          <p:cNvGraphicFramePr>
            <a:graphicFrameLocks noGrp="1"/>
          </p:cNvGraphicFramePr>
          <p:nvPr>
            <p:ph idx="1"/>
            <p:extLst>
              <p:ext uri="{D42A27DB-BD31-4B8C-83A1-F6EECF244321}">
                <p14:modId xmlns:p14="http://schemas.microsoft.com/office/powerpoint/2010/main" val="713283678"/>
              </p:ext>
            </p:extLst>
          </p:nvPr>
        </p:nvGraphicFramePr>
        <p:xfrm>
          <a:off x="899591" y="1772816"/>
          <a:ext cx="7200800" cy="3960439"/>
        </p:xfrm>
        <a:graphic>
          <a:graphicData uri="http://schemas.openxmlformats.org/drawingml/2006/table">
            <a:tbl>
              <a:tblPr firstRow="1" firstCol="1" bandRow="1">
                <a:tableStyleId>{5C22544A-7EE6-4342-B048-85BDC9FD1C3A}</a:tableStyleId>
              </a:tblPr>
              <a:tblGrid>
                <a:gridCol w="3125015">
                  <a:extLst>
                    <a:ext uri="{9D8B030D-6E8A-4147-A177-3AD203B41FA5}">
                      <a16:colId xmlns:a16="http://schemas.microsoft.com/office/drawing/2014/main" val="4068605638"/>
                    </a:ext>
                  </a:extLst>
                </a:gridCol>
                <a:gridCol w="656726">
                  <a:extLst>
                    <a:ext uri="{9D8B030D-6E8A-4147-A177-3AD203B41FA5}">
                      <a16:colId xmlns:a16="http://schemas.microsoft.com/office/drawing/2014/main" val="1630910319"/>
                    </a:ext>
                  </a:extLst>
                </a:gridCol>
                <a:gridCol w="657654">
                  <a:extLst>
                    <a:ext uri="{9D8B030D-6E8A-4147-A177-3AD203B41FA5}">
                      <a16:colId xmlns:a16="http://schemas.microsoft.com/office/drawing/2014/main" val="2347916596"/>
                    </a:ext>
                  </a:extLst>
                </a:gridCol>
                <a:gridCol w="657654">
                  <a:extLst>
                    <a:ext uri="{9D8B030D-6E8A-4147-A177-3AD203B41FA5}">
                      <a16:colId xmlns:a16="http://schemas.microsoft.com/office/drawing/2014/main" val="367777327"/>
                    </a:ext>
                  </a:extLst>
                </a:gridCol>
                <a:gridCol w="788443">
                  <a:extLst>
                    <a:ext uri="{9D8B030D-6E8A-4147-A177-3AD203B41FA5}">
                      <a16:colId xmlns:a16="http://schemas.microsoft.com/office/drawing/2014/main" val="1217757729"/>
                    </a:ext>
                  </a:extLst>
                </a:gridCol>
                <a:gridCol w="657654">
                  <a:extLst>
                    <a:ext uri="{9D8B030D-6E8A-4147-A177-3AD203B41FA5}">
                      <a16:colId xmlns:a16="http://schemas.microsoft.com/office/drawing/2014/main" val="1748338091"/>
                    </a:ext>
                  </a:extLst>
                </a:gridCol>
                <a:gridCol w="657654">
                  <a:extLst>
                    <a:ext uri="{9D8B030D-6E8A-4147-A177-3AD203B41FA5}">
                      <a16:colId xmlns:a16="http://schemas.microsoft.com/office/drawing/2014/main" val="438128693"/>
                    </a:ext>
                  </a:extLst>
                </a:gridCol>
              </a:tblGrid>
              <a:tr h="1136552">
                <a:tc gridSpan="7">
                  <a:txBody>
                    <a:bodyPr/>
                    <a:lstStyle/>
                    <a:p>
                      <a:pPr algn="ctr">
                        <a:lnSpc>
                          <a:spcPct val="115000"/>
                        </a:lnSpc>
                        <a:spcAft>
                          <a:spcPts val="1000"/>
                        </a:spcAft>
                        <a:buNone/>
                      </a:pPr>
                      <a:r>
                        <a:rPr lang="en-US" sz="900">
                          <a:effectLst/>
                        </a:rPr>
                        <a:t>სამომხმარებლო ფასების ინდექსი (ინფლაცია)</a:t>
                      </a:r>
                      <a:endParaRPr lang="en-US" sz="1100">
                        <a:effectLst/>
                      </a:endParaRPr>
                    </a:p>
                    <a:p>
                      <a:pPr algn="ctr">
                        <a:lnSpc>
                          <a:spcPct val="115000"/>
                        </a:lnSpc>
                        <a:spcAft>
                          <a:spcPts val="1000"/>
                        </a:spcAft>
                        <a:buNone/>
                      </a:pPr>
                      <a:r>
                        <a:rPr lang="en-US" sz="9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7429114"/>
                  </a:ext>
                </a:extLst>
              </a:tr>
              <a:tr h="803350">
                <a:tc>
                  <a:txBody>
                    <a:bodyPr/>
                    <a:lstStyle/>
                    <a:p>
                      <a:pPr algn="just">
                        <a:lnSpc>
                          <a:spcPct val="115000"/>
                        </a:lnSpc>
                        <a:spcAft>
                          <a:spcPts val="1000"/>
                        </a:spcAft>
                        <a:buNone/>
                      </a:pPr>
                      <a:r>
                        <a:rPr lang="en-US" sz="900">
                          <a:effectLst/>
                        </a:rPr>
                        <a:t>სამომხმარებლო ფასების ინდექსი (ინფლაცია)</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2019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2020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2021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2022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2023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2024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3013793"/>
                  </a:ext>
                </a:extLst>
              </a:tr>
              <a:tr h="803350">
                <a:tc>
                  <a:txBody>
                    <a:bodyPr/>
                    <a:lstStyle/>
                    <a:p>
                      <a:pPr algn="just">
                        <a:lnSpc>
                          <a:spcPct val="115000"/>
                        </a:lnSpc>
                        <a:spcAft>
                          <a:spcPts val="1000"/>
                        </a:spcAft>
                        <a:buNone/>
                      </a:pPr>
                      <a:r>
                        <a:rPr lang="en-US" sz="900">
                          <a:effectLst/>
                        </a:rPr>
                        <a:t>საშუალო წლიური წინა წლის საშუალო წლიურთან</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buNone/>
                      </a:pPr>
                      <a:r>
                        <a:rPr lang="en-US" sz="900">
                          <a:effectLst/>
                        </a:rPr>
                        <a:t>104,9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105,2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109,6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111.9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102,,5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101,1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85433223"/>
                  </a:ext>
                </a:extLst>
              </a:tr>
              <a:tr h="1217187">
                <a:tc>
                  <a:txBody>
                    <a:bodyPr/>
                    <a:lstStyle/>
                    <a:p>
                      <a:pPr algn="just">
                        <a:lnSpc>
                          <a:spcPct val="115000"/>
                        </a:lnSpc>
                        <a:spcAft>
                          <a:spcPts val="1000"/>
                        </a:spcAft>
                        <a:buNone/>
                      </a:pPr>
                      <a:r>
                        <a:rPr lang="en-US" sz="900">
                          <a:effectLst/>
                        </a:rPr>
                        <a:t>დეკემბერი წინა წლის დეკემბერთანდეკემბერი წინა წლის დეკემბერთან</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107,0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102,4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113,9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109,8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a:effectLst/>
                        </a:rPr>
                        <a:t>100,4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buNone/>
                      </a:pPr>
                      <a:r>
                        <a:rPr lang="en-US" sz="900" dirty="0">
                          <a:effectLst/>
                        </a:rPr>
                        <a:t>101,9</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67583857"/>
                  </a:ext>
                </a:extLst>
              </a:tr>
            </a:tbl>
          </a:graphicData>
        </a:graphic>
      </p:graphicFrame>
      <p:sp>
        <p:nvSpPr>
          <p:cNvPr id="5" name="Rectangle 1">
            <a:extLst>
              <a:ext uri="{FF2B5EF4-FFF2-40B4-BE49-F238E27FC236}">
                <a16:creationId xmlns:a16="http://schemas.microsoft.com/office/drawing/2014/main" id="{7A78EB86-6DBB-1415-CEFA-EB4BB390B461}"/>
              </a:ext>
            </a:extLst>
          </p:cNvPr>
          <p:cNvSpPr>
            <a:spLocks noChangeArrowheads="1"/>
          </p:cNvSpPr>
          <p:nvPr/>
        </p:nvSpPr>
        <p:spPr bwMode="auto">
          <a:xfrm>
            <a:off x="-2240143" y="43934"/>
            <a:ext cx="1335714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a-GE" altLang="en-US" sz="900" b="1" i="0" u="none" strike="noStrike" cap="none" normalizeH="0" baseline="0">
                <a:ln>
                  <a:noFill/>
                </a:ln>
                <a:solidFill>
                  <a:schemeClr val="tx1"/>
                </a:solidFill>
                <a:effectLst/>
                <a:latin typeface="Sylfaen" panose="010A0502050306030303" pitchFamily="18" charset="0"/>
                <a:ea typeface="Times New Roman" panose="02020603050405020304" pitchFamily="18" charset="0"/>
                <a:cs typeface="Calibri" panose="020F0502020204030204" pitchFamily="34" charset="0"/>
              </a:rPr>
              <a:t>ცხრილი 4</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altLang="en-US" sz="900" b="1" i="0" u="none" strike="noStrike" cap="none" normalizeH="0" baseline="0">
                <a:ln>
                  <a:noFill/>
                </a:ln>
                <a:solidFill>
                  <a:schemeClr val="tx1"/>
                </a:solidFill>
                <a:effectLst/>
                <a:latin typeface="Sylfaen" panose="010A0502050306030303" pitchFamily="18" charset="0"/>
                <a:ea typeface="Times New Roman" panose="02020603050405020304" pitchFamily="18" charset="0"/>
                <a:cs typeface="Calibri" panose="020F0502020204030204" pitchFamily="34" charset="0"/>
              </a:rPr>
              <a:t>წყარო: საქსტატის მონაცემები</a:t>
            </a:r>
            <a:endParaRPr kumimoji="0" lang="ka-GE"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79814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142D8-FA23-EA06-4820-C412A0B8FA56}"/>
              </a:ext>
            </a:extLst>
          </p:cNvPr>
          <p:cNvSpPr>
            <a:spLocks noGrp="1"/>
          </p:cNvSpPr>
          <p:nvPr>
            <p:ph type="title"/>
          </p:nvPr>
        </p:nvSpPr>
        <p:spPr/>
        <p:txBody>
          <a:bodyPr>
            <a:normAutofit/>
          </a:bodyPr>
          <a:lstStyle/>
          <a:p>
            <a:r>
              <a:rPr lang="ka-GE" sz="2000" b="1" dirty="0"/>
              <a:t>დასკვნები და წინადადებები</a:t>
            </a:r>
            <a:br>
              <a:rPr lang="ka-GE" sz="2000" b="1" dirty="0"/>
            </a:br>
            <a:br>
              <a:rPr lang="ka-GE" sz="2000" b="1" dirty="0"/>
            </a:br>
            <a:endParaRPr lang="en-US" sz="2000" b="1" dirty="0"/>
          </a:p>
        </p:txBody>
      </p:sp>
      <p:sp>
        <p:nvSpPr>
          <p:cNvPr id="3" name="Content Placeholder 2">
            <a:extLst>
              <a:ext uri="{FF2B5EF4-FFF2-40B4-BE49-F238E27FC236}">
                <a16:creationId xmlns:a16="http://schemas.microsoft.com/office/drawing/2014/main" id="{994F6A02-B742-81B5-1161-BD2CB471E857}"/>
              </a:ext>
            </a:extLst>
          </p:cNvPr>
          <p:cNvSpPr>
            <a:spLocks noGrp="1"/>
          </p:cNvSpPr>
          <p:nvPr>
            <p:ph idx="1"/>
          </p:nvPr>
        </p:nvSpPr>
        <p:spPr>
          <a:xfrm>
            <a:off x="457200" y="980728"/>
            <a:ext cx="8229600" cy="5328592"/>
          </a:xfrm>
        </p:spPr>
        <p:txBody>
          <a:bodyPr>
            <a:normAutofit fontScale="55000" lnSpcReduction="20000"/>
          </a:bodyPr>
          <a:lstStyle/>
          <a:p>
            <a:pPr algn="just"/>
            <a:r>
              <a:rPr lang="ka-GE" dirty="0"/>
              <a:t>      ამრიგად, ფულადი ნაკადები გადამწყვეტ როლს თამაშობს ეკონომიკაში და ემსახურება რო­გორც ინდივიდუალური ბიზნესის, ისე უფრო ფართო ეკონომიკური სისტემის სასიცოცხლო ძალას. იგი უზრუნველყოფს რესურსების ეფექტურ განაწილებას; მხარს უჭერს ფინანსური ბაზრების ფუნქციონირებას და ხელს უწყობს ეკონომიკურ სტაბილურობასა და ზრდას. პოზიტიური ფულადი ნაკადები საშუალებას აძლევს ბიზნესს, განახორციელონ ინვესტიციები ახალ შესაძლებლობებში, </a:t>
            </a:r>
            <a:r>
              <a:rPr lang="ka-GE" dirty="0" err="1"/>
              <a:t>გადაიხადონვალები</a:t>
            </a:r>
            <a:r>
              <a:rPr lang="ka-GE" dirty="0"/>
              <a:t> და გაანაწილონ დივიდენდები აქციონერებზე, რითაც ხელს უწყობს ნდობას და შემდგომი ეკონომიკური აქტივობის სტიმულირებას. </a:t>
            </a:r>
            <a:endParaRPr lang="en-US" dirty="0"/>
          </a:p>
          <a:p>
            <a:pPr algn="just"/>
            <a:r>
              <a:rPr lang="ka-GE" dirty="0"/>
              <a:t>- პირიქით, ნეგატიური ფულადი ნაკადები შეიძლება მიუთითებდეს ფინანსურ დისკომფორტ­ზე, რაც გამოიწვევს შემცირებას და თანამდებობიდან გათავისუფლებას, რამაც შეიძლება გავლენა მოახდინოს მომხმარებელთა ხარჯებზე და </a:t>
            </a:r>
            <a:r>
              <a:rPr lang="ka-GE" dirty="0" err="1"/>
              <a:t>მთლიანეკონომიკურ</a:t>
            </a:r>
            <a:r>
              <a:rPr lang="ka-GE" dirty="0"/>
              <a:t> ჯანმრთელობაზე. უფრო მეტიც, ფულადი ნაკადები გადამწყვეტია ფინანსურ სისტემაში </a:t>
            </a:r>
            <a:r>
              <a:rPr lang="ka-GE" dirty="0" err="1"/>
              <a:t>ლიკვიდობის</a:t>
            </a:r>
            <a:r>
              <a:rPr lang="ka-GE" dirty="0"/>
              <a:t> შესანარჩუნებლად. ისინი ბანკებს საშუალებას აძლევს, დააკმაყოფილონ თანხის განაღდების მოთხოვნები, გასცენ კრედიტი და მართონ თავიანთი ოპერაციები შეუფერხებლად. ცენტრალური ბანკები მონიტორინგს უწევენ ფულადი სახსრების მოძრაობას მონეტარული პოლიტიკის ეფექტურად განსახორციელებლად, რაც მიზნად ისახავს ინფლაციის გაკონტროლებას და მდგრადი ეკონომიკური ზრდის მხარდაჭე­რას.</a:t>
            </a:r>
            <a:endParaRPr lang="en-US" dirty="0"/>
          </a:p>
          <a:p>
            <a:pPr marL="0" indent="0">
              <a:buNone/>
            </a:pPr>
            <a:endParaRPr lang="en-US" sz="1800" dirty="0"/>
          </a:p>
        </p:txBody>
      </p:sp>
    </p:spTree>
    <p:extLst>
      <p:ext uri="{BB962C8B-B14F-4D97-AF65-F5344CB8AC3E}">
        <p14:creationId xmlns:p14="http://schemas.microsoft.com/office/powerpoint/2010/main" val="2583373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337"/>
            <a:ext cx="8229600" cy="1143000"/>
          </a:xfrm>
        </p:spPr>
        <p:txBody>
          <a:bodyPr>
            <a:normAutofit/>
          </a:bodyPr>
          <a:lstStyle/>
          <a:p>
            <a:pPr algn="just"/>
            <a:r>
              <a:rPr lang="ka-GE" sz="2000" dirty="0"/>
              <a:t>-</a:t>
            </a:r>
            <a:r>
              <a:rPr lang="ka-GE" sz="1600" dirty="0"/>
              <a:t>მიუხედავად მრავალი სარგებლისა, ფულადი გზავნილებზე ზედმეტი დამოკიდებულება ასევე წარმოადგენს გამოწვევებს - შეიძლება ეკონომიკა დაუცველი გახადოს გარე შოკების მიმართ, როგორიცაა მიგრაციის პოლიტიკაში ცვლილებები ან ეკონომიკური </a:t>
            </a:r>
            <a:endParaRPr lang="en-US" sz="1600" dirty="0"/>
          </a:p>
        </p:txBody>
      </p:sp>
      <p:sp>
        <p:nvSpPr>
          <p:cNvPr id="3" name="Content Placeholder 2"/>
          <p:cNvSpPr>
            <a:spLocks noGrp="1"/>
          </p:cNvSpPr>
          <p:nvPr>
            <p:ph idx="1"/>
          </p:nvPr>
        </p:nvSpPr>
        <p:spPr>
          <a:xfrm>
            <a:off x="457200" y="1196752"/>
            <a:ext cx="8229600" cy="5400600"/>
          </a:xfrm>
        </p:spPr>
        <p:txBody>
          <a:bodyPr>
            <a:noAutofit/>
          </a:bodyPr>
          <a:lstStyle/>
          <a:p>
            <a:pPr marL="0" indent="0" algn="just">
              <a:buNone/>
            </a:pPr>
            <a:r>
              <a:rPr lang="ka-GE" sz="1600" dirty="0"/>
              <a:t> ვარდნა მასპინძელ ქვეყნებში. გარ­და ამისა, ფულადი გზავნილები შეიძლება ყოველთვის არ განხორციელდეს </a:t>
            </a:r>
            <a:r>
              <a:rPr lang="ka-GE" sz="1600" dirty="0" err="1"/>
              <a:t>პროდუქტულად</a:t>
            </a:r>
            <a:r>
              <a:rPr lang="ka-GE" sz="1600" dirty="0"/>
              <a:t>, რაც იწვევს მდგრადი ეკონომიკური განვითარების ხელიდან გაშვების შესაძლებლობებს. რისკმა, შეიძლება ხელი შეუშალოს ადგილობრივ დასაქმებასა და პროდუქტულობას.</a:t>
            </a:r>
          </a:p>
          <a:p>
            <a:pPr marL="0" indent="0" algn="just">
              <a:buNone/>
            </a:pPr>
            <a:r>
              <a:rPr lang="ka-GE" sz="1600" dirty="0"/>
              <a:t>- ფულადი გზავნილების დადებითი ზემოქმედების მაქსიმალურად გაზრდის მიზნით, საქართ­ვე­ლოს მთავრობამ უნდა განიხილოს ისეთი პოლიტიკის განხორციელება, რომელიც წაახალისებს ამ სახსრების </a:t>
            </a:r>
            <a:r>
              <a:rPr lang="ka-GE" sz="1600" dirty="0" err="1"/>
              <a:t>პროდუქტულ</a:t>
            </a:r>
            <a:r>
              <a:rPr lang="ka-GE" sz="1600" dirty="0"/>
              <a:t> გამოყენებას. ეს შეიძლება მოიცავდეს ინვესტიციებისთვის ხელსაყ­რელი პირობების შექმნას, ფულადი გზავნილების მიმღები ოჯახებისთვის ფინანსური წიგნიერე­ბის პროგრამების უზრუნველყოფას და მეწარმეობისთვის ხელსაყრელი გარემოს შექმნას</a:t>
            </a:r>
            <a:r>
              <a:rPr lang="en-US" sz="1600" dirty="0"/>
              <a:t>.</a:t>
            </a:r>
            <a:endParaRPr lang="ka-GE" sz="1600" dirty="0"/>
          </a:p>
          <a:p>
            <a:pPr marL="0" indent="0" algn="just">
              <a:buNone/>
            </a:pPr>
            <a:r>
              <a:rPr lang="ka-GE" sz="1600" dirty="0"/>
              <a:t>-ფულადი გზავნილების მდგრადობა მჭიდროდ არის დაკავშირებული მიგრაციის ტენდენ­ციებ­­თან. მიგრაციის პოლიტიკაში ნებისმიერმა ცვლილებამ მასპინძელ ქვეყნებში შეიძლება პირდაპირ იმოქმედოს ფულადი გზავნილების ნაკადზე. საქართველოსთვის აუცილებელია ამ ტენ­დენციების მონიტორინგი და პოტენციური რისკების შესამცირებლად სტრატეგიების შემუშავება.</a:t>
            </a:r>
            <a:endParaRPr lang="en-US" sz="1600" dirty="0"/>
          </a:p>
          <a:p>
            <a:pPr marL="0" indent="0" algn="just">
              <a:buNone/>
            </a:pPr>
            <a:r>
              <a:rPr lang="ka-GE" sz="1600" dirty="0"/>
              <a:t>- მოკლედ, ძლიერი და კარგად მართული ფულადი ნაკადები აუცილებელია ეკონომიკური სი­ცოცხლისუნარიანობისთვის. ის უზრუნველყოფს აუცილებელ თანხებს ბიზნესის ფუნქციო­ნირე­ბი­სა და გაფართოებისთვის, მხარს უჭერს ფინანსურ სტაბილურობას  და ეკონომიკურ </a:t>
            </a:r>
            <a:r>
              <a:rPr lang="ka-GE" sz="1600" dirty="0" err="1"/>
              <a:t>ინფრასტუქტურას</a:t>
            </a:r>
            <a:r>
              <a:rPr lang="ka-GE" sz="1600" dirty="0"/>
              <a:t>, ფულადი ნაკადების მართვის გაგება და ოპტიმიზაცია </a:t>
            </a:r>
            <a:r>
              <a:rPr lang="ka-GE" sz="1600" dirty="0" err="1"/>
              <a:t>ფუნდამეტურია</a:t>
            </a:r>
            <a:r>
              <a:rPr lang="ka-GE" sz="1600" dirty="0"/>
              <a:t> ბიზნესისათვის, პოლიტიკის </a:t>
            </a:r>
            <a:r>
              <a:rPr lang="ka-GE" sz="1600" dirty="0" err="1"/>
              <a:t>შემქნელებისათვის</a:t>
            </a:r>
            <a:r>
              <a:rPr lang="ka-GE" sz="1600" dirty="0"/>
              <a:t> და ინვესტორებისთვის, რაც უზრუნველყოფს ეკონომიკის გამძლეობას და კეთილდღეობას.</a:t>
            </a:r>
            <a:endParaRPr lang="en-US" sz="1600" dirty="0"/>
          </a:p>
        </p:txBody>
      </p:sp>
    </p:spTree>
    <p:extLst>
      <p:ext uri="{BB962C8B-B14F-4D97-AF65-F5344CB8AC3E}">
        <p14:creationId xmlns:p14="http://schemas.microsoft.com/office/powerpoint/2010/main" val="4188259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z="2000" b="1" dirty="0"/>
              <a:t>თემის აქტუალურობა</a:t>
            </a:r>
            <a:r>
              <a:rPr lang="ka-GE" b="1" dirty="0"/>
              <a:t> </a:t>
            </a:r>
            <a:endParaRPr lang="en-US" dirty="0"/>
          </a:p>
        </p:txBody>
      </p:sp>
      <p:sp>
        <p:nvSpPr>
          <p:cNvPr id="3" name="Content Placeholder 2"/>
          <p:cNvSpPr>
            <a:spLocks noGrp="1"/>
          </p:cNvSpPr>
          <p:nvPr>
            <p:ph idx="1"/>
          </p:nvPr>
        </p:nvSpPr>
        <p:spPr/>
        <p:txBody>
          <a:bodyPr>
            <a:normAutofit/>
          </a:bodyPr>
          <a:lstStyle/>
          <a:p>
            <a:pPr algn="just">
              <a:buNone/>
            </a:pPr>
            <a:r>
              <a:rPr lang="ka-GE" dirty="0"/>
              <a:t>             </a:t>
            </a:r>
            <a:r>
              <a:rPr lang="ka-GE" sz="1800" dirty="0"/>
              <a:t>საერთაშორისო ფულადი გზავნილები, მიგრანტების მიერ მშობლიურ ქვეყნებში გადაცემული თანხები, გადამწყვეტ როლს თამაშობს მრავალი განვითარებადი ქვეყნის ეკონომიკაში.</a:t>
            </a:r>
          </a:p>
          <a:p>
            <a:pPr algn="just">
              <a:buNone/>
            </a:pPr>
            <a:r>
              <a:rPr lang="ka-GE" sz="1800" dirty="0"/>
              <a:t>             საქართველოსთვის, ქვეყნისთვის, რომელიც მდებარეობს ევროპისა და აზიის გზაჯვარედინზე, ფულადი გზავნილები მნიშვნელოვანი ეკონომიკური ძალა გახდა</a:t>
            </a:r>
            <a:r>
              <a:rPr lang="en-US" sz="1800" dirty="0"/>
              <a:t>;</a:t>
            </a:r>
            <a:endParaRPr lang="ka-GE" sz="1800" dirty="0"/>
          </a:p>
          <a:p>
            <a:pPr algn="just">
              <a:buNone/>
            </a:pPr>
            <a:r>
              <a:rPr lang="ka-GE" sz="1800" dirty="0"/>
              <a:t>            </a:t>
            </a:r>
            <a:r>
              <a:rPr lang="en-US" sz="1800" dirty="0"/>
              <a:t> </a:t>
            </a:r>
            <a:r>
              <a:rPr lang="ka-GE" sz="1800" dirty="0"/>
              <a:t>იგი ხელს უწყობს შინამეურნეობის შემოსავლებსა და მთლიან ეკონომიკურ სტაბილურობას. </a:t>
            </a:r>
          </a:p>
          <a:p>
            <a:pPr algn="just">
              <a:buNone/>
            </a:pPr>
            <a:r>
              <a:rPr lang="ka-GE" sz="1800" dirty="0"/>
              <a:t>            გზავნილები წარმოადგენს უცხოური ვალუტის შემოდინების სასიცოცხლო წყაროს, რაც ამცირებს სიღარიბის დონეს. ამიტომ დღესდღეისობით ეს თემა აქტუალურია და მისი კვლევა მნიშვნელოვანია როგორც პრაქ­ტიკული, ისე </a:t>
            </a:r>
            <a:r>
              <a:rPr lang="en-US" sz="1800" dirty="0"/>
              <a:t>თ</a:t>
            </a:r>
            <a:r>
              <a:rPr lang="ka-GE" sz="1800" dirty="0"/>
              <a:t>ეორიული თვალსაზრისით.</a:t>
            </a:r>
            <a:endParaRPr lang="en-US" sz="1800" dirty="0"/>
          </a:p>
          <a:p>
            <a:endParaRPr lang="en-US" dirty="0"/>
          </a:p>
        </p:txBody>
      </p:sp>
    </p:spTree>
    <p:extLst>
      <p:ext uri="{BB962C8B-B14F-4D97-AF65-F5344CB8AC3E}">
        <p14:creationId xmlns:p14="http://schemas.microsoft.com/office/powerpoint/2010/main" val="1339118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76"/>
            <a:ext cx="5400684" cy="285776"/>
          </a:xfrm>
        </p:spPr>
        <p:txBody>
          <a:bodyPr>
            <a:normAutofit fontScale="90000"/>
          </a:bodyPr>
          <a:lstStyle/>
          <a:p>
            <a:endParaRPr lang="en-US" dirty="0"/>
          </a:p>
        </p:txBody>
      </p:sp>
      <p:sp>
        <p:nvSpPr>
          <p:cNvPr id="3" name="Content Placeholder 2"/>
          <p:cNvSpPr>
            <a:spLocks noGrp="1"/>
          </p:cNvSpPr>
          <p:nvPr>
            <p:ph idx="1"/>
          </p:nvPr>
        </p:nvSpPr>
        <p:spPr/>
        <p:txBody>
          <a:bodyPr/>
          <a:lstStyle/>
          <a:p>
            <a:pPr marL="0" indent="0">
              <a:buNone/>
            </a:pPr>
            <a:r>
              <a:rPr lang="ka-GE" dirty="0"/>
              <a:t>გმადლობთ ყურადღებისათვის!</a:t>
            </a:r>
            <a:endParaRPr lang="en-US" dirty="0"/>
          </a:p>
        </p:txBody>
      </p:sp>
    </p:spTree>
    <p:extLst>
      <p:ext uri="{BB962C8B-B14F-4D97-AF65-F5344CB8AC3E}">
        <p14:creationId xmlns:p14="http://schemas.microsoft.com/office/powerpoint/2010/main" val="2823483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16076656"/>
              </p:ext>
            </p:extLst>
          </p:nvPr>
        </p:nvGraphicFramePr>
        <p:xfrm>
          <a:off x="179512" y="305272"/>
          <a:ext cx="8964488" cy="6552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4778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681D5-13C3-0693-847D-5E3CBD9B3C85}"/>
              </a:ext>
            </a:extLst>
          </p:cNvPr>
          <p:cNvSpPr>
            <a:spLocks noGrp="1"/>
          </p:cNvSpPr>
          <p:nvPr>
            <p:ph type="title"/>
          </p:nvPr>
        </p:nvSpPr>
        <p:spPr/>
        <p:txBody>
          <a:bodyPr>
            <a:normAutofit/>
          </a:bodyPr>
          <a:lstStyle/>
          <a:p>
            <a:r>
              <a:rPr lang="ka-GE" sz="2000" b="1" dirty="0"/>
              <a:t>ფულადი გზავნილები</a:t>
            </a:r>
            <a:endParaRPr lang="en-US" sz="2000" dirty="0"/>
          </a:p>
        </p:txBody>
      </p:sp>
      <p:sp>
        <p:nvSpPr>
          <p:cNvPr id="3" name="Content Placeholder 2">
            <a:extLst>
              <a:ext uri="{FF2B5EF4-FFF2-40B4-BE49-F238E27FC236}">
                <a16:creationId xmlns:a16="http://schemas.microsoft.com/office/drawing/2014/main" id="{B4D762AC-65CE-3AA2-0810-2E05CBEFBA32}"/>
              </a:ext>
            </a:extLst>
          </p:cNvPr>
          <p:cNvSpPr>
            <a:spLocks noGrp="1"/>
          </p:cNvSpPr>
          <p:nvPr>
            <p:ph idx="1"/>
          </p:nvPr>
        </p:nvSpPr>
        <p:spPr/>
        <p:txBody>
          <a:bodyPr>
            <a:normAutofit/>
          </a:bodyPr>
          <a:lstStyle/>
          <a:p>
            <a:pPr>
              <a:buNone/>
            </a:pPr>
            <a:r>
              <a:rPr lang="en-US" sz="1800" dirty="0" err="1"/>
              <a:t>საერთაშორისო</a:t>
            </a:r>
            <a:r>
              <a:rPr lang="en-US" sz="1800" dirty="0"/>
              <a:t> </a:t>
            </a:r>
            <a:r>
              <a:rPr lang="en-US" sz="1800" dirty="0" err="1"/>
              <a:t>ფულადი</a:t>
            </a:r>
            <a:r>
              <a:rPr lang="en-US" sz="1800" dirty="0"/>
              <a:t> </a:t>
            </a:r>
            <a:r>
              <a:rPr lang="en-US" sz="1800" dirty="0" err="1"/>
              <a:t>გზავნილები</a:t>
            </a:r>
            <a:r>
              <a:rPr lang="en-US" sz="1800" dirty="0"/>
              <a:t> </a:t>
            </a:r>
            <a:r>
              <a:rPr lang="ka-GE" sz="1800" dirty="0"/>
              <a:t>-ფინანსური პროდუქტი ფულადი გზავნილების ფენომენია</a:t>
            </a:r>
            <a:r>
              <a:rPr lang="en-US" sz="1800" dirty="0"/>
              <a:t>.</a:t>
            </a:r>
            <a:endParaRPr lang="ka-GE" sz="1800" dirty="0"/>
          </a:p>
          <a:p>
            <a:pPr algn="just">
              <a:buNone/>
            </a:pPr>
            <a:r>
              <a:rPr lang="ka-GE" sz="1800" dirty="0"/>
              <a:t>გზავნილების მაჩვენებელი სამი კომპონენტისგან  შედგება: </a:t>
            </a:r>
          </a:p>
          <a:p>
            <a:pPr marL="457200" indent="-457200" algn="just">
              <a:buAutoNum type="arabicPeriod"/>
            </a:pPr>
            <a:r>
              <a:rPr lang="ka-GE" sz="1800" dirty="0"/>
              <a:t>შრომითი მიგრანტების გზავნილები, რომლებიც ერთ წელზე მეტია იმყოფებიან თავიანთი ქვეყნის გარეთ. ისინი მოიცავს თანხების ყველა მიმდინარე გადარიცხვას;</a:t>
            </a:r>
          </a:p>
          <a:p>
            <a:pPr marL="457200" indent="-457200" algn="just">
              <a:buAutoNum type="arabicPeriod"/>
            </a:pPr>
            <a:r>
              <a:rPr lang="ka-GE" sz="1800" dirty="0"/>
              <a:t>დარიცხული ხელფასები და სხვა გადახდები სეზონური, დროებითი და სასაზღვრო მუშაკების სასარგებლოდ, რომლებიც მასპინძელ ქვეყანაში ერთ წელზე ნაკლები ხნით რჩებიან;</a:t>
            </a:r>
          </a:p>
          <a:p>
            <a:pPr marL="457200" indent="-457200" algn="just">
              <a:buAutoNum type="arabicPeriod"/>
            </a:pPr>
            <a:r>
              <a:rPr lang="ka-GE" sz="1800" dirty="0"/>
              <a:t>ტრანსფერები, რომლებიც წარმოადგენს სხვა ქვეყანაში გადასული მიგრანტების ქონებისა და ფინანსური აქტივების ღირებულების სავარაუდო ფულად ეკვივალენტს</a:t>
            </a:r>
            <a:endParaRPr lang="en-US" sz="1800" dirty="0"/>
          </a:p>
          <a:p>
            <a:pPr marL="0" indent="0">
              <a:buNone/>
            </a:pPr>
            <a:endParaRPr lang="en-US" sz="1800" dirty="0"/>
          </a:p>
        </p:txBody>
      </p:sp>
    </p:spTree>
    <p:extLst>
      <p:ext uri="{BB962C8B-B14F-4D97-AF65-F5344CB8AC3E}">
        <p14:creationId xmlns:p14="http://schemas.microsoft.com/office/powerpoint/2010/main" val="3822647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r>
              <a:rPr lang="ka-GE" sz="2400" b="1" dirty="0"/>
              <a:t>საერთაშორისო.ფულდი გზავნილების დადებითი მხარეები(უპირატესობები</a:t>
            </a:r>
            <a:r>
              <a:rPr lang="ka-GE" sz="2400" dirty="0"/>
              <a:t>)</a:t>
            </a:r>
            <a:endParaRPr lang="en-US" sz="2400" dirty="0"/>
          </a:p>
        </p:txBody>
      </p:sp>
      <p:sp>
        <p:nvSpPr>
          <p:cNvPr id="3" name="Content Placeholder 2"/>
          <p:cNvSpPr>
            <a:spLocks noGrp="1"/>
          </p:cNvSpPr>
          <p:nvPr>
            <p:ph idx="1"/>
          </p:nvPr>
        </p:nvSpPr>
        <p:spPr>
          <a:xfrm>
            <a:off x="571472" y="1285860"/>
            <a:ext cx="8229600" cy="5054617"/>
          </a:xfrm>
        </p:spPr>
        <p:txBody>
          <a:bodyPr>
            <a:normAutofit lnSpcReduction="10000"/>
          </a:bodyPr>
          <a:lstStyle/>
          <a:p>
            <a:pPr>
              <a:buNone/>
            </a:pPr>
            <a:r>
              <a:rPr lang="ka-GE" sz="2000" b="1" dirty="0"/>
              <a:t>1.ეკონომიკური სტაბილურობა;</a:t>
            </a:r>
          </a:p>
          <a:p>
            <a:pPr>
              <a:buNone/>
            </a:pPr>
            <a:r>
              <a:rPr lang="ka-GE" sz="2000" b="1" dirty="0"/>
              <a:t>2.</a:t>
            </a:r>
            <a:r>
              <a:rPr lang="en-US" sz="2000" b="1" dirty="0"/>
              <a:t> </a:t>
            </a:r>
            <a:r>
              <a:rPr lang="en-US" sz="2000" b="1" dirty="0" err="1"/>
              <a:t>ეკონომიკური</a:t>
            </a:r>
            <a:r>
              <a:rPr lang="en-US" sz="2000" b="1" dirty="0"/>
              <a:t> </a:t>
            </a:r>
            <a:r>
              <a:rPr lang="en-US" sz="2000" b="1" dirty="0" err="1"/>
              <a:t>ზრდა</a:t>
            </a:r>
            <a:r>
              <a:rPr lang="ka-GE" sz="2000" b="1" dirty="0"/>
              <a:t>;</a:t>
            </a:r>
          </a:p>
          <a:p>
            <a:pPr>
              <a:buNone/>
            </a:pPr>
            <a:r>
              <a:rPr lang="ka-GE" sz="2000" b="1" dirty="0"/>
              <a:t>3.</a:t>
            </a:r>
            <a:r>
              <a:rPr lang="en-US" sz="2000" b="1" dirty="0"/>
              <a:t> </a:t>
            </a:r>
            <a:r>
              <a:rPr lang="en-US" sz="2000" b="1" dirty="0" err="1"/>
              <a:t>მცირე</a:t>
            </a:r>
            <a:r>
              <a:rPr lang="en-US" sz="2000" b="1" dirty="0"/>
              <a:t> </a:t>
            </a:r>
            <a:r>
              <a:rPr lang="en-US" sz="2000" b="1" dirty="0" err="1"/>
              <a:t>ბიზნესის</a:t>
            </a:r>
            <a:r>
              <a:rPr lang="en-US" sz="2000" b="1" dirty="0"/>
              <a:t> </a:t>
            </a:r>
            <a:r>
              <a:rPr lang="en-US" sz="2000" b="1" dirty="0" err="1"/>
              <a:t>განვითარება</a:t>
            </a:r>
            <a:r>
              <a:rPr lang="ka-GE" sz="2000" b="1" dirty="0"/>
              <a:t>;</a:t>
            </a:r>
          </a:p>
          <a:p>
            <a:pPr>
              <a:buNone/>
            </a:pPr>
            <a:r>
              <a:rPr lang="ka-GE" sz="2000" b="1" dirty="0"/>
              <a:t>4. </a:t>
            </a:r>
            <a:r>
              <a:rPr lang="en-US" sz="2000" b="1" dirty="0" err="1"/>
              <a:t>უთანასწორობის</a:t>
            </a:r>
            <a:r>
              <a:rPr lang="en-US" sz="2000" b="1" dirty="0"/>
              <a:t> </a:t>
            </a:r>
            <a:r>
              <a:rPr lang="en-US" sz="2000" b="1" dirty="0" err="1"/>
              <a:t>შემცირება</a:t>
            </a:r>
            <a:r>
              <a:rPr lang="ka-GE" sz="2000" b="1" dirty="0"/>
              <a:t>;</a:t>
            </a:r>
          </a:p>
          <a:p>
            <a:pPr>
              <a:buNone/>
            </a:pPr>
            <a:r>
              <a:rPr lang="ka-GE" sz="2000" b="1" dirty="0"/>
              <a:t>5.</a:t>
            </a:r>
            <a:r>
              <a:rPr lang="en-US" sz="2000" b="1" dirty="0"/>
              <a:t> </a:t>
            </a:r>
            <a:r>
              <a:rPr lang="en-US" sz="2000" b="1" dirty="0" err="1"/>
              <a:t>სიღარიბის</a:t>
            </a:r>
            <a:r>
              <a:rPr lang="en-US" sz="2000" b="1" dirty="0"/>
              <a:t> </a:t>
            </a:r>
            <a:r>
              <a:rPr lang="en-US" sz="2000" b="1" dirty="0" err="1"/>
              <a:t>შემცირება</a:t>
            </a:r>
            <a:r>
              <a:rPr lang="en-US" sz="2000" b="1" dirty="0"/>
              <a:t> </a:t>
            </a:r>
            <a:r>
              <a:rPr lang="en-US" sz="2000" b="1" dirty="0" err="1"/>
              <a:t>და</a:t>
            </a:r>
            <a:r>
              <a:rPr lang="en-US" sz="2000" b="1" dirty="0"/>
              <a:t> </a:t>
            </a:r>
            <a:r>
              <a:rPr lang="en-US" sz="2000" b="1" dirty="0" err="1"/>
              <a:t>კეთილდღეობის</a:t>
            </a:r>
            <a:r>
              <a:rPr lang="en-US" sz="2000" b="1" dirty="0"/>
              <a:t> </a:t>
            </a:r>
            <a:r>
              <a:rPr lang="en-US" sz="2000" b="1" dirty="0" err="1"/>
              <a:t>გაუმჯობესება</a:t>
            </a:r>
            <a:r>
              <a:rPr lang="en-US" sz="2000" b="1" dirty="0"/>
              <a:t>: </a:t>
            </a:r>
            <a:endParaRPr lang="ka-GE" sz="2000" b="1" dirty="0"/>
          </a:p>
          <a:p>
            <a:pPr>
              <a:buNone/>
            </a:pPr>
            <a:r>
              <a:rPr lang="ka-GE" sz="2000" dirty="0"/>
              <a:t>6.</a:t>
            </a:r>
            <a:r>
              <a:rPr lang="ka-GE" sz="2000" b="1" dirty="0"/>
              <a:t> ცხოვრების დონის მხარდაჭერა;</a:t>
            </a:r>
          </a:p>
          <a:p>
            <a:pPr>
              <a:buNone/>
            </a:pPr>
            <a:r>
              <a:rPr lang="ka-GE" sz="2000" b="1" dirty="0"/>
              <a:t>7. ეკონომიკური ზრდის სტიმულირება ;</a:t>
            </a:r>
          </a:p>
          <a:p>
            <a:pPr>
              <a:buNone/>
            </a:pPr>
            <a:r>
              <a:rPr lang="ka-GE" sz="2000" b="1" dirty="0"/>
              <a:t>8.</a:t>
            </a:r>
            <a:r>
              <a:rPr lang="en-US" sz="2000" b="1" dirty="0"/>
              <a:t> </a:t>
            </a:r>
            <a:r>
              <a:rPr lang="en-US" sz="2000" b="1" dirty="0" err="1"/>
              <a:t>მცირე</a:t>
            </a:r>
            <a:r>
              <a:rPr lang="en-US" sz="2000" b="1" dirty="0"/>
              <a:t> </a:t>
            </a:r>
            <a:r>
              <a:rPr lang="en-US" sz="2000" b="1" dirty="0" err="1"/>
              <a:t>ბიზნესის</a:t>
            </a:r>
            <a:r>
              <a:rPr lang="en-US" sz="2000" b="1" dirty="0"/>
              <a:t> </a:t>
            </a:r>
            <a:r>
              <a:rPr lang="en-US" sz="2000" b="1" dirty="0" err="1"/>
              <a:t>განვითარება</a:t>
            </a:r>
            <a:r>
              <a:rPr lang="en-US" sz="2000" b="1" dirty="0"/>
              <a:t> </a:t>
            </a:r>
            <a:r>
              <a:rPr lang="ka-GE" sz="2000" b="1" dirty="0"/>
              <a:t>;</a:t>
            </a:r>
          </a:p>
          <a:p>
            <a:pPr>
              <a:buNone/>
            </a:pPr>
            <a:r>
              <a:rPr lang="ka-GE" sz="2000" b="1" dirty="0"/>
              <a:t>9.</a:t>
            </a:r>
            <a:r>
              <a:rPr lang="en-US" sz="2000" b="1" dirty="0"/>
              <a:t> </a:t>
            </a:r>
            <a:r>
              <a:rPr lang="en-US" sz="2000" b="1" dirty="0" err="1"/>
              <a:t>ეკონომიკური</a:t>
            </a:r>
            <a:r>
              <a:rPr lang="en-US" sz="2000" b="1" dirty="0"/>
              <a:t> </a:t>
            </a:r>
            <a:r>
              <a:rPr lang="en-US" sz="2000" b="1" dirty="0" err="1"/>
              <a:t>შოკებისადმი</a:t>
            </a:r>
            <a:r>
              <a:rPr lang="en-US" sz="2000" b="1" dirty="0"/>
              <a:t> </a:t>
            </a:r>
            <a:r>
              <a:rPr lang="en-US" sz="2000" b="1" dirty="0" err="1"/>
              <a:t>მდგრადობა</a:t>
            </a:r>
            <a:r>
              <a:rPr lang="en-US" sz="2000" b="1" dirty="0"/>
              <a:t> </a:t>
            </a:r>
            <a:r>
              <a:rPr lang="ka-GE" sz="2000" b="1" dirty="0"/>
              <a:t>;</a:t>
            </a:r>
          </a:p>
          <a:p>
            <a:pPr>
              <a:buNone/>
            </a:pPr>
            <a:r>
              <a:rPr lang="ka-GE" sz="2000" b="1" dirty="0"/>
              <a:t>10. ინვესტიციებად გარდაქმნის ხელშეწყობა;</a:t>
            </a:r>
          </a:p>
          <a:p>
            <a:pPr>
              <a:buNone/>
            </a:pPr>
            <a:r>
              <a:rPr lang="ka-GE" sz="2000" b="1" dirty="0"/>
              <a:t>11.ფინანსური ბაზრების ინფრასტრუქტურის  ფორმირების ხელშეწყობა;</a:t>
            </a:r>
          </a:p>
          <a:p>
            <a:pPr>
              <a:buNone/>
            </a:pPr>
            <a:r>
              <a:rPr lang="ka-GE" sz="2000" b="1" dirty="0"/>
              <a:t>12.</a:t>
            </a:r>
            <a:r>
              <a:rPr lang="en-US" sz="2000" b="1" dirty="0"/>
              <a:t> </a:t>
            </a:r>
            <a:r>
              <a:rPr lang="en-US" sz="2000" b="1" dirty="0" err="1"/>
              <a:t>განათლებისა</a:t>
            </a:r>
            <a:r>
              <a:rPr lang="en-US" sz="2000" b="1" dirty="0"/>
              <a:t> </a:t>
            </a:r>
            <a:r>
              <a:rPr lang="en-US" sz="2000" b="1" dirty="0" err="1"/>
              <a:t>და</a:t>
            </a:r>
            <a:r>
              <a:rPr lang="en-US" sz="2000" b="1" dirty="0"/>
              <a:t> </a:t>
            </a:r>
            <a:r>
              <a:rPr lang="en-US" sz="2000" b="1" dirty="0" err="1"/>
              <a:t>ჯანდაცვის</a:t>
            </a:r>
            <a:r>
              <a:rPr lang="en-US" sz="2000" b="1" dirty="0"/>
              <a:t> </a:t>
            </a:r>
            <a:r>
              <a:rPr lang="en-US" sz="2000" b="1" dirty="0" err="1"/>
              <a:t>დაფინანსება</a:t>
            </a:r>
            <a:r>
              <a:rPr lang="ka-GE" sz="2000" b="1" dirty="0"/>
              <a:t>;</a:t>
            </a:r>
          </a:p>
          <a:p>
            <a:pPr>
              <a:buNone/>
            </a:pPr>
            <a:r>
              <a:rPr lang="ka-GE" sz="2000" b="1" dirty="0"/>
              <a:t>13.</a:t>
            </a:r>
            <a:r>
              <a:rPr lang="en-US" sz="2000" b="1" dirty="0"/>
              <a:t> </a:t>
            </a:r>
            <a:r>
              <a:rPr lang="en-US" sz="2000" b="1" dirty="0" err="1"/>
              <a:t>კლიმატის</a:t>
            </a:r>
            <a:r>
              <a:rPr lang="en-US" sz="2000" b="1" dirty="0"/>
              <a:t> </a:t>
            </a:r>
            <a:r>
              <a:rPr lang="en-US" sz="2000" b="1" dirty="0" err="1"/>
              <a:t>ცვლილების</a:t>
            </a:r>
            <a:r>
              <a:rPr lang="en-US" sz="2000" b="1" dirty="0"/>
              <a:t> </a:t>
            </a:r>
            <a:r>
              <a:rPr lang="en-US" sz="2000" b="1" dirty="0" err="1"/>
              <a:t>შერბილება</a:t>
            </a:r>
            <a:r>
              <a:rPr lang="ka-GE" sz="2000" b="1" dirty="0"/>
              <a:t>.</a:t>
            </a:r>
          </a:p>
          <a:p>
            <a:pPr>
              <a:buNone/>
            </a:pPr>
            <a:endParaRPr lang="en-US" sz="2000" dirty="0"/>
          </a:p>
        </p:txBody>
      </p:sp>
    </p:spTree>
    <p:extLst>
      <p:ext uri="{BB962C8B-B14F-4D97-AF65-F5344CB8AC3E}">
        <p14:creationId xmlns:p14="http://schemas.microsoft.com/office/powerpoint/2010/main" val="1435602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sz="2200" b="1" dirty="0"/>
              <a:t>ფულადი გზავნილები ექვემდებარება შემდეგი ფაქტორების ფუნდამენტურ გავლენას:</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marL="457200" indent="-457200">
              <a:buNone/>
            </a:pPr>
            <a:r>
              <a:rPr lang="ka-GE" sz="2000" dirty="0"/>
              <a:t>1. მიგრანტების მიმღები ქვეყნის ეკონომიკური მდგომარეობა {მიგრანტი მუშაკების </a:t>
            </a:r>
            <a:r>
              <a:rPr lang="ka-GE" sz="2000" dirty="0" err="1"/>
              <a:t>რაოდენობა,მიღებული</a:t>
            </a:r>
            <a:r>
              <a:rPr lang="ka-GE" sz="2000" dirty="0"/>
              <a:t> ხელფასის ოდენობა, განათლების დონე, ოჯახის შემოსავლის დონე; </a:t>
            </a:r>
          </a:p>
          <a:p>
            <a:pPr marL="457200" indent="-457200">
              <a:buNone/>
            </a:pPr>
            <a:r>
              <a:rPr lang="ka-GE" sz="2000" dirty="0"/>
              <a:t>2. უმნიშვნელოვანესი როლი ხელფასების დონეს აკისრია;</a:t>
            </a:r>
          </a:p>
          <a:p>
            <a:pPr marL="457200" indent="-457200">
              <a:buNone/>
            </a:pPr>
            <a:r>
              <a:rPr lang="ka-GE" sz="2000" dirty="0"/>
              <a:t>3. ფულადი გზავნილები სოფლის რაიონებისთვის სასიცოცხლო მნიშვნელობისაა;</a:t>
            </a:r>
          </a:p>
          <a:p>
            <a:pPr marL="457200" indent="-457200">
              <a:buNone/>
            </a:pPr>
            <a:r>
              <a:rPr lang="ka-GE" sz="2000" dirty="0"/>
              <a:t>4. ეხმარება მიმღებებს ფულის შენახვაში, დანაზოგის დაგროვებასა და კრედიტის მიღებაში</a:t>
            </a:r>
            <a:r>
              <a:rPr lang="en-US" sz="2000" dirty="0"/>
              <a:t>;</a:t>
            </a:r>
            <a:endParaRPr lang="ka-GE" sz="2000" dirty="0"/>
          </a:p>
          <a:p>
            <a:pPr marL="457200" indent="-457200">
              <a:buNone/>
            </a:pPr>
            <a:r>
              <a:rPr lang="ka-GE" sz="2000" dirty="0"/>
              <a:t>5. ხელს უწყობს საზღვრისპირა ბიზნეს ტრანზაქციებს</a:t>
            </a:r>
            <a:r>
              <a:rPr lang="en-US" sz="2000" dirty="0"/>
              <a:t>;</a:t>
            </a:r>
          </a:p>
          <a:p>
            <a:pPr marL="457200" indent="-457200">
              <a:buNone/>
            </a:pPr>
            <a:r>
              <a:rPr lang="ka-GE" sz="2000" dirty="0"/>
              <a:t>6. გადაუდებელი დახმარებაა სტიქიური უბედურების  დროს;</a:t>
            </a:r>
          </a:p>
          <a:p>
            <a:pPr marL="457200" indent="-457200">
              <a:buNone/>
            </a:pPr>
            <a:r>
              <a:rPr lang="ka-GE" sz="2000" dirty="0"/>
              <a:t>7. უზრუნველყოფს ოჯახების  ფინანსური დამოუკიდებლობას; </a:t>
            </a:r>
          </a:p>
          <a:p>
            <a:pPr marL="457200" indent="-457200">
              <a:buNone/>
            </a:pPr>
            <a:r>
              <a:rPr lang="ka-GE" sz="2000" dirty="0"/>
              <a:t>8. ასრულებს უძრავი ქონების ინვესტიციის როლს;</a:t>
            </a:r>
          </a:p>
          <a:p>
            <a:pPr marL="457200" indent="-457200">
              <a:buNone/>
            </a:pPr>
            <a:r>
              <a:rPr lang="ka-GE" sz="2000" dirty="0"/>
              <a:t>9.  უზრუნველყოფს მეწარმეობის განვითარებას და სამუშაო ადგილების შექმნას.</a:t>
            </a:r>
            <a:endParaRPr lang="en-US" sz="2000" dirty="0"/>
          </a:p>
          <a:p>
            <a:pPr marL="457200" indent="-457200">
              <a:buNone/>
            </a:pPr>
            <a:r>
              <a:rPr lang="ka-GE" sz="2000" dirty="0"/>
              <a:t>10. ასრულებს ჯანმრთელობის მხარდაჭერას;</a:t>
            </a:r>
          </a:p>
          <a:p>
            <a:pPr marL="457200" indent="-457200" algn="just">
              <a:buNone/>
            </a:pPr>
            <a:r>
              <a:rPr lang="ka-GE" sz="2000" dirty="0"/>
              <a:t>11.არის სამედიცინო </a:t>
            </a:r>
            <a:r>
              <a:rPr lang="ka-GE" sz="2000" dirty="0" err="1"/>
              <a:t>გზავნილები</a:t>
            </a:r>
            <a:r>
              <a:rPr lang="ka-GE" sz="2000" b="1" dirty="0" err="1"/>
              <a:t>,</a:t>
            </a:r>
            <a:r>
              <a:rPr lang="ka-GE" sz="2000" dirty="0" err="1"/>
              <a:t>სამედიცინო</a:t>
            </a:r>
            <a:r>
              <a:rPr lang="ka-GE" sz="2000" dirty="0"/>
              <a:t> ხარჯების და მკურნალობის დასაფარად</a:t>
            </a:r>
            <a:r>
              <a:rPr lang="ka-GE" sz="2000" b="1" dirty="0"/>
              <a:t>.</a:t>
            </a:r>
            <a:endParaRPr lang="en-US" sz="2000" dirty="0"/>
          </a:p>
        </p:txBody>
      </p:sp>
    </p:spTree>
    <p:extLst>
      <p:ext uri="{BB962C8B-B14F-4D97-AF65-F5344CB8AC3E}">
        <p14:creationId xmlns:p14="http://schemas.microsoft.com/office/powerpoint/2010/main" val="2371762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2000" b="1" dirty="0"/>
              <a:t>საერთაშორისო გზავნილების უარყოფითი გავლენა მიმღებ ქვეყნებზე.</a:t>
            </a:r>
            <a:r>
              <a:rPr lang="ka-GE" sz="2000" dirty="0"/>
              <a:t> </a:t>
            </a:r>
            <a:endParaRPr lang="en-US" sz="2000" dirty="0"/>
          </a:p>
        </p:txBody>
      </p:sp>
      <p:sp>
        <p:nvSpPr>
          <p:cNvPr id="3" name="Content Placeholder 2"/>
          <p:cNvSpPr>
            <a:spLocks noGrp="1"/>
          </p:cNvSpPr>
          <p:nvPr>
            <p:ph idx="1"/>
          </p:nvPr>
        </p:nvSpPr>
        <p:spPr>
          <a:xfrm>
            <a:off x="457200" y="1600200"/>
            <a:ext cx="8229600" cy="4757758"/>
          </a:xfrm>
        </p:spPr>
        <p:txBody>
          <a:bodyPr>
            <a:normAutofit fontScale="92500" lnSpcReduction="20000"/>
          </a:bodyPr>
          <a:lstStyle/>
          <a:p>
            <a:pPr marL="457200" indent="-457200">
              <a:buAutoNum type="arabicPeriod"/>
            </a:pPr>
            <a:r>
              <a:rPr lang="ka-GE" sz="2000" dirty="0"/>
              <a:t>დიდმა ნაკადებმა </a:t>
            </a:r>
          </a:p>
          <a:p>
            <a:pPr marL="0" indent="0">
              <a:buNone/>
            </a:pPr>
            <a:r>
              <a:rPr lang="ka-GE" sz="2000" dirty="0"/>
              <a:t>       ა) შეიძლება ზეწოლა მოახდინოს ეროვნული ვალუტის გაცვლით კურსზე;</a:t>
            </a:r>
            <a:endParaRPr lang="en-US" sz="2000" dirty="0"/>
          </a:p>
          <a:p>
            <a:pPr>
              <a:buNone/>
            </a:pPr>
            <a:r>
              <a:rPr lang="ka-GE" sz="2000" dirty="0"/>
              <a:t>2.   ბ)შეიძლება უარყოფითი გავლენა  მოახდინოს ექსპორტზე. </a:t>
            </a:r>
            <a:endParaRPr lang="en-US" sz="2000" dirty="0"/>
          </a:p>
          <a:p>
            <a:pPr>
              <a:buNone/>
            </a:pPr>
            <a:r>
              <a:rPr lang="ka-GE" sz="2000" dirty="0"/>
              <a:t>3. ამცირებს მიმღებ ქვეყანაში პროდუქტიული მუშაობის მოტივაციას.</a:t>
            </a:r>
          </a:p>
          <a:p>
            <a:pPr>
              <a:buNone/>
            </a:pPr>
            <a:r>
              <a:rPr lang="ka-GE" sz="2000" dirty="0"/>
              <a:t>4. ფულადი გზავნილების არხები შეიძლება გამოყენებულ იქნას ფულის გათეთრებისა და ტერორიზმის დაფინანსებისთვის.</a:t>
            </a:r>
            <a:endParaRPr lang="en-US" sz="2000" dirty="0"/>
          </a:p>
          <a:p>
            <a:pPr>
              <a:buNone/>
            </a:pPr>
            <a:r>
              <a:rPr lang="ka-GE" sz="2000" dirty="0"/>
              <a:t>5. მთავარი უარყოფითი გავლენა ტერორისტული ორგანიზაციების დაფინანსებაა.</a:t>
            </a:r>
            <a:endParaRPr lang="en-US" sz="2000" dirty="0"/>
          </a:p>
          <a:p>
            <a:pPr>
              <a:buNone/>
            </a:pPr>
            <a:r>
              <a:rPr lang="ka-GE" sz="2000" dirty="0"/>
              <a:t>6. გლობალურმა ფინანსურმა და ეკონომიკურმა კრიზისმა მიგრანტების დაუცველობა შეიძლება გაამწვავოს(ხდება ტრეფიკინგის მსხვერპლი, მოსალოდნელი საფრთხეები: როგორიცაა თაღლითობა, პირადობის მოპარვადა აშ)</a:t>
            </a:r>
            <a:endParaRPr lang="en-US" sz="2000" dirty="0"/>
          </a:p>
          <a:p>
            <a:pPr>
              <a:buNone/>
            </a:pPr>
            <a:r>
              <a:rPr lang="ka-GE" sz="2000" dirty="0"/>
              <a:t>7. ამძაფრებს უთანასწორობას სხვადასხვა შემოსავლის დონის მქონე ადამიანებს შორის;</a:t>
            </a:r>
          </a:p>
          <a:p>
            <a:pPr>
              <a:buNone/>
            </a:pPr>
            <a:r>
              <a:rPr lang="ka-GE" sz="2000" dirty="0"/>
              <a:t>8.  საქონლის დამატებითი მოხმარება ასევე ზრდის არაპირდაპირი გადასახადების გადახდებს</a:t>
            </a:r>
            <a:r>
              <a:rPr lang="ka-GE" sz="2000" b="1" dirty="0"/>
              <a:t>.</a:t>
            </a:r>
            <a:r>
              <a:rPr lang="ka-GE" sz="2000" dirty="0"/>
              <a:t> </a:t>
            </a:r>
            <a:endParaRPr lang="en-US" sz="2000" dirty="0"/>
          </a:p>
          <a:p>
            <a:pPr>
              <a:buNone/>
            </a:pPr>
            <a:endParaRPr lang="ka-GE" sz="2000" dirty="0"/>
          </a:p>
        </p:txBody>
      </p:sp>
    </p:spTree>
    <p:extLst>
      <p:ext uri="{BB962C8B-B14F-4D97-AF65-F5344CB8AC3E}">
        <p14:creationId xmlns:p14="http://schemas.microsoft.com/office/powerpoint/2010/main" val="1866140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err="1"/>
              <a:t>ქვეყნები</a:t>
            </a:r>
            <a:r>
              <a:rPr lang="en-US" sz="2400" b="1" dirty="0"/>
              <a:t>, </a:t>
            </a:r>
            <a:r>
              <a:rPr lang="en-US" sz="2400" b="1" dirty="0" err="1"/>
              <a:t>საიდანაც</a:t>
            </a:r>
            <a:r>
              <a:rPr lang="en-US" sz="2400" b="1" dirty="0"/>
              <a:t> </a:t>
            </a:r>
            <a:r>
              <a:rPr lang="en-US" sz="2400" b="1" dirty="0" err="1"/>
              <a:t>გასულ</a:t>
            </a:r>
            <a:r>
              <a:rPr lang="en-US" sz="2400" b="1" dirty="0"/>
              <a:t> </a:t>
            </a:r>
            <a:r>
              <a:rPr lang="en-US" sz="2400" b="1" dirty="0" err="1"/>
              <a:t>თვეს</a:t>
            </a:r>
            <a:r>
              <a:rPr lang="en-US" sz="2400" b="1" dirty="0"/>
              <a:t> </a:t>
            </a:r>
            <a:r>
              <a:rPr lang="en-US" sz="2400" b="1" dirty="0" err="1"/>
              <a:t>საქართველოში</a:t>
            </a:r>
            <a:r>
              <a:rPr lang="en-US" sz="2400" b="1" dirty="0"/>
              <a:t> </a:t>
            </a:r>
            <a:r>
              <a:rPr lang="en-US" sz="2400" b="1" dirty="0" err="1"/>
              <a:t>ყველაზე</a:t>
            </a:r>
            <a:r>
              <a:rPr lang="en-US" sz="2400" b="1" dirty="0"/>
              <a:t> </a:t>
            </a:r>
            <a:r>
              <a:rPr lang="en-US" sz="2400" b="1" dirty="0" err="1"/>
              <a:t>მეტი</a:t>
            </a:r>
            <a:r>
              <a:rPr lang="en-US" sz="2400" b="1" dirty="0"/>
              <a:t> </a:t>
            </a:r>
            <a:r>
              <a:rPr lang="en-US" sz="2400" b="1" dirty="0" err="1"/>
              <a:t>თანხა</a:t>
            </a:r>
            <a:r>
              <a:rPr lang="en-US" sz="2400" b="1" dirty="0"/>
              <a:t> </a:t>
            </a:r>
            <a:r>
              <a:rPr lang="en-US" sz="2400" b="1" dirty="0" err="1"/>
              <a:t>გადმოირიცხა</a:t>
            </a:r>
            <a:r>
              <a:rPr lang="en-US" sz="2400" b="1" dirty="0"/>
              <a:t>: </a:t>
            </a:r>
            <a:r>
              <a:rPr lang="ka-GE" sz="2400" b="1" dirty="0"/>
              <a:t>(2025)</a:t>
            </a:r>
            <a:endParaRPr lang="en-US" sz="2400" dirty="0"/>
          </a:p>
        </p:txBody>
      </p:sp>
      <p:sp>
        <p:nvSpPr>
          <p:cNvPr id="3" name="Content Placeholder 2"/>
          <p:cNvSpPr>
            <a:spLocks noGrp="1"/>
          </p:cNvSpPr>
          <p:nvPr>
            <p:ph idx="1"/>
          </p:nvPr>
        </p:nvSpPr>
        <p:spPr>
          <a:xfrm>
            <a:off x="457200" y="1600200"/>
            <a:ext cx="8229600" cy="4637112"/>
          </a:xfrm>
        </p:spPr>
        <p:txBody>
          <a:bodyPr>
            <a:normAutofit fontScale="47500" lnSpcReduction="20000"/>
          </a:bodyPr>
          <a:lstStyle/>
          <a:p>
            <a:endParaRPr lang="en-US" dirty="0"/>
          </a:p>
          <a:p>
            <a:pPr lvl="0"/>
            <a:r>
              <a:rPr lang="en-US" dirty="0" err="1"/>
              <a:t>აშშ</a:t>
            </a:r>
            <a:r>
              <a:rPr lang="en-US" dirty="0"/>
              <a:t> - $50.34 </a:t>
            </a:r>
            <a:r>
              <a:rPr lang="en-US" dirty="0" err="1"/>
              <a:t>მლნ</a:t>
            </a:r>
            <a:r>
              <a:rPr lang="en-US" dirty="0"/>
              <a:t>;</a:t>
            </a:r>
          </a:p>
          <a:p>
            <a:pPr lvl="0"/>
            <a:r>
              <a:rPr lang="en-US" dirty="0" err="1"/>
              <a:t>იტალია</a:t>
            </a:r>
            <a:r>
              <a:rPr lang="en-US" dirty="0"/>
              <a:t> - $48.88 </a:t>
            </a:r>
            <a:r>
              <a:rPr lang="en-US" dirty="0" err="1"/>
              <a:t>მლნ</a:t>
            </a:r>
            <a:r>
              <a:rPr lang="en-US" dirty="0"/>
              <a:t>;</a:t>
            </a:r>
          </a:p>
          <a:p>
            <a:pPr lvl="0"/>
            <a:r>
              <a:rPr lang="en-US" dirty="0" err="1"/>
              <a:t>რუსეთის</a:t>
            </a:r>
            <a:r>
              <a:rPr lang="en-US" dirty="0"/>
              <a:t> </a:t>
            </a:r>
            <a:r>
              <a:rPr lang="en-US" dirty="0" err="1"/>
              <a:t>ფედერაცია</a:t>
            </a:r>
            <a:r>
              <a:rPr lang="en-US" dirty="0"/>
              <a:t> - $45.47 </a:t>
            </a:r>
            <a:r>
              <a:rPr lang="en-US" dirty="0" err="1"/>
              <a:t>მლნ</a:t>
            </a:r>
            <a:r>
              <a:rPr lang="en-US" dirty="0"/>
              <a:t>;</a:t>
            </a:r>
          </a:p>
          <a:p>
            <a:pPr lvl="0"/>
            <a:r>
              <a:rPr lang="en-US" dirty="0" err="1"/>
              <a:t>გერმანია</a:t>
            </a:r>
            <a:r>
              <a:rPr lang="en-US" dirty="0"/>
              <a:t> - $24.70 </a:t>
            </a:r>
            <a:r>
              <a:rPr lang="en-US" dirty="0" err="1"/>
              <a:t>მლნ</a:t>
            </a:r>
            <a:r>
              <a:rPr lang="en-US" dirty="0"/>
              <a:t>;</a:t>
            </a:r>
          </a:p>
          <a:p>
            <a:pPr lvl="0"/>
            <a:r>
              <a:rPr lang="en-US" dirty="0" err="1"/>
              <a:t>საბერძნეთი</a:t>
            </a:r>
            <a:r>
              <a:rPr lang="en-US" dirty="0"/>
              <a:t> - $23.21 </a:t>
            </a:r>
            <a:r>
              <a:rPr lang="en-US" dirty="0" err="1"/>
              <a:t>მლნ</a:t>
            </a:r>
            <a:r>
              <a:rPr lang="en-US" dirty="0"/>
              <a:t>;</a:t>
            </a:r>
          </a:p>
          <a:p>
            <a:pPr lvl="0"/>
            <a:r>
              <a:rPr lang="en-US" dirty="0" err="1"/>
              <a:t>ისრაელი</a:t>
            </a:r>
            <a:r>
              <a:rPr lang="en-US" dirty="0"/>
              <a:t> - $21.69 </a:t>
            </a:r>
            <a:r>
              <a:rPr lang="en-US" dirty="0" err="1"/>
              <a:t>მლნ</a:t>
            </a:r>
            <a:r>
              <a:rPr lang="en-US" dirty="0"/>
              <a:t>;</a:t>
            </a:r>
          </a:p>
          <a:p>
            <a:pPr lvl="0"/>
            <a:r>
              <a:rPr lang="en-US" dirty="0" err="1"/>
              <a:t>ყაზახეთი</a:t>
            </a:r>
            <a:r>
              <a:rPr lang="en-US" dirty="0"/>
              <a:t> - $10.51 </a:t>
            </a:r>
            <a:r>
              <a:rPr lang="en-US" dirty="0" err="1"/>
              <a:t>მლნ</a:t>
            </a:r>
            <a:r>
              <a:rPr lang="en-US" dirty="0"/>
              <a:t>;</a:t>
            </a:r>
          </a:p>
          <a:p>
            <a:pPr lvl="0"/>
            <a:r>
              <a:rPr lang="en-US" dirty="0" err="1"/>
              <a:t>თურქეთი</a:t>
            </a:r>
            <a:r>
              <a:rPr lang="en-US" dirty="0"/>
              <a:t> - $9.17 </a:t>
            </a:r>
            <a:r>
              <a:rPr lang="en-US" dirty="0" err="1"/>
              <a:t>მლნ</a:t>
            </a:r>
            <a:r>
              <a:rPr lang="en-US" dirty="0"/>
              <a:t>;</a:t>
            </a:r>
          </a:p>
          <a:p>
            <a:pPr lvl="0"/>
            <a:r>
              <a:rPr lang="en-US" dirty="0" err="1"/>
              <a:t>ყირგიზეთი</a:t>
            </a:r>
            <a:r>
              <a:rPr lang="en-US" dirty="0"/>
              <a:t> - $7.84 </a:t>
            </a:r>
            <a:r>
              <a:rPr lang="en-US" dirty="0" err="1"/>
              <a:t>მლნ</a:t>
            </a:r>
            <a:r>
              <a:rPr lang="en-US" dirty="0"/>
              <a:t>;</a:t>
            </a:r>
          </a:p>
          <a:p>
            <a:pPr lvl="0"/>
            <a:r>
              <a:rPr lang="en-US" dirty="0" err="1"/>
              <a:t>ესპანეთი</a:t>
            </a:r>
            <a:r>
              <a:rPr lang="en-US" dirty="0"/>
              <a:t> - $7.04 </a:t>
            </a:r>
            <a:r>
              <a:rPr lang="en-US" dirty="0" err="1"/>
              <a:t>მლნ</a:t>
            </a:r>
            <a:r>
              <a:rPr lang="en-US" dirty="0"/>
              <a:t>;</a:t>
            </a:r>
          </a:p>
          <a:p>
            <a:pPr lvl="0"/>
            <a:r>
              <a:rPr lang="en-US" dirty="0" err="1"/>
              <a:t>ირლანდია</a:t>
            </a:r>
            <a:r>
              <a:rPr lang="en-US" dirty="0"/>
              <a:t> - $5.7 </a:t>
            </a:r>
            <a:r>
              <a:rPr lang="en-US" dirty="0" err="1"/>
              <a:t>მლნ</a:t>
            </a:r>
            <a:r>
              <a:rPr lang="en-US" dirty="0"/>
              <a:t>;</a:t>
            </a:r>
          </a:p>
          <a:p>
            <a:pPr lvl="0"/>
            <a:r>
              <a:rPr lang="en-US" dirty="0" err="1"/>
              <a:t>გაერთიანებული</a:t>
            </a:r>
            <a:r>
              <a:rPr lang="en-US" dirty="0"/>
              <a:t> </a:t>
            </a:r>
            <a:r>
              <a:rPr lang="en-US" dirty="0" err="1"/>
              <a:t>სამეფო</a:t>
            </a:r>
            <a:r>
              <a:rPr lang="en-US" dirty="0"/>
              <a:t> - $5.5 </a:t>
            </a:r>
            <a:r>
              <a:rPr lang="en-US" dirty="0" err="1"/>
              <a:t>მლნ</a:t>
            </a:r>
            <a:r>
              <a:rPr lang="en-US" dirty="0"/>
              <a:t>;</a:t>
            </a:r>
          </a:p>
          <a:p>
            <a:pPr lvl="0"/>
            <a:r>
              <a:rPr lang="en-US" dirty="0" err="1"/>
              <a:t>საფრანგეთი</a:t>
            </a:r>
            <a:r>
              <a:rPr lang="en-US" dirty="0"/>
              <a:t> - $5.34 </a:t>
            </a:r>
            <a:r>
              <a:rPr lang="en-US" dirty="0" err="1"/>
              <a:t>მლნ</a:t>
            </a:r>
            <a:r>
              <a:rPr lang="en-US" dirty="0"/>
              <a:t>;</a:t>
            </a:r>
          </a:p>
          <a:p>
            <a:pPr lvl="0"/>
            <a:r>
              <a:rPr lang="en-US" dirty="0" err="1"/>
              <a:t>აზერბაიჯანი</a:t>
            </a:r>
            <a:r>
              <a:rPr lang="en-US" dirty="0"/>
              <a:t> - $3.69 </a:t>
            </a:r>
            <a:r>
              <a:rPr lang="en-US" dirty="0" err="1"/>
              <a:t>მლნ</a:t>
            </a:r>
            <a:r>
              <a:rPr lang="en-US" dirty="0"/>
              <a:t>;</a:t>
            </a:r>
          </a:p>
          <a:p>
            <a:pPr lvl="0"/>
            <a:r>
              <a:rPr lang="en-US" dirty="0" err="1"/>
              <a:t>პოლონეთი</a:t>
            </a:r>
            <a:r>
              <a:rPr lang="en-US" dirty="0"/>
              <a:t> - $2.99 </a:t>
            </a:r>
            <a:r>
              <a:rPr lang="en-US" dirty="0" err="1"/>
              <a:t>მლნ</a:t>
            </a:r>
            <a:r>
              <a:rPr lang="en-US" dirty="0"/>
              <a:t>;</a:t>
            </a:r>
            <a:endParaRPr lang="ka-GE" dirty="0"/>
          </a:p>
          <a:p>
            <a:pPr marL="0" lvl="0" indent="0">
              <a:buNone/>
            </a:pPr>
            <a:endParaRPr lang="ka-GE" dirty="0"/>
          </a:p>
          <a:p>
            <a:pPr marL="0" lvl="0" indent="0">
              <a:buNone/>
            </a:pPr>
            <a:r>
              <a:rPr lang="ka-GE" sz="2100" b="1" dirty="0"/>
              <a:t>წყარო: ეროვნული ბანკის მონაცემები</a:t>
            </a:r>
            <a:endParaRPr lang="en-US" sz="2100" b="1" dirty="0"/>
          </a:p>
          <a:p>
            <a:pPr marL="0" indent="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pPr algn="just"/>
            <a:r>
              <a:rPr lang="ka-GE" sz="2400" b="1" dirty="0"/>
              <a:t>                                                                                            </a:t>
            </a:r>
            <a:r>
              <a:rPr lang="ka-GE" sz="1600" b="1" dirty="0"/>
              <a:t>გრაფიკი </a:t>
            </a:r>
            <a:r>
              <a:rPr lang="en-US" sz="1600" b="1" dirty="0"/>
              <a:t>1</a:t>
            </a:r>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14348" y="1571612"/>
            <a:ext cx="7358114" cy="4625205"/>
          </a:xfrm>
          <a:prstGeom prst="rect">
            <a:avLst/>
          </a:prstGeom>
          <a:noFill/>
        </p:spPr>
      </p:pic>
    </p:spTree>
    <p:extLst>
      <p:ext uri="{BB962C8B-B14F-4D97-AF65-F5344CB8AC3E}">
        <p14:creationId xmlns:p14="http://schemas.microsoft.com/office/powerpoint/2010/main" val="355296549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TotalTime>
  <Words>1712</Words>
  <Application>Microsoft Office PowerPoint</Application>
  <PresentationFormat>On-screen Show (4:3)</PresentationFormat>
  <Paragraphs>415</Paragraphs>
  <Slides>20</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20</vt:i4>
      </vt:variant>
    </vt:vector>
  </HeadingPairs>
  <TitlesOfParts>
    <vt:vector size="30" baseType="lpstr">
      <vt:lpstr>Arial</vt:lpstr>
      <vt:lpstr>Calibri</vt:lpstr>
      <vt:lpstr>Cambria</vt:lpstr>
      <vt:lpstr>HelveticaRoman</vt:lpstr>
      <vt:lpstr>Sylfaen</vt:lpstr>
      <vt:lpstr>Times New Roman</vt:lpstr>
      <vt:lpstr>Verdana</vt:lpstr>
      <vt:lpstr>Wingdings 2</vt:lpstr>
      <vt:lpstr>Office Theme</vt:lpstr>
      <vt:lpstr>Aspect</vt:lpstr>
      <vt:lpstr>PowerPoint Presentation</vt:lpstr>
      <vt:lpstr>თემის აქტუალურობა </vt:lpstr>
      <vt:lpstr>PowerPoint Presentation</vt:lpstr>
      <vt:lpstr>ფულადი გზავნილები</vt:lpstr>
      <vt:lpstr>საერთაშორისო.ფულდი გზავნილების დადებითი მხარეები(უპირატესობები)</vt:lpstr>
      <vt:lpstr>ფულადი გზავნილები ექვემდებარება შემდეგი ფაქტორების ფუნდამენტურ გავლენას: </vt:lpstr>
      <vt:lpstr>საერთაშორისო გზავნილების უარყოფითი გავლენა მიმღებ ქვეყნებზე. </vt:lpstr>
      <vt:lpstr>ქვეყნები, საიდანაც გასულ თვეს საქართველოში ყველაზე მეტი თანხა გადმოირიცხა: (2025)</vt:lpstr>
      <vt:lpstr>                                                                                            გრაფიკი 1</vt:lpstr>
      <vt:lpstr>                                                                                                                      გრაფიკი 2 ფულადი გზავნილების 2024წლის სტატისტიკა   </vt:lpstr>
      <vt:lpstr>                                                                                                                 ცხრილი  1   დასაქმებისა და უმუშევრობის  დონე  2015,   2020-2025 წწ  </vt:lpstr>
      <vt:lpstr>გრაფიკი 3</vt:lpstr>
      <vt:lpstr>                                                                                                                                      გრაფიკი  4</vt:lpstr>
      <vt:lpstr>                                                                                                                                                     ცხრილი 2 შინამეურნეობების შემოსავლები</vt:lpstr>
      <vt:lpstr>ცხრილი 3 საშუალოდ თვიური შემოსავლები ერთ სულზე </vt:lpstr>
      <vt:lpstr>ცხრილი 4 მთლიანი შიდა პროდუქტი (მშპ) </vt:lpstr>
      <vt:lpstr>ცხრილი 5 სამომხმარებლო ფასების ინდექსი</vt:lpstr>
      <vt:lpstr>დასკვნები და წინადადებები  </vt:lpstr>
      <vt:lpstr>-მიუხედავად მრავალი სარგებლისა, ფულადი გზავნილებზე ზედმეტი დამოკიდებულება ასევე წარმოადგენს გამოწვევებს - შეიძლება ეკონომიკა დაუცველი გახადოს გარე შოკების მიმართ, როგორიცაა მიგრაციის პოლიტიკაში ცვლილებები ან ეკონომიკური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Tata</dc:creator>
  <cp:lastModifiedBy>BSU</cp:lastModifiedBy>
  <cp:revision>90</cp:revision>
  <dcterms:created xsi:type="dcterms:W3CDTF">2006-08-16T00:00:00Z</dcterms:created>
  <dcterms:modified xsi:type="dcterms:W3CDTF">2025-07-07T07:11:02Z</dcterms:modified>
</cp:coreProperties>
</file>