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69" r:id="rId3"/>
    <p:sldId id="257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4" r:id="rId16"/>
    <p:sldId id="277" r:id="rId17"/>
    <p:sldId id="278" r:id="rId18"/>
    <p:sldId id="276" r:id="rId19"/>
    <p:sldId id="275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482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80" d="100"/>
          <a:sy n="80" d="100"/>
        </p:scale>
        <p:origin x="-99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33FA4-B0BD-4769-8C2D-7F7B677441AA}" type="doc">
      <dgm:prSet loTypeId="urn:microsoft.com/office/officeart/2005/8/layout/hierarchy2" loCatId="hierarchy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75F1F3A-9261-4250-89F4-56C808B1EC5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400" dirty="0" smtClean="0"/>
            <a:t>სამკურნალო მცენარეეების შეგროვებისას გათვალისწინებული უნდა იქნას</a:t>
          </a:r>
          <a:r>
            <a:rPr lang="en-US" sz="2400" dirty="0" smtClean="0"/>
            <a:t> </a:t>
          </a:r>
          <a:r>
            <a:rPr lang="ka-GE" sz="2400" dirty="0" smtClean="0"/>
            <a:t>შემდეგი  </a:t>
          </a:r>
          <a:endParaRPr lang="ru-RU" sz="2400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7D32243C-62E2-4FDF-BF70-CEF6891AC073}" type="parTrans" cxnId="{57D6F5F4-03A0-4479-8ED5-7CF36CFD2FE5}">
      <dgm:prSet/>
      <dgm:spPr/>
      <dgm:t>
        <a:bodyPr/>
        <a:lstStyle/>
        <a:p>
          <a:endParaRPr lang="ru-RU"/>
        </a:p>
      </dgm:t>
    </dgm:pt>
    <dgm:pt modelId="{24A0DF22-425D-4CBE-A146-AEECA4AE2958}" type="sibTrans" cxnId="{57D6F5F4-03A0-4479-8ED5-7CF36CFD2FE5}">
      <dgm:prSet/>
      <dgm:spPr/>
      <dgm:t>
        <a:bodyPr/>
        <a:lstStyle/>
        <a:p>
          <a:endParaRPr lang="ru-RU"/>
        </a:p>
      </dgm:t>
    </dgm:pt>
    <dgm:pt modelId="{4B6D9916-6F5B-4B09-BAFD-22CAF9971B1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dirty="0" smtClean="0"/>
            <a:t>მცენარის ადგილსამყოფელის ეკოლოგია ხომ არაა დაბინძურებული სამრეწველო ნარჩენებით ან ანთროპოგენული ზემოქმედების შედეგად</a:t>
          </a:r>
          <a:endParaRPr lang="ru-RU" dirty="0" smtClean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2ED2FF3-1A62-4490-97C2-5B799325304B}" type="parTrans" cxnId="{1A152010-6D5D-491C-A52A-824ADFF19F32}">
      <dgm:prSet/>
      <dgm:spPr/>
      <dgm:t>
        <a:bodyPr/>
        <a:lstStyle/>
        <a:p>
          <a:endParaRPr lang="ru-RU"/>
        </a:p>
      </dgm:t>
    </dgm:pt>
    <dgm:pt modelId="{123B8AAB-DB95-435B-BDF2-4038A1103BBD}" type="sibTrans" cxnId="{1A152010-6D5D-491C-A52A-824ADFF19F32}">
      <dgm:prSet/>
      <dgm:spPr/>
      <dgm:t>
        <a:bodyPr/>
        <a:lstStyle/>
        <a:p>
          <a:endParaRPr lang="ru-RU"/>
        </a:p>
      </dgm:t>
    </dgm:pt>
    <dgm:pt modelId="{5383D3A9-BA9F-4E2F-A5B4-90003ADC0DD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ka-GE" sz="2400" dirty="0" smtClean="0"/>
        </a:p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400" dirty="0" smtClean="0"/>
            <a:t>მცენარის რა ნაწილი უნდა დამზადდეს, როდის, როგორ და რა რაოდენობით</a:t>
          </a:r>
          <a:endParaRPr lang="ru-RU" sz="2400" dirty="0" smtClean="0"/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dirty="0"/>
        </a:p>
      </dgm:t>
    </dgm:pt>
    <dgm:pt modelId="{722B4A81-FF74-4CAF-8547-FC017D6D5F8A}" type="parTrans" cxnId="{B7FDBE5F-C963-4DC4-B521-7D8F66B5A729}">
      <dgm:prSet/>
      <dgm:spPr/>
      <dgm:t>
        <a:bodyPr/>
        <a:lstStyle/>
        <a:p>
          <a:endParaRPr lang="ru-RU"/>
        </a:p>
      </dgm:t>
    </dgm:pt>
    <dgm:pt modelId="{3DCC3ED3-8D80-4B19-A903-3B6C8D36A85E}" type="sibTrans" cxnId="{B7FDBE5F-C963-4DC4-B521-7D8F66B5A729}">
      <dgm:prSet/>
      <dgm:spPr/>
      <dgm:t>
        <a:bodyPr/>
        <a:lstStyle/>
        <a:p>
          <a:endParaRPr lang="ru-RU"/>
        </a:p>
      </dgm:t>
    </dgm:pt>
    <dgm:pt modelId="{BB48E25E-DABE-4BE4-A044-629C52C0A8F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400" dirty="0" smtClean="0"/>
            <a:t>ბუნებაში სამკურნალო მცენარის ცნობა, მისი გარჩევა სხვა სახეობებისაგან</a:t>
          </a:r>
          <a:endParaRPr lang="ru-RU" sz="2400" dirty="0" smtClean="0"/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99DD198B-7188-47C5-898F-F26C7094F133}" type="parTrans" cxnId="{6212B86C-B27A-4DCA-92F0-630284639F33}">
      <dgm:prSet/>
      <dgm:spPr/>
      <dgm:t>
        <a:bodyPr/>
        <a:lstStyle/>
        <a:p>
          <a:endParaRPr lang="ru-RU"/>
        </a:p>
      </dgm:t>
    </dgm:pt>
    <dgm:pt modelId="{17D1BD9C-3911-4FA2-BF8E-454F945C44CE}" type="sibTrans" cxnId="{6212B86C-B27A-4DCA-92F0-630284639F33}">
      <dgm:prSet/>
      <dgm:spPr/>
      <dgm:t>
        <a:bodyPr/>
        <a:lstStyle/>
        <a:p>
          <a:endParaRPr lang="ru-RU"/>
        </a:p>
      </dgm:t>
    </dgm:pt>
    <dgm:pt modelId="{69E8BB02-D64B-4B61-86CF-C4ABE5E2785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ka-GE" sz="2400" dirty="0" smtClean="0"/>
        </a:p>
        <a:p>
          <a:pPr marL="0" marR="0" indent="0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400" dirty="0" smtClean="0"/>
            <a:t>მოცემული მცენარე ხომ არაა შეტანილი “წითელ წიგნში”;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dirty="0"/>
        </a:p>
      </dgm:t>
    </dgm:pt>
    <dgm:pt modelId="{6737E576-B99B-4BEC-83BE-2EC9BD928B70}" type="sibTrans" cxnId="{ABB31FFD-4A6F-4FF9-BDB9-5C3BBA0BD907}">
      <dgm:prSet/>
      <dgm:spPr/>
      <dgm:t>
        <a:bodyPr/>
        <a:lstStyle/>
        <a:p>
          <a:endParaRPr lang="ru-RU"/>
        </a:p>
      </dgm:t>
    </dgm:pt>
    <dgm:pt modelId="{95EBC92F-3024-4B27-BC69-7527B41F3AAA}" type="parTrans" cxnId="{ABB31FFD-4A6F-4FF9-BDB9-5C3BBA0BD907}">
      <dgm:prSet/>
      <dgm:spPr/>
      <dgm:t>
        <a:bodyPr/>
        <a:lstStyle/>
        <a:p>
          <a:endParaRPr lang="ru-RU"/>
        </a:p>
      </dgm:t>
    </dgm:pt>
    <dgm:pt modelId="{32D2D243-99A8-4B54-B43A-437C03290432}" type="pres">
      <dgm:prSet presAssocID="{11433FA4-B0BD-4769-8C2D-7F7B677441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F632D-1237-4D4D-AD20-8C4F53E04E11}" type="pres">
      <dgm:prSet presAssocID="{C75F1F3A-9261-4250-89F4-56C808B1EC5C}" presName="root1" presStyleCnt="0"/>
      <dgm:spPr/>
    </dgm:pt>
    <dgm:pt modelId="{C99BFAF5-B8D3-4BEC-A4F0-1B4DDA13FD01}" type="pres">
      <dgm:prSet presAssocID="{C75F1F3A-9261-4250-89F4-56C808B1EC5C}" presName="LevelOneTextNode" presStyleLbl="node0" presStyleIdx="0" presStyleCnt="1" custScaleX="215261" custScaleY="864500" custLinFactNeighborX="-280" custLinFactNeighborY="1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E0554-A5E5-40CE-94D1-85104E355E55}" type="pres">
      <dgm:prSet presAssocID="{C75F1F3A-9261-4250-89F4-56C808B1EC5C}" presName="level2hierChild" presStyleCnt="0"/>
      <dgm:spPr/>
    </dgm:pt>
    <dgm:pt modelId="{70E9440B-A94A-40EF-A198-84840ED606E5}" type="pres">
      <dgm:prSet presAssocID="{99DD198B-7188-47C5-898F-F26C7094F13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3277C313-7DA8-4A19-826F-57D4042287CD}" type="pres">
      <dgm:prSet presAssocID="{99DD198B-7188-47C5-898F-F26C7094F13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275471-341E-4471-81D2-2A95246CC7BD}" type="pres">
      <dgm:prSet presAssocID="{BB48E25E-DABE-4BE4-A044-629C52C0A8F4}" presName="root2" presStyleCnt="0"/>
      <dgm:spPr/>
    </dgm:pt>
    <dgm:pt modelId="{50961DFE-6D2C-44B2-A70F-1126226E8489}" type="pres">
      <dgm:prSet presAssocID="{BB48E25E-DABE-4BE4-A044-629C52C0A8F4}" presName="LevelTwoTextNode" presStyleLbl="node2" presStyleIdx="0" presStyleCnt="4" custScaleX="583465" custScaleY="282422" custLinFactNeighborX="33782" custLinFactNeighborY="-49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B164F-3923-45E1-965F-842576259C6B}" type="pres">
      <dgm:prSet presAssocID="{BB48E25E-DABE-4BE4-A044-629C52C0A8F4}" presName="level3hierChild" presStyleCnt="0"/>
      <dgm:spPr/>
    </dgm:pt>
    <dgm:pt modelId="{A61B407F-D0BD-4C5A-B4EF-2F07A77882F3}" type="pres">
      <dgm:prSet presAssocID="{722B4A81-FF74-4CAF-8547-FC017D6D5F8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572A2B4-EBF1-498A-9AD7-AFD896FCEAB2}" type="pres">
      <dgm:prSet presAssocID="{722B4A81-FF74-4CAF-8547-FC017D6D5F8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09AA4B-09F6-4675-A786-DCCDC21F9C75}" type="pres">
      <dgm:prSet presAssocID="{5383D3A9-BA9F-4E2F-A5B4-90003ADC0DD9}" presName="root2" presStyleCnt="0"/>
      <dgm:spPr/>
    </dgm:pt>
    <dgm:pt modelId="{C854D76A-7A9B-420B-81D5-065F159F7B89}" type="pres">
      <dgm:prSet presAssocID="{5383D3A9-BA9F-4E2F-A5B4-90003ADC0DD9}" presName="LevelTwoTextNode" presStyleLbl="node2" presStyleIdx="1" presStyleCnt="4" custScaleX="583669" custScaleY="270240" custLinFactNeighborX="41415" custLinFactNeighborY="-1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EE984-ACA4-4BEE-8B15-AF9E2390F05C}" type="pres">
      <dgm:prSet presAssocID="{5383D3A9-BA9F-4E2F-A5B4-90003ADC0DD9}" presName="level3hierChild" presStyleCnt="0"/>
      <dgm:spPr/>
    </dgm:pt>
    <dgm:pt modelId="{0868D98D-4E65-485B-B5D3-0875E89DED85}" type="pres">
      <dgm:prSet presAssocID="{95EBC92F-3024-4B27-BC69-7527B41F3AA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E64F32F-537B-4941-AF3B-62C24D335F17}" type="pres">
      <dgm:prSet presAssocID="{95EBC92F-3024-4B27-BC69-7527B41F3AA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CFA0725-44F0-44AA-BF29-FF12B519D4EF}" type="pres">
      <dgm:prSet presAssocID="{69E8BB02-D64B-4B61-86CF-C4ABE5E27851}" presName="root2" presStyleCnt="0"/>
      <dgm:spPr/>
    </dgm:pt>
    <dgm:pt modelId="{31A85A84-9C51-4E3E-B8DF-5A6E29F02823}" type="pres">
      <dgm:prSet presAssocID="{69E8BB02-D64B-4B61-86CF-C4ABE5E27851}" presName="LevelTwoTextNode" presStyleLbl="node2" presStyleIdx="2" presStyleCnt="4" custScaleX="555377" custScaleY="255432" custLinFactNeighborX="49047" custLinFactNeighborY="18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1AC39-974B-4C52-92AB-412F76EE6B95}" type="pres">
      <dgm:prSet presAssocID="{69E8BB02-D64B-4B61-86CF-C4ABE5E27851}" presName="level3hierChild" presStyleCnt="0"/>
      <dgm:spPr/>
    </dgm:pt>
    <dgm:pt modelId="{F924B3D5-8B31-4322-8A01-55EF1DB29945}" type="pres">
      <dgm:prSet presAssocID="{42ED2FF3-1A62-4490-97C2-5B799325304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6A09458-AA3A-400E-8A24-891C732DC785}" type="pres">
      <dgm:prSet presAssocID="{42ED2FF3-1A62-4490-97C2-5B799325304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8B94612-5874-4BB3-A939-B7B9D6079E1D}" type="pres">
      <dgm:prSet presAssocID="{4B6D9916-6F5B-4B09-BAFD-22CAF9971B13}" presName="root2" presStyleCnt="0"/>
      <dgm:spPr/>
    </dgm:pt>
    <dgm:pt modelId="{7CD323ED-BB18-43AE-90AE-C3B7D0D8E895}" type="pres">
      <dgm:prSet presAssocID="{4B6D9916-6F5B-4B09-BAFD-22CAF9971B13}" presName="LevelTwoTextNode" presStyleLbl="node2" presStyleIdx="3" presStyleCnt="4" custScaleX="651038" custScaleY="399233" custLinFactNeighborX="27668" custLinFactNeighborY="34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0ADD6-8A23-49FF-A5C0-ECEB14BE0562}" type="pres">
      <dgm:prSet presAssocID="{4B6D9916-6F5B-4B09-BAFD-22CAF9971B13}" presName="level3hierChild" presStyleCnt="0"/>
      <dgm:spPr/>
    </dgm:pt>
  </dgm:ptLst>
  <dgm:cxnLst>
    <dgm:cxn modelId="{ABB31FFD-4A6F-4FF9-BDB9-5C3BBA0BD907}" srcId="{C75F1F3A-9261-4250-89F4-56C808B1EC5C}" destId="{69E8BB02-D64B-4B61-86CF-C4ABE5E27851}" srcOrd="2" destOrd="0" parTransId="{95EBC92F-3024-4B27-BC69-7527B41F3AAA}" sibTransId="{6737E576-B99B-4BEC-83BE-2EC9BD928B70}"/>
    <dgm:cxn modelId="{B7FDBE5F-C963-4DC4-B521-7D8F66B5A729}" srcId="{C75F1F3A-9261-4250-89F4-56C808B1EC5C}" destId="{5383D3A9-BA9F-4E2F-A5B4-90003ADC0DD9}" srcOrd="1" destOrd="0" parTransId="{722B4A81-FF74-4CAF-8547-FC017D6D5F8A}" sibTransId="{3DCC3ED3-8D80-4B19-A903-3B6C8D36A85E}"/>
    <dgm:cxn modelId="{1D23DC9E-8F31-4B0B-B7B1-39D6F38C6B26}" type="presOf" srcId="{42ED2FF3-1A62-4490-97C2-5B799325304B}" destId="{F924B3D5-8B31-4322-8A01-55EF1DB29945}" srcOrd="0" destOrd="0" presId="urn:microsoft.com/office/officeart/2005/8/layout/hierarchy2"/>
    <dgm:cxn modelId="{9C1C38BB-A155-4E72-8B2D-A8B777E723E4}" type="presOf" srcId="{5383D3A9-BA9F-4E2F-A5B4-90003ADC0DD9}" destId="{C854D76A-7A9B-420B-81D5-065F159F7B89}" srcOrd="0" destOrd="0" presId="urn:microsoft.com/office/officeart/2005/8/layout/hierarchy2"/>
    <dgm:cxn modelId="{FAF5DEFC-21A3-4CC6-A185-350F1A47E88B}" type="presOf" srcId="{99DD198B-7188-47C5-898F-F26C7094F133}" destId="{70E9440B-A94A-40EF-A198-84840ED606E5}" srcOrd="0" destOrd="0" presId="urn:microsoft.com/office/officeart/2005/8/layout/hierarchy2"/>
    <dgm:cxn modelId="{461BB626-7F94-4F5F-88ED-4547A228E59A}" type="presOf" srcId="{C75F1F3A-9261-4250-89F4-56C808B1EC5C}" destId="{C99BFAF5-B8D3-4BEC-A4F0-1B4DDA13FD01}" srcOrd="0" destOrd="0" presId="urn:microsoft.com/office/officeart/2005/8/layout/hierarchy2"/>
    <dgm:cxn modelId="{6FD25988-9564-4D30-A0EA-6DCF45E0CB18}" type="presOf" srcId="{722B4A81-FF74-4CAF-8547-FC017D6D5F8A}" destId="{7572A2B4-EBF1-498A-9AD7-AFD896FCEAB2}" srcOrd="1" destOrd="0" presId="urn:microsoft.com/office/officeart/2005/8/layout/hierarchy2"/>
    <dgm:cxn modelId="{1A152010-6D5D-491C-A52A-824ADFF19F32}" srcId="{C75F1F3A-9261-4250-89F4-56C808B1EC5C}" destId="{4B6D9916-6F5B-4B09-BAFD-22CAF9971B13}" srcOrd="3" destOrd="0" parTransId="{42ED2FF3-1A62-4490-97C2-5B799325304B}" sibTransId="{123B8AAB-DB95-435B-BDF2-4038A1103BBD}"/>
    <dgm:cxn modelId="{B5986EDC-9561-424C-BF7D-3CF2F4BA0C9B}" type="presOf" srcId="{95EBC92F-3024-4B27-BC69-7527B41F3AAA}" destId="{0868D98D-4E65-485B-B5D3-0875E89DED85}" srcOrd="0" destOrd="0" presId="urn:microsoft.com/office/officeart/2005/8/layout/hierarchy2"/>
    <dgm:cxn modelId="{57D6F5F4-03A0-4479-8ED5-7CF36CFD2FE5}" srcId="{11433FA4-B0BD-4769-8C2D-7F7B677441AA}" destId="{C75F1F3A-9261-4250-89F4-56C808B1EC5C}" srcOrd="0" destOrd="0" parTransId="{7D32243C-62E2-4FDF-BF70-CEF6891AC073}" sibTransId="{24A0DF22-425D-4CBE-A146-AEECA4AE2958}"/>
    <dgm:cxn modelId="{6212B86C-B27A-4DCA-92F0-630284639F33}" srcId="{C75F1F3A-9261-4250-89F4-56C808B1EC5C}" destId="{BB48E25E-DABE-4BE4-A044-629C52C0A8F4}" srcOrd="0" destOrd="0" parTransId="{99DD198B-7188-47C5-898F-F26C7094F133}" sibTransId="{17D1BD9C-3911-4FA2-BF8E-454F945C44CE}"/>
    <dgm:cxn modelId="{171CEE8B-1D61-46D7-BD08-4BAFDBFAE18C}" type="presOf" srcId="{42ED2FF3-1A62-4490-97C2-5B799325304B}" destId="{D6A09458-AA3A-400E-8A24-891C732DC785}" srcOrd="1" destOrd="0" presId="urn:microsoft.com/office/officeart/2005/8/layout/hierarchy2"/>
    <dgm:cxn modelId="{37E8ADFF-694E-484C-B93E-B1F54AF30907}" type="presOf" srcId="{BB48E25E-DABE-4BE4-A044-629C52C0A8F4}" destId="{50961DFE-6D2C-44B2-A70F-1126226E8489}" srcOrd="0" destOrd="0" presId="urn:microsoft.com/office/officeart/2005/8/layout/hierarchy2"/>
    <dgm:cxn modelId="{EDF10D34-4FDF-4C01-B108-4F0EAEFC3CA6}" type="presOf" srcId="{722B4A81-FF74-4CAF-8547-FC017D6D5F8A}" destId="{A61B407F-D0BD-4C5A-B4EF-2F07A77882F3}" srcOrd="0" destOrd="0" presId="urn:microsoft.com/office/officeart/2005/8/layout/hierarchy2"/>
    <dgm:cxn modelId="{54BC3285-4664-4619-BA48-6AE837F5A670}" type="presOf" srcId="{99DD198B-7188-47C5-898F-F26C7094F133}" destId="{3277C313-7DA8-4A19-826F-57D4042287CD}" srcOrd="1" destOrd="0" presId="urn:microsoft.com/office/officeart/2005/8/layout/hierarchy2"/>
    <dgm:cxn modelId="{E1E70E5A-7A85-4153-B870-E89A5CABCB26}" type="presOf" srcId="{69E8BB02-D64B-4B61-86CF-C4ABE5E27851}" destId="{31A85A84-9C51-4E3E-B8DF-5A6E29F02823}" srcOrd="0" destOrd="0" presId="urn:microsoft.com/office/officeart/2005/8/layout/hierarchy2"/>
    <dgm:cxn modelId="{44848362-50BB-4F5D-A303-2DB8F37B3ADD}" type="presOf" srcId="{95EBC92F-3024-4B27-BC69-7527B41F3AAA}" destId="{1E64F32F-537B-4941-AF3B-62C24D335F17}" srcOrd="1" destOrd="0" presId="urn:microsoft.com/office/officeart/2005/8/layout/hierarchy2"/>
    <dgm:cxn modelId="{1F0E7ECB-6FB2-4CFE-9527-78D4B3936E26}" type="presOf" srcId="{4B6D9916-6F5B-4B09-BAFD-22CAF9971B13}" destId="{7CD323ED-BB18-43AE-90AE-C3B7D0D8E895}" srcOrd="0" destOrd="0" presId="urn:microsoft.com/office/officeart/2005/8/layout/hierarchy2"/>
    <dgm:cxn modelId="{844014E1-79CE-4EAF-AAC8-3C8D855D79E5}" type="presOf" srcId="{11433FA4-B0BD-4769-8C2D-7F7B677441AA}" destId="{32D2D243-99A8-4B54-B43A-437C03290432}" srcOrd="0" destOrd="0" presId="urn:microsoft.com/office/officeart/2005/8/layout/hierarchy2"/>
    <dgm:cxn modelId="{B79559B9-7295-4310-BD5A-2D10C9CE827D}" type="presParOf" srcId="{32D2D243-99A8-4B54-B43A-437C03290432}" destId="{C4FF632D-1237-4D4D-AD20-8C4F53E04E11}" srcOrd="0" destOrd="0" presId="urn:microsoft.com/office/officeart/2005/8/layout/hierarchy2"/>
    <dgm:cxn modelId="{B9526E71-DB51-4C3E-BD4F-A88F6D9395D0}" type="presParOf" srcId="{C4FF632D-1237-4D4D-AD20-8C4F53E04E11}" destId="{C99BFAF5-B8D3-4BEC-A4F0-1B4DDA13FD01}" srcOrd="0" destOrd="0" presId="urn:microsoft.com/office/officeart/2005/8/layout/hierarchy2"/>
    <dgm:cxn modelId="{1442143E-81D2-4696-B14C-686F5A69F2C7}" type="presParOf" srcId="{C4FF632D-1237-4D4D-AD20-8C4F53E04E11}" destId="{EBCE0554-A5E5-40CE-94D1-85104E355E55}" srcOrd="1" destOrd="0" presId="urn:microsoft.com/office/officeart/2005/8/layout/hierarchy2"/>
    <dgm:cxn modelId="{24848F2E-1921-49F0-8A0C-A2D607C3E54B}" type="presParOf" srcId="{EBCE0554-A5E5-40CE-94D1-85104E355E55}" destId="{70E9440B-A94A-40EF-A198-84840ED606E5}" srcOrd="0" destOrd="0" presId="urn:microsoft.com/office/officeart/2005/8/layout/hierarchy2"/>
    <dgm:cxn modelId="{A0FC4A63-6B87-4A2C-BE21-E5800673378C}" type="presParOf" srcId="{70E9440B-A94A-40EF-A198-84840ED606E5}" destId="{3277C313-7DA8-4A19-826F-57D4042287CD}" srcOrd="0" destOrd="0" presId="urn:microsoft.com/office/officeart/2005/8/layout/hierarchy2"/>
    <dgm:cxn modelId="{0DB447C3-231B-4AC8-89C1-20160C61B1CA}" type="presParOf" srcId="{EBCE0554-A5E5-40CE-94D1-85104E355E55}" destId="{D3275471-341E-4471-81D2-2A95246CC7BD}" srcOrd="1" destOrd="0" presId="urn:microsoft.com/office/officeart/2005/8/layout/hierarchy2"/>
    <dgm:cxn modelId="{2B746689-265A-4164-B141-6429ACBA6ABC}" type="presParOf" srcId="{D3275471-341E-4471-81D2-2A95246CC7BD}" destId="{50961DFE-6D2C-44B2-A70F-1126226E8489}" srcOrd="0" destOrd="0" presId="urn:microsoft.com/office/officeart/2005/8/layout/hierarchy2"/>
    <dgm:cxn modelId="{FD4A9C46-62F7-4BFF-A0BD-F37C182F85D1}" type="presParOf" srcId="{D3275471-341E-4471-81D2-2A95246CC7BD}" destId="{053B164F-3923-45E1-965F-842576259C6B}" srcOrd="1" destOrd="0" presId="urn:microsoft.com/office/officeart/2005/8/layout/hierarchy2"/>
    <dgm:cxn modelId="{26697FF8-FA1D-4D2C-AAE4-72C9EAA5A89A}" type="presParOf" srcId="{EBCE0554-A5E5-40CE-94D1-85104E355E55}" destId="{A61B407F-D0BD-4C5A-B4EF-2F07A77882F3}" srcOrd="2" destOrd="0" presId="urn:microsoft.com/office/officeart/2005/8/layout/hierarchy2"/>
    <dgm:cxn modelId="{B7A89821-A309-4171-AE34-CB0E1D7CD4DF}" type="presParOf" srcId="{A61B407F-D0BD-4C5A-B4EF-2F07A77882F3}" destId="{7572A2B4-EBF1-498A-9AD7-AFD896FCEAB2}" srcOrd="0" destOrd="0" presId="urn:microsoft.com/office/officeart/2005/8/layout/hierarchy2"/>
    <dgm:cxn modelId="{63FF5C12-72AA-447C-8DB6-1410536B6B48}" type="presParOf" srcId="{EBCE0554-A5E5-40CE-94D1-85104E355E55}" destId="{5809AA4B-09F6-4675-A786-DCCDC21F9C75}" srcOrd="3" destOrd="0" presId="urn:microsoft.com/office/officeart/2005/8/layout/hierarchy2"/>
    <dgm:cxn modelId="{75AB077E-E989-436A-A2CE-41ECEF1F4B0B}" type="presParOf" srcId="{5809AA4B-09F6-4675-A786-DCCDC21F9C75}" destId="{C854D76A-7A9B-420B-81D5-065F159F7B89}" srcOrd="0" destOrd="0" presId="urn:microsoft.com/office/officeart/2005/8/layout/hierarchy2"/>
    <dgm:cxn modelId="{E6DD04C1-068E-4BF1-8236-BD9FC89B94DF}" type="presParOf" srcId="{5809AA4B-09F6-4675-A786-DCCDC21F9C75}" destId="{3B6EE984-ACA4-4BEE-8B15-AF9E2390F05C}" srcOrd="1" destOrd="0" presId="urn:microsoft.com/office/officeart/2005/8/layout/hierarchy2"/>
    <dgm:cxn modelId="{8D35C572-5A03-422F-AD3C-C8529D11A1B4}" type="presParOf" srcId="{EBCE0554-A5E5-40CE-94D1-85104E355E55}" destId="{0868D98D-4E65-485B-B5D3-0875E89DED85}" srcOrd="4" destOrd="0" presId="urn:microsoft.com/office/officeart/2005/8/layout/hierarchy2"/>
    <dgm:cxn modelId="{EECE3CE2-63DA-4CC3-8D23-6EFBC511D80A}" type="presParOf" srcId="{0868D98D-4E65-485B-B5D3-0875E89DED85}" destId="{1E64F32F-537B-4941-AF3B-62C24D335F17}" srcOrd="0" destOrd="0" presId="urn:microsoft.com/office/officeart/2005/8/layout/hierarchy2"/>
    <dgm:cxn modelId="{12B14050-BB2B-43CD-A295-09F5C2499DAD}" type="presParOf" srcId="{EBCE0554-A5E5-40CE-94D1-85104E355E55}" destId="{0CFA0725-44F0-44AA-BF29-FF12B519D4EF}" srcOrd="5" destOrd="0" presId="urn:microsoft.com/office/officeart/2005/8/layout/hierarchy2"/>
    <dgm:cxn modelId="{7B066D87-867C-471E-A6D2-791C8259DF64}" type="presParOf" srcId="{0CFA0725-44F0-44AA-BF29-FF12B519D4EF}" destId="{31A85A84-9C51-4E3E-B8DF-5A6E29F02823}" srcOrd="0" destOrd="0" presId="urn:microsoft.com/office/officeart/2005/8/layout/hierarchy2"/>
    <dgm:cxn modelId="{2D346D89-4C70-472A-AE6F-3818EF54B557}" type="presParOf" srcId="{0CFA0725-44F0-44AA-BF29-FF12B519D4EF}" destId="{ACE1AC39-974B-4C52-92AB-412F76EE6B95}" srcOrd="1" destOrd="0" presId="urn:microsoft.com/office/officeart/2005/8/layout/hierarchy2"/>
    <dgm:cxn modelId="{8A8C979A-A90A-44F0-8E3A-894679874BA2}" type="presParOf" srcId="{EBCE0554-A5E5-40CE-94D1-85104E355E55}" destId="{F924B3D5-8B31-4322-8A01-55EF1DB29945}" srcOrd="6" destOrd="0" presId="urn:microsoft.com/office/officeart/2005/8/layout/hierarchy2"/>
    <dgm:cxn modelId="{B3FF98BC-79E0-4BF9-AB45-1C593FCD0A56}" type="presParOf" srcId="{F924B3D5-8B31-4322-8A01-55EF1DB29945}" destId="{D6A09458-AA3A-400E-8A24-891C732DC785}" srcOrd="0" destOrd="0" presId="urn:microsoft.com/office/officeart/2005/8/layout/hierarchy2"/>
    <dgm:cxn modelId="{B6C4C890-D709-47E0-B696-0C2D769105CF}" type="presParOf" srcId="{EBCE0554-A5E5-40CE-94D1-85104E355E55}" destId="{78B94612-5874-4BB3-A939-B7B9D6079E1D}" srcOrd="7" destOrd="0" presId="urn:microsoft.com/office/officeart/2005/8/layout/hierarchy2"/>
    <dgm:cxn modelId="{3599A3AE-E140-463D-B18D-B59551C8E335}" type="presParOf" srcId="{78B94612-5874-4BB3-A939-B7B9D6079E1D}" destId="{7CD323ED-BB18-43AE-90AE-C3B7D0D8E895}" srcOrd="0" destOrd="0" presId="urn:microsoft.com/office/officeart/2005/8/layout/hierarchy2"/>
    <dgm:cxn modelId="{322071BC-E359-48B3-B079-20C687655551}" type="presParOf" srcId="{78B94612-5874-4BB3-A939-B7B9D6079E1D}" destId="{BF70ADD6-8A23-49FF-A5C0-ECEB14BE05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BFAF5-B8D3-4BEC-A4F0-1B4DDA13FD01}">
      <dsp:nvSpPr>
        <dsp:cNvPr id="0" name=""/>
        <dsp:cNvSpPr/>
      </dsp:nvSpPr>
      <dsp:spPr>
        <a:xfrm>
          <a:off x="6172" y="1261561"/>
          <a:ext cx="2167579" cy="4352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400" kern="1200" dirty="0" smtClean="0"/>
            <a:t>სამკურნალო მცენარეეების შეგროვებისას გათვალისწინებული უნდა იქნას</a:t>
          </a:r>
          <a:r>
            <a:rPr lang="en-US" sz="2400" kern="1200" dirty="0" smtClean="0"/>
            <a:t> </a:t>
          </a:r>
          <a:r>
            <a:rPr lang="ka-GE" sz="2400" kern="1200" dirty="0" smtClean="0"/>
            <a:t>შემდეგი  </a:t>
          </a:r>
          <a:endParaRPr lang="ru-RU" sz="24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172" y="1261561"/>
        <a:ext cx="2167579" cy="4352559"/>
      </dsp:txXfrm>
    </dsp:sp>
    <dsp:sp modelId="{70E9440B-A94A-40EF-A198-84840ED606E5}">
      <dsp:nvSpPr>
        <dsp:cNvPr id="0" name=""/>
        <dsp:cNvSpPr/>
      </dsp:nvSpPr>
      <dsp:spPr>
        <a:xfrm rot="17127341">
          <a:off x="1147406" y="2082603"/>
          <a:ext cx="2798461" cy="13214"/>
        </a:xfrm>
        <a:custGeom>
          <a:avLst/>
          <a:gdLst/>
          <a:ahLst/>
          <a:cxnLst/>
          <a:rect l="0" t="0" r="0" b="0"/>
          <a:pathLst>
            <a:path>
              <a:moveTo>
                <a:pt x="0" y="6607"/>
              </a:moveTo>
              <a:lnTo>
                <a:pt x="2798461" y="660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7127341">
        <a:off x="2476676" y="2019249"/>
        <a:ext cx="139923" cy="139923"/>
      </dsp:txXfrm>
    </dsp:sp>
    <dsp:sp modelId="{50961DFE-6D2C-44B2-A70F-1126226E8489}">
      <dsp:nvSpPr>
        <dsp:cNvPr id="0" name=""/>
        <dsp:cNvSpPr/>
      </dsp:nvSpPr>
      <dsp:spPr>
        <a:xfrm>
          <a:off x="2919522" y="29615"/>
          <a:ext cx="5875225" cy="142193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400" kern="1200" dirty="0" smtClean="0"/>
            <a:t>ბუნებაში სამკურნალო მცენარის ცნობა, მისი გარჩევა სხვა სახეობებისაგან</a:t>
          </a:r>
          <a:endParaRPr lang="ru-RU" sz="24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919522" y="29615"/>
        <a:ext cx="5875225" cy="1421930"/>
      </dsp:txXfrm>
    </dsp:sp>
    <dsp:sp modelId="{A61B407F-D0BD-4C5A-B4EF-2F07A77882F3}">
      <dsp:nvSpPr>
        <dsp:cNvPr id="0" name=""/>
        <dsp:cNvSpPr/>
      </dsp:nvSpPr>
      <dsp:spPr>
        <a:xfrm rot="18584524">
          <a:off x="1941716" y="2936541"/>
          <a:ext cx="1286703" cy="13214"/>
        </a:xfrm>
        <a:custGeom>
          <a:avLst/>
          <a:gdLst/>
          <a:ahLst/>
          <a:cxnLst/>
          <a:rect l="0" t="0" r="0" b="0"/>
          <a:pathLst>
            <a:path>
              <a:moveTo>
                <a:pt x="0" y="6607"/>
              </a:moveTo>
              <a:lnTo>
                <a:pt x="1286703" y="660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584524">
        <a:off x="2552900" y="2910980"/>
        <a:ext cx="64335" cy="64335"/>
      </dsp:txXfrm>
    </dsp:sp>
    <dsp:sp modelId="{C854D76A-7A9B-420B-81D5-065F159F7B89}">
      <dsp:nvSpPr>
        <dsp:cNvPr id="0" name=""/>
        <dsp:cNvSpPr/>
      </dsp:nvSpPr>
      <dsp:spPr>
        <a:xfrm>
          <a:off x="2996383" y="1768157"/>
          <a:ext cx="5877279" cy="136059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ka-GE" sz="2400" kern="1200" dirty="0" smtClean="0"/>
        </a:p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400" kern="1200" dirty="0" smtClean="0"/>
            <a:t>მცენარის რა ნაწილი უნდა დამზადდეს, როდის, როგორ და რა რაოდენობით</a:t>
          </a:r>
          <a:endParaRPr lang="ru-RU" sz="24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996383" y="1768157"/>
        <a:ext cx="5877279" cy="1360596"/>
      </dsp:txXfrm>
    </dsp:sp>
    <dsp:sp modelId="{0868D98D-4E65-485B-B5D3-0875E89DED85}">
      <dsp:nvSpPr>
        <dsp:cNvPr id="0" name=""/>
        <dsp:cNvSpPr/>
      </dsp:nvSpPr>
      <dsp:spPr>
        <a:xfrm rot="1774704">
          <a:off x="2106360" y="3686497"/>
          <a:ext cx="1034266" cy="13214"/>
        </a:xfrm>
        <a:custGeom>
          <a:avLst/>
          <a:gdLst/>
          <a:ahLst/>
          <a:cxnLst/>
          <a:rect l="0" t="0" r="0" b="0"/>
          <a:pathLst>
            <a:path>
              <a:moveTo>
                <a:pt x="0" y="6607"/>
              </a:moveTo>
              <a:lnTo>
                <a:pt x="1034266" y="660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74704">
        <a:off x="2597636" y="3667248"/>
        <a:ext cx="51713" cy="51713"/>
      </dsp:txXfrm>
    </dsp:sp>
    <dsp:sp modelId="{31A85A84-9C51-4E3E-B8DF-5A6E29F02823}">
      <dsp:nvSpPr>
        <dsp:cNvPr id="0" name=""/>
        <dsp:cNvSpPr/>
      </dsp:nvSpPr>
      <dsp:spPr>
        <a:xfrm>
          <a:off x="3073234" y="3305348"/>
          <a:ext cx="5592391" cy="12860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ka-GE" sz="2400" kern="1200" dirty="0" smtClean="0"/>
        </a:p>
        <a:p>
          <a:pPr marL="0" marR="0" lvl="0" indent="0" algn="ctr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400" kern="1200" dirty="0" smtClean="0"/>
            <a:t>მოცემული მცენარე ხომ არაა შეტანილი “წითელ წიგნში”;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073234" y="3305348"/>
        <a:ext cx="5592391" cy="1286041"/>
      </dsp:txXfrm>
    </dsp:sp>
    <dsp:sp modelId="{F924B3D5-8B31-4322-8A01-55EF1DB29945}">
      <dsp:nvSpPr>
        <dsp:cNvPr id="0" name=""/>
        <dsp:cNvSpPr/>
      </dsp:nvSpPr>
      <dsp:spPr>
        <a:xfrm rot="4790094">
          <a:off x="1206464" y="4587380"/>
          <a:ext cx="2349168" cy="13214"/>
        </a:xfrm>
        <a:custGeom>
          <a:avLst/>
          <a:gdLst/>
          <a:ahLst/>
          <a:cxnLst/>
          <a:rect l="0" t="0" r="0" b="0"/>
          <a:pathLst>
            <a:path>
              <a:moveTo>
                <a:pt x="0" y="6607"/>
              </a:moveTo>
              <a:lnTo>
                <a:pt x="2349168" y="660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4790094">
        <a:off x="2322319" y="4535258"/>
        <a:ext cx="117458" cy="117458"/>
      </dsp:txXfrm>
    </dsp:sp>
    <dsp:sp modelId="{7CD323ED-BB18-43AE-90AE-C3B7D0D8E895}">
      <dsp:nvSpPr>
        <dsp:cNvPr id="0" name=""/>
        <dsp:cNvSpPr/>
      </dsp:nvSpPr>
      <dsp:spPr>
        <a:xfrm>
          <a:off x="2588345" y="4745111"/>
          <a:ext cx="6555654" cy="201004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200" kern="1200" dirty="0" smtClean="0"/>
            <a:t>მცენარის ადგილსამყოფელის ეკოლოგია ხომ არაა დაბინძურებული სამრეწველო ნარჩენებით ან ანთროპოგენული ზემოქმედების შედეგად</a:t>
          </a:r>
          <a:endParaRPr lang="ru-RU" sz="22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588345" y="4745111"/>
        <a:ext cx="6555654" cy="201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43608" y="2276872"/>
            <a:ext cx="7246619" cy="108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800" dirty="0" smtClean="0">
                <a:solidFill>
                  <a:srgbClr val="009900"/>
                </a:solidFill>
              </a:rPr>
              <a:t>„</a:t>
            </a:r>
            <a:r>
              <a:rPr lang="ka-GE" sz="2800" b="1" dirty="0" smtClean="0">
                <a:solidFill>
                  <a:srgbClr val="009900"/>
                </a:solidFill>
              </a:rPr>
              <a:t>სამკურნალო მცენარეული ნედლეულის შეგროვება, შრობა, შენახვა</a:t>
            </a:r>
            <a:r>
              <a:rPr lang="ka-GE" sz="2800" b="1" dirty="0" smtClean="0">
                <a:solidFill>
                  <a:srgbClr val="009900"/>
                </a:solidFill>
              </a:rPr>
              <a:t>“</a:t>
            </a:r>
            <a:endParaRPr lang="ru-RU" sz="2800" dirty="0" smtClean="0">
              <a:solidFill>
                <a:srgbClr val="009900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2915816" y="6093296"/>
            <a:ext cx="3617103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ბ</a:t>
            </a:r>
            <a:r>
              <a:rPr lang="ka-GE" sz="2000" dirty="0" smtClean="0">
                <a:solidFill>
                  <a:srgbClr val="0070C0"/>
                </a:solidFill>
              </a:rPr>
              <a:t>ათუმი 2025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7425344" y="6429306"/>
            <a:ext cx="984019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pPr/>
              <a:t>1</a:t>
            </a:fld>
            <a:endParaRPr lang="en-US" sz="20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dirty="0" smtClean="0">
                <a:solidFill>
                  <a:schemeClr val="tx1"/>
                </a:solidFill>
              </a:rPr>
              <a:t>საბუნებისმეტყველო მეცნიერებათა და ჯანდაცვის ფაკულტეტის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a-GE" dirty="0" smtClean="0">
                <a:solidFill>
                  <a:schemeClr val="tx1"/>
                </a:solidFill>
              </a:rPr>
              <a:t>შინაგანი მედიცინის დეპარტამენტის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a-GE" dirty="0" smtClean="0">
                <a:solidFill>
                  <a:schemeClr val="tx1"/>
                </a:solidFill>
              </a:rPr>
              <a:t>ასოცირებული პროფესორი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a-GE" dirty="0" smtClean="0">
                <a:solidFill>
                  <a:schemeClr val="tx1"/>
                </a:solidFill>
              </a:rPr>
              <a:t>ეთერ ჯაყელი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8" name="AutoShape 4" descr="მწვანე აფთიაქი - მკურნალი.გ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მწვანე აფთიაქი - მკურნალი.გ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mkurnali.ge/media/images/new_images/mcenareebi/medicinal-plants-1702541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23528" y="188640"/>
            <a:ext cx="3024336" cy="2268252"/>
          </a:xfrm>
          <a:prstGeom prst="rect">
            <a:avLst/>
          </a:prstGeom>
          <a:noFill/>
        </p:spPr>
      </p:pic>
      <p:pic>
        <p:nvPicPr>
          <p:cNvPr id="1034" name="Picture 10" descr="https://mkurnali.ge/media/images/new_images/mcenareebi-ch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312368" cy="2377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41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404664"/>
            <a:ext cx="8712968" cy="5904656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ka-GE" sz="3600" b="1" dirty="0" smtClean="0">
                <a:solidFill>
                  <a:schemeClr val="accent6">
                    <a:lumMod val="50000"/>
                  </a:schemeClr>
                </a:solidFill>
              </a:rPr>
              <a:t> ქერქს</a:t>
            </a:r>
            <a:r>
              <a:rPr lang="ka-GE" sz="3600" dirty="0" smtClean="0"/>
              <a:t> აგროვებენ ადრე გაზაფხულზე წვენების მოძრაობის დროს (მარტი-აპრილი) მცენარის შეფოთვლამდე</a:t>
            </a:r>
          </a:p>
          <a:p>
            <a:pPr algn="ctr"/>
            <a:endParaRPr lang="ka-GE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ka-GE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ka-GE" sz="3600" b="1" dirty="0" smtClean="0">
                <a:solidFill>
                  <a:schemeClr val="accent2">
                    <a:lumMod val="75000"/>
                  </a:schemeClr>
                </a:solidFill>
              </a:rPr>
              <a:t>  ნაყოფებს</a:t>
            </a:r>
            <a:r>
              <a:rPr lang="ka-GE" sz="3600" dirty="0" smtClean="0"/>
              <a:t> და </a:t>
            </a:r>
            <a:r>
              <a:rPr lang="ka-GE" sz="3600" b="1" dirty="0" smtClean="0">
                <a:solidFill>
                  <a:schemeClr val="accent2">
                    <a:lumMod val="75000"/>
                  </a:schemeClr>
                </a:solidFill>
              </a:rPr>
              <a:t>თესლებს</a:t>
            </a:r>
            <a:r>
              <a:rPr lang="ka-GE" sz="3600" dirty="0" smtClean="0"/>
              <a:t> აგროვებენ ტექნიკური სიმწიფის პერიოდში ან როცა მათი 60-70%-ია დამწიფებული.</a:t>
            </a:r>
            <a:endParaRPr lang="ru-RU" sz="36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ka-GE" dirty="0" smtClean="0"/>
              <a:t>მიწისქვედა ორგანოებს - </a:t>
            </a:r>
            <a:r>
              <a:rPr lang="ka-GE" b="1" dirty="0" smtClean="0">
                <a:solidFill>
                  <a:schemeClr val="accent6">
                    <a:lumMod val="50000"/>
                  </a:schemeClr>
                </a:solidFill>
              </a:rPr>
              <a:t>ფესვებს, ფესურებს, ტუბერებს, ბოლქვებს </a:t>
            </a:r>
            <a:r>
              <a:rPr lang="ka-GE" dirty="0" smtClean="0"/>
              <a:t>აგროვებენ შემოდგომაზე, ფოთლების დაცვენის შემდეგ, მაგრამ ისეთ დროს, როცა მცენარის ცნობა ჯერ კიდევ შეიძლება;</a:t>
            </a:r>
          </a:p>
          <a:p>
            <a:r>
              <a:rPr lang="ka-GE" dirty="0" smtClean="0"/>
              <a:t>დამზადება ხდება გაზაფხულზეც, როცა მცენარე  იწყებს ვეგეტაციას;</a:t>
            </a:r>
          </a:p>
          <a:p>
            <a:r>
              <a:rPr lang="ka-GE" dirty="0" smtClean="0"/>
              <a:t>მიწიდან ფრთხილად იღებენ, ბერტყავენ, თუ აუცილებელია რეცხავენ გამდინარე ცივი წყლით;</a:t>
            </a:r>
          </a:p>
          <a:p>
            <a:r>
              <a:rPr lang="ka-GE" dirty="0" smtClean="0"/>
              <a:t>ბოლქვები და ტუბერები შეიცავს დიდი რაოდენობით ტენს და დიდხანს ინარჩუნებს აღმოცენების უნარს, </a:t>
            </a:r>
            <a:r>
              <a:rPr lang="ka-GE" smtClean="0"/>
              <a:t>ამიტომ გასუფთავების </a:t>
            </a:r>
            <a:r>
              <a:rPr lang="ka-GE" dirty="0" smtClean="0"/>
              <a:t>შემდეგ 1-2 წუთით ჩაყურსავენ მდუღარე წყალში და შემდეგ გაშლიან გასაშრობად.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>
                <a:solidFill>
                  <a:srgbClr val="148219"/>
                </a:solidFill>
              </a:rPr>
              <a:t>დიდი მრავალძარღვა</a:t>
            </a:r>
            <a:r>
              <a:rPr lang="en-US" sz="3600" b="1" dirty="0" smtClean="0">
                <a:solidFill>
                  <a:srgbClr val="148219"/>
                </a:solidFill>
              </a:rPr>
              <a:t> - </a:t>
            </a:r>
            <a:r>
              <a:rPr lang="ka-GE" sz="3600" b="1" dirty="0" smtClean="0">
                <a:solidFill>
                  <a:srgbClr val="148219"/>
                </a:solidFill>
              </a:rPr>
              <a:t> Plantago major</a:t>
            </a:r>
            <a:endParaRPr lang="ru-RU" sz="3600" dirty="0">
              <a:solidFill>
                <a:srgbClr val="14821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a-GE" dirty="0" smtClean="0"/>
              <a:t>სამკურნალო მიზნით გამოიყენება დიდი მრავალძარღვას </a:t>
            </a:r>
            <a:r>
              <a:rPr lang="ka-GE" b="1" dirty="0" smtClean="0"/>
              <a:t>ფოთლები,</a:t>
            </a:r>
            <a:r>
              <a:rPr lang="ka-GE" dirty="0" smtClean="0"/>
              <a:t> როგორც ნედლი, ასევე გამხმარი სახით. ფოთლებს ამზადებენ მცენარის ყვავილობის ფაზაში, ვიდრე მათი გაყვითლება ან ნაწილობრივ გაწითლება დაიწყება; აშრობენ სწრაფად, რომ არ გაშავდეს.</a:t>
            </a:r>
            <a:endParaRPr lang="ru-RU" dirty="0"/>
          </a:p>
        </p:txBody>
      </p:sp>
      <p:pic>
        <p:nvPicPr>
          <p:cNvPr id="5" name="Content Placeholder 4" descr="mravaldzargva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1575"/>
            <a:ext cx="4038600" cy="27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ka-GE" b="1" dirty="0" smtClean="0">
                <a:solidFill>
                  <a:srgbClr val="148219"/>
                </a:solidFill>
              </a:rPr>
              <a:t>ვირისტერფა - </a:t>
            </a:r>
            <a:r>
              <a:rPr lang="en-US" b="1" dirty="0" err="1" smtClean="0">
                <a:solidFill>
                  <a:srgbClr val="148219"/>
                </a:solidFill>
              </a:rPr>
              <a:t>Tussilago</a:t>
            </a:r>
            <a:r>
              <a:rPr lang="en-US" b="1" dirty="0" smtClean="0">
                <a:solidFill>
                  <a:srgbClr val="148219"/>
                </a:solidFill>
              </a:rPr>
              <a:t> </a:t>
            </a:r>
            <a:r>
              <a:rPr lang="en-US" b="1" dirty="0" err="1" smtClean="0">
                <a:solidFill>
                  <a:srgbClr val="148219"/>
                </a:solidFill>
              </a:rPr>
              <a:t>farfara</a:t>
            </a:r>
            <a:endParaRPr lang="ru-RU" dirty="0">
              <a:solidFill>
                <a:srgbClr val="14821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824" y="1196752"/>
            <a:ext cx="5904656" cy="540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ფოთლებ</a:t>
            </a:r>
            <a:r>
              <a:rPr lang="ka-GE" sz="2400" b="1" dirty="0" smtClean="0"/>
              <a:t>ს </a:t>
            </a:r>
            <a:r>
              <a:rPr lang="ru-RU" sz="2400" b="1" dirty="0" smtClean="0"/>
              <a:t>აგროვებენ</a:t>
            </a:r>
            <a:r>
              <a:rPr lang="ru-RU" sz="2400" dirty="0" smtClean="0"/>
              <a:t> ზაფხულის პირველ ნახევარში; ამ დროს ფოთლის ზომა მცირეა და ზემოდან თითქმის შიშველია. ფოთოლი შესაძლოა შეგროვდეს ყუნწიანად. ყუნწის სიგრძე 5 სმ - ს არ უნდა აღემატებოდეს. შეგროვებას არ ექვემდებარება ნორჩი ფოთლები, რომლებიც ორივე მხრიდან ბუსუსოვანია, ასევე ჟანგ</a:t>
            </a:r>
            <a:r>
              <a:rPr lang="ka-GE" sz="2400" dirty="0" smtClean="0"/>
              <a:t>ი</a:t>
            </a:r>
            <a:r>
              <a:rPr lang="ru-RU" sz="2400" dirty="0" smtClean="0"/>
              <a:t>თ დაზიანებული და გაყვითლებული ფოთლები. შეგროვებულ ნედლეულს ფაშარად ჩაალაგებენ ჭურჭელში და დაუყოვნებლივ გადააქვთ გასაშრობად.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4293096"/>
            <a:ext cx="3168352" cy="2060848"/>
          </a:xfrm>
          <a:prstGeom prst="rect">
            <a:avLst/>
          </a:prstGeom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2444708" cy="203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ka-GE" b="1" dirty="0" smtClean="0"/>
              <a:t>ცაცხვი -  </a:t>
            </a:r>
            <a:r>
              <a:rPr lang="en-US" b="1" dirty="0" err="1" smtClean="0"/>
              <a:t>Tilia</a:t>
            </a:r>
            <a:r>
              <a:rPr lang="en-US" b="1" dirty="0" smtClean="0"/>
              <a:t> </a:t>
            </a:r>
            <a:r>
              <a:rPr lang="en-US" b="1" dirty="0" err="1" smtClean="0"/>
              <a:t>cordata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796136" cy="5661248"/>
          </a:xfrm>
        </p:spPr>
        <p:txBody>
          <a:bodyPr>
            <a:normAutofit/>
          </a:bodyPr>
          <a:lstStyle/>
          <a:p>
            <a:r>
              <a:rPr lang="ka-GE" b="1" dirty="0" smtClean="0"/>
              <a:t>ამზადებენ ყვავილედს </a:t>
            </a:r>
            <a:r>
              <a:rPr lang="ka-GE" dirty="0" smtClean="0"/>
              <a:t>თანაყვავილედით როგორც ველურადმოზარდი, ისე კულტურული ხეებიდან, როცა ყვავილების უმეტესობა ნაწილობრივაა გალილი, დანარჩენები კი ბუტონიზაციის ფაზაშია. აშრობენ ჰაერზე, მზეზე შრობა დაუშვებელია - ნედლეული გახუნდება, ან პირიქით თანაყვავილები გაწითლდება. შესაძლებელია თერმული შრობაც 40-50°</a:t>
            </a:r>
            <a:r>
              <a:rPr lang="en-US" dirty="0" smtClean="0"/>
              <a:t>C-</a:t>
            </a:r>
            <a:r>
              <a:rPr lang="ka-GE" dirty="0" smtClean="0"/>
              <a:t>ზე.</a:t>
            </a:r>
            <a:endParaRPr lang="ru-RU" dirty="0"/>
          </a:p>
        </p:txBody>
      </p:sp>
      <p:pic>
        <p:nvPicPr>
          <p:cNvPr id="5" name="Content Placeholder 4" descr="cacxvi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148219"/>
                </a:solidFill>
              </a:rPr>
              <a:t>ჟოლო - </a:t>
            </a:r>
            <a:r>
              <a:rPr lang="en-US" b="1" dirty="0" err="1" smtClean="0">
                <a:solidFill>
                  <a:srgbClr val="148219"/>
                </a:solidFill>
              </a:rPr>
              <a:t>Rubus</a:t>
            </a:r>
            <a:r>
              <a:rPr lang="en-US" b="1" dirty="0" smtClean="0">
                <a:solidFill>
                  <a:srgbClr val="148219"/>
                </a:solidFill>
              </a:rPr>
              <a:t> </a:t>
            </a:r>
            <a:r>
              <a:rPr lang="en-US" b="1" dirty="0" err="1" smtClean="0">
                <a:solidFill>
                  <a:srgbClr val="148219"/>
                </a:solidFill>
              </a:rPr>
              <a:t>ideus</a:t>
            </a:r>
            <a:endParaRPr lang="ru-RU" b="1" dirty="0">
              <a:solidFill>
                <a:srgbClr val="14821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 fontScale="92500"/>
          </a:bodyPr>
          <a:lstStyle/>
          <a:p>
            <a:r>
              <a:rPr lang="ka-GE" dirty="0" smtClean="0"/>
              <a:t>უმეტესად ამზადებენ ტყის ჟოლოს ნაყოფს. მას კრეფენ ყვავილსაჯდომისა და ყუნწის გარეშე. ადვილად იჭყლიტება და ზიანდება. მოკრეფილ ნაყოფს გაშლიან თხელ ფენად და აცლიან დაჭკნობას. შემდეგ აშრობენ საშრობ კარადაში 50-60°</a:t>
            </a:r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" name="Content Placeholder 4" descr="hetdrgk,h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38600" cy="2775426"/>
          </a:xfrm>
          <a:prstGeom prst="rect">
            <a:avLst/>
          </a:prstGeom>
          <a:noFill/>
        </p:spPr>
      </p:pic>
      <p:pic>
        <p:nvPicPr>
          <p:cNvPr id="6" name="Picture 5" descr="ჟოლოს ფოთოლი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21088"/>
            <a:ext cx="2520280" cy="242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i="1" dirty="0" smtClean="0">
                <a:solidFill>
                  <a:srgbClr val="148219"/>
                </a:solidFill>
              </a:rPr>
              <a:t>ორსახლიანი ჭინჭარი -</a:t>
            </a:r>
            <a:r>
              <a:rPr lang="en-US" b="1" i="1" dirty="0" err="1" smtClean="0">
                <a:solidFill>
                  <a:srgbClr val="148219"/>
                </a:solidFill>
              </a:rPr>
              <a:t>Urtica</a:t>
            </a:r>
            <a:r>
              <a:rPr lang="en-US" b="1" i="1" dirty="0" smtClean="0">
                <a:solidFill>
                  <a:srgbClr val="148219"/>
                </a:solidFill>
              </a:rPr>
              <a:t> </a:t>
            </a:r>
            <a:r>
              <a:rPr lang="en-US" b="1" i="1" dirty="0" err="1" smtClean="0">
                <a:solidFill>
                  <a:srgbClr val="148219"/>
                </a:solidFill>
              </a:rPr>
              <a:t>dioica</a:t>
            </a:r>
            <a:endParaRPr lang="ru-RU" dirty="0">
              <a:solidFill>
                <a:srgbClr val="14821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997152"/>
          </a:xfrm>
        </p:spPr>
        <p:txBody>
          <a:bodyPr>
            <a:normAutofit/>
          </a:bodyPr>
          <a:lstStyle/>
          <a:p>
            <a:r>
              <a:rPr lang="ka-GE" dirty="0" smtClean="0"/>
              <a:t>ნედლეულად იყენებენ მხოლოდ </a:t>
            </a:r>
            <a:r>
              <a:rPr lang="ka-GE" b="1" dirty="0" smtClean="0"/>
              <a:t>ფოთლებს,</a:t>
            </a:r>
            <a:r>
              <a:rPr lang="ka-GE" dirty="0" smtClean="0"/>
              <a:t> ღეროებისა და ყვავილების გარეშე. მათ აგროვებენ ივნის-აგვისტოში აყვავებული მცენარეებიდან. ყვავილობის მერე ჭინჭარი კარგავს სამკურნალო თვისებებს.</a:t>
            </a:r>
            <a:endParaRPr lang="ru-RU" dirty="0"/>
          </a:p>
        </p:txBody>
      </p:sp>
      <p:pic>
        <p:nvPicPr>
          <p:cNvPr id="5" name="Рисунок 2" descr="chinchari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72408" cy="503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ka-GE" b="1" i="1" dirty="0" smtClean="0">
                <a:solidFill>
                  <a:srgbClr val="148219"/>
                </a:solidFill>
              </a:rPr>
              <a:t>ძახველი - </a:t>
            </a:r>
            <a:r>
              <a:rPr lang="en-US" b="1" i="1" dirty="0" err="1" smtClean="0">
                <a:solidFill>
                  <a:srgbClr val="148219"/>
                </a:solidFill>
              </a:rPr>
              <a:t>Viburnum</a:t>
            </a:r>
            <a:r>
              <a:rPr lang="en-US" b="1" i="1" dirty="0" smtClean="0">
                <a:solidFill>
                  <a:srgbClr val="148219"/>
                </a:solidFill>
              </a:rPr>
              <a:t> </a:t>
            </a:r>
            <a:r>
              <a:rPr lang="en-US" b="1" i="1" dirty="0" err="1" smtClean="0">
                <a:solidFill>
                  <a:srgbClr val="148219"/>
                </a:solidFill>
              </a:rPr>
              <a:t>opulus</a:t>
            </a:r>
            <a:endParaRPr lang="ru-RU" dirty="0">
              <a:solidFill>
                <a:srgbClr val="14821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3768" y="1484784"/>
            <a:ext cx="6203032" cy="5373216"/>
          </a:xfrm>
        </p:spPr>
        <p:txBody>
          <a:bodyPr>
            <a:normAutofit fontScale="62500" lnSpcReduction="20000"/>
          </a:bodyPr>
          <a:lstStyle/>
          <a:p>
            <a:r>
              <a:rPr lang="ka-GE" sz="4000" dirty="0" smtClean="0"/>
              <a:t>ამზადებენ ძახველის </a:t>
            </a:r>
            <a:r>
              <a:rPr lang="ka-GE" sz="4000" b="1" dirty="0" smtClean="0"/>
              <a:t>ქერქს</a:t>
            </a:r>
            <a:r>
              <a:rPr lang="ka-GE" sz="4000" dirty="0" smtClean="0"/>
              <a:t>, გაზაფხულზე, წვენის ინტენსიური მოძრაობის დროს, აპრილ-მაისში. ამ პერიოდში ქერქი ადვილად სცილდება ხეს. ტოტებს ჭრიან </a:t>
            </a:r>
            <a:r>
              <a:rPr lang="ka-GE" sz="4000" dirty="0" smtClean="0"/>
              <a:t>მ</a:t>
            </a:r>
            <a:r>
              <a:rPr lang="ka-GE" sz="4000" dirty="0" smtClean="0"/>
              <a:t> ძახველი ძალზე ნელა იზრდება, ხოლო ქერქის დამზადების დროს ხშირად მთელ ბუჩქებს ანადგურებენ, კარგი იქნება თუ თითოეული თქვენგანი დარგავს ამ სამკურნალო მცენარეს საკუთარ ბაღში ან აგარაკზე. ქერქს </a:t>
            </a:r>
            <a:r>
              <a:rPr lang="ka-GE" sz="4000" b="1" dirty="0" smtClean="0"/>
              <a:t>აშრობენ </a:t>
            </a:r>
            <a:r>
              <a:rPr lang="ka-GE" sz="4000" dirty="0" smtClean="0"/>
              <a:t>სხვენზე, თუნუქის სახურავის ქვეშ, ან ფარდულში, კარგი ვენტილაციის პირობებში. მშრალი ქერქი მოღუნვის დროს ტყდება. მისი შენახვა შეიძლება 4 წლამდე. </a:t>
            </a:r>
            <a:r>
              <a:rPr lang="ka-GE" sz="4000" dirty="0" smtClean="0"/>
              <a:t>იწიდან </a:t>
            </a:r>
            <a:r>
              <a:rPr lang="ka-GE" sz="4000" dirty="0" smtClean="0"/>
              <a:t>10 სმ-ის </a:t>
            </a:r>
            <a:r>
              <a:rPr lang="ka-GE" sz="4000" dirty="0" smtClean="0"/>
              <a:t>სიმაღლეზე</a:t>
            </a:r>
            <a:r>
              <a:rPr lang="ka-GE" dirty="0" smtClean="0"/>
              <a:t>.</a:t>
            </a:r>
            <a:endParaRPr lang="ru-RU" dirty="0"/>
          </a:p>
        </p:txBody>
      </p:sp>
      <p:pic>
        <p:nvPicPr>
          <p:cNvPr id="5" name="Рисунок 13" descr="http://t2.gstatic.com/images?q=tbn:ANd9GcT2NcBn4XOZRD7SK5edW1Ws62nI4hh2HJ2M-GJaUB81CLnAUpbD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649091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t3.gstatic.com/images?q=tbn:ANd9GcSYKTX_uKyuDGITqx379wROxv24De5vXNRNx4VhPG1CbuT0_6a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4482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a-GE" b="1" i="1" dirty="0" smtClean="0">
                <a:solidFill>
                  <a:srgbClr val="148219"/>
                </a:solidFill>
              </a:rPr>
              <a:t>სიმინდი - </a:t>
            </a:r>
            <a:r>
              <a:rPr lang="en-US" b="1" i="1" dirty="0" err="1" smtClean="0">
                <a:solidFill>
                  <a:srgbClr val="148219"/>
                </a:solidFill>
              </a:rPr>
              <a:t>Zea</a:t>
            </a:r>
            <a:r>
              <a:rPr lang="en-US" b="1" i="1" dirty="0" smtClean="0">
                <a:solidFill>
                  <a:srgbClr val="148219"/>
                </a:solidFill>
              </a:rPr>
              <a:t> </a:t>
            </a:r>
            <a:r>
              <a:rPr lang="en-US" b="1" i="1" dirty="0" err="1" smtClean="0">
                <a:solidFill>
                  <a:srgbClr val="148219"/>
                </a:solidFill>
              </a:rPr>
              <a:t>mays</a:t>
            </a:r>
            <a:endParaRPr lang="ru-RU" dirty="0">
              <a:solidFill>
                <a:srgbClr val="14821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600200"/>
            <a:ext cx="5626968" cy="4925144"/>
          </a:xfrm>
        </p:spPr>
        <p:txBody>
          <a:bodyPr>
            <a:noAutofit/>
          </a:bodyPr>
          <a:lstStyle/>
          <a:p>
            <a:r>
              <a:rPr lang="ka-GE" sz="2400" b="1" dirty="0" smtClean="0"/>
              <a:t>სვეტებს </a:t>
            </a:r>
            <a:r>
              <a:rPr lang="ka-GE" sz="2400" b="1" dirty="0" smtClean="0"/>
              <a:t>დინგებით აგროვებენ </a:t>
            </a:r>
            <a:r>
              <a:rPr lang="ka-GE" sz="2400" dirty="0" smtClean="0"/>
              <a:t>ტაროს მომწიფებისას. აშრობენ ჩრდილში ან საშრობ კარადაში 40</a:t>
            </a:r>
            <a:r>
              <a:rPr lang="en-US" sz="2400" dirty="0" smtClean="0"/>
              <a:t>C</a:t>
            </a:r>
            <a:r>
              <a:rPr lang="ka-GE" sz="2400" dirty="0" smtClean="0"/>
              <a:t>-ზე, შემდეგ ჰაერზე ტოვებენ 1-2 დღით, რათა ნედლეულმა საჭირო ტენი შეიწოვოს. ნედლეული მედიცინაში ცნობილია სახელით: „სიმინდის დინგები“, „სიმინდის ულვაში“. მას აქვს ერთმანეთში გადახლართული ან კონებად დალაგებული  რბილი აბრეშუმისებრ ძაფების (სვეტების) შეხედულება.</a:t>
            </a:r>
            <a:endParaRPr lang="ru-RU" sz="2400" dirty="0"/>
          </a:p>
        </p:txBody>
      </p:sp>
      <p:pic>
        <p:nvPicPr>
          <p:cNvPr id="5" name="Рисунок 1" descr="Carevica-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ka-GE" sz="3200" b="1" i="1" dirty="0" smtClean="0">
                <a:solidFill>
                  <a:srgbClr val="148219"/>
                </a:solidFill>
              </a:rPr>
              <a:t>სამადგაყოფილი ორკბილა - </a:t>
            </a:r>
            <a:r>
              <a:rPr lang="en-US" sz="3200" b="1" i="1" dirty="0" err="1" smtClean="0">
                <a:solidFill>
                  <a:srgbClr val="148219"/>
                </a:solidFill>
              </a:rPr>
              <a:t>Bidens</a:t>
            </a:r>
            <a:r>
              <a:rPr lang="en-US" sz="3200" b="1" i="1" dirty="0" smtClean="0">
                <a:solidFill>
                  <a:srgbClr val="148219"/>
                </a:solidFill>
              </a:rPr>
              <a:t> </a:t>
            </a:r>
            <a:r>
              <a:rPr lang="en-US" sz="3200" b="1" i="1" dirty="0" err="1" smtClean="0">
                <a:solidFill>
                  <a:srgbClr val="148219"/>
                </a:solidFill>
              </a:rPr>
              <a:t>tripartita</a:t>
            </a:r>
            <a:endParaRPr lang="ru-RU" sz="3200" dirty="0">
              <a:solidFill>
                <a:srgbClr val="14821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1340768"/>
            <a:ext cx="4896544" cy="56886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აგროვებენ </a:t>
            </a:r>
            <a:r>
              <a:rPr lang="ka-GE" b="1" dirty="0" smtClean="0"/>
              <a:t>ბალახს ანუ მცენარის მიწისზედა ნაწილს.</a:t>
            </a:r>
            <a:r>
              <a:rPr lang="ru-RU" dirty="0" smtClean="0"/>
              <a:t>აყვავებამდე </a:t>
            </a:r>
            <a:r>
              <a:rPr lang="ru-RU" dirty="0" smtClean="0"/>
              <a:t>ან ყვავილობის დასაწყისში. ამ დროს ჭრიან თოთო კენწეროებსა და ფოთლებს, ხოლო გვიანი შეგროვების დროს ჭრიან მხოლოდ გვერდითი ტოტების წვეროებს. აშრობენ ჩრდილში, სხვენზე ან ფარდულებში თხელ ფენად გაშლილს. </a:t>
            </a:r>
            <a:r>
              <a:rPr lang="ka-GE" dirty="0" smtClean="0"/>
              <a:t>ხელოვნური შრობა 35-40</a:t>
            </a:r>
            <a:r>
              <a:rPr lang="en-US" dirty="0" smtClean="0"/>
              <a:t>C. </a:t>
            </a:r>
            <a:r>
              <a:rPr lang="ka-GE" dirty="0" smtClean="0"/>
              <a:t>ფოთეროებზე ადრე შრება, ამიტომ შრობას დამთავრებულად თვლიან, როცა ღეროები აღარ იღუნება და ადვილად ტყდება.  </a:t>
            </a:r>
            <a:r>
              <a:rPr lang="ru-RU" dirty="0" smtClean="0"/>
              <a:t>გამხმარ ნედლეულს ინახავენ მშრალ, ბნელ ადგილას, ქაღალდის პარკებში. შენახვის ვადა ორი წელია.</a:t>
            </a:r>
            <a:endParaRPr lang="ru-RU" dirty="0"/>
          </a:p>
        </p:txBody>
      </p:sp>
      <p:pic>
        <p:nvPicPr>
          <p:cNvPr id="5" name="Рисунок 37" descr="http://t3.gstatic.com/images?q=tbn:ANd9GcTTWicY3Q_-inpzbRWgNbXAThoaeX1w54z3nVXwZk82dg7dYVJxc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8884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rasteniya-lecarstvennie.ru/uploads/posts/2010-01/1262986369_bidens-tripartita-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1584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a-G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რა არის სამურნალო მცენარეული ნედლეული?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916832"/>
            <a:ext cx="7704856" cy="4248472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dirty="0" smtClean="0"/>
              <a:t>სამკურნალო მცენარეული ნედლეული (სმნ) სამკურნალო მცენარის ის ნაწილია, რომელიც  გამოიყენება  სამკურნალო საშუალებად ან სამკურნალო ნივთიერებების, ფიტოპრეპარატების, წამალთა ფორმების მოსამზადებლად.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ka-GE" b="1" i="1" dirty="0" smtClean="0">
                <a:solidFill>
                  <a:srgbClr val="148219"/>
                </a:solidFill>
              </a:rPr>
              <a:t>ქაცვი - </a:t>
            </a:r>
            <a:r>
              <a:rPr lang="en-US" b="1" i="1" dirty="0" err="1" smtClean="0">
                <a:solidFill>
                  <a:srgbClr val="148219"/>
                </a:solidFill>
              </a:rPr>
              <a:t>Hyppophae</a:t>
            </a:r>
            <a:r>
              <a:rPr lang="en-US" b="1" i="1" dirty="0" smtClean="0">
                <a:solidFill>
                  <a:srgbClr val="148219"/>
                </a:solidFill>
              </a:rPr>
              <a:t> </a:t>
            </a:r>
            <a:r>
              <a:rPr lang="en-US" b="1" i="1" dirty="0" err="1" smtClean="0">
                <a:solidFill>
                  <a:srgbClr val="148219"/>
                </a:solidFill>
              </a:rPr>
              <a:t>ramnoides</a:t>
            </a:r>
            <a:endParaRPr lang="ru-RU" dirty="0">
              <a:solidFill>
                <a:srgbClr val="14821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8531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ამზადებენ ქაცვის მწიფე </a:t>
            </a:r>
            <a:r>
              <a:rPr lang="ru-RU" b="1" dirty="0" smtClean="0"/>
              <a:t>ნაყოფს.</a:t>
            </a:r>
            <a:r>
              <a:rPr lang="ru-RU" dirty="0" smtClean="0"/>
              <a:t> ნაყოფის შეგროვებას აწარმოებენ  ხელით, ჩამობერტყვით,ტოტების დამტვრევით (რაც ცხადია აჩანაგებს ქაცვის ბუჩქებს) ან სპეციალური, მოღუნულბოლოებიანი მავთულის პინცეტის საშუალებით და ათავსებენ სპეციალურ ტარაში. ახლადშეგროვილ ნაყოფს ინახავენ არაუმეტეს 3 დღისა გრილ, ბნელ ადგილას, ხოლო გაყინულს – ექვსი თვის განმავლობაში.</a:t>
            </a:r>
            <a:endParaRPr lang="ru-RU" dirty="0"/>
          </a:p>
        </p:txBody>
      </p:sp>
      <p:pic>
        <p:nvPicPr>
          <p:cNvPr id="5" name="Рисунок 76" descr="http://upload.wikimedia.org/wikipedia/commons/3/3a/Hippophae_rhamnoides-01_%28xndr%2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88032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2" descr="http://t3.gstatic.com/images?q=tbn:ANd9GcRzGS3st23VFQ8EviEYwMrV4otkm4pxWALzVyFzyVpYCNdYBehJ3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1584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დასკვნა: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3000" dirty="0" smtClean="0"/>
              <a:t>სამკურნალო მცენარეული ნედლეულის სწორად შეგროვება, შრობა და შენახვა განაპირობებს ნედლეულის კეთილხარისხოვნებას;</a:t>
            </a:r>
          </a:p>
          <a:p>
            <a:r>
              <a:rPr lang="ka-GE" sz="3000" dirty="0" smtClean="0"/>
              <a:t>დაუშვებელია უცნობი მცენარის ნედლეულის შეგროვება;</a:t>
            </a:r>
          </a:p>
          <a:p>
            <a:r>
              <a:rPr lang="ka-GE" sz="3000" dirty="0" smtClean="0"/>
              <a:t>შეგროვებისას უნდა გავითვალისწინოთ შეგროვების ვადები,  მცენარის ზრდა-განვითარების ფაზები და გავრცელების არეალი.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dirty="0" smtClean="0">
                <a:solidFill>
                  <a:schemeClr val="accent6">
                    <a:lumMod val="75000"/>
                  </a:schemeClr>
                </a:solidFill>
              </a:rPr>
              <a:t>სამკურნალო მცენარეული ნედლეულის ბაზა:</a:t>
            </a:r>
            <a:r>
              <a:rPr lang="ka-GE" dirty="0" smtClean="0"/>
              <a:t/>
            </a:r>
            <a:br>
              <a:rPr lang="ka-GE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/>
          <a:lstStyle/>
          <a:p>
            <a:r>
              <a:rPr lang="ka-GE" i="1" dirty="0" smtClean="0"/>
              <a:t>ველურად მოზარდი მცენარეები;</a:t>
            </a:r>
          </a:p>
          <a:p>
            <a:r>
              <a:rPr lang="ka-GE" i="1" dirty="0" smtClean="0"/>
              <a:t>კულტივირებული მცენარეები;</a:t>
            </a:r>
          </a:p>
          <a:p>
            <a:r>
              <a:rPr lang="ka-GE" i="1" dirty="0" smtClean="0"/>
              <a:t>უცხო ფლორის სახეობების იმპორტი;</a:t>
            </a:r>
          </a:p>
          <a:p>
            <a:r>
              <a:rPr lang="ka-GE" i="1" dirty="0" smtClean="0"/>
              <a:t>მცენარეთა ქსოვილურ და უჯრედული კულტურები.</a:t>
            </a:r>
          </a:p>
          <a:p>
            <a:endParaRPr lang="ka-GE" i="1" dirty="0" smtClean="0"/>
          </a:p>
          <a:p>
            <a:pPr>
              <a:buNone/>
            </a:pPr>
            <a:r>
              <a:rPr lang="ka-GE" sz="2400" dirty="0" smtClean="0"/>
              <a:t>(ჩამოთვლილი გზებით შექმნილი ნედლეულის მოცულობა  განსხვავებულია, რაც დამოკიდებულია ქვეყნის ბუნებრივი ფლორის სიმდიდრეზე)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ka-GE" sz="2700" dirty="0" smtClean="0"/>
              <a:t/>
            </a:r>
            <a:br>
              <a:rPr lang="ka-GE" sz="2700" dirty="0" smtClean="0"/>
            </a:br>
            <a:r>
              <a:rPr lang="ka-GE" sz="2700" dirty="0" smtClean="0"/>
              <a:t/>
            </a:r>
            <a:br>
              <a:rPr lang="ka-GE" sz="2700" dirty="0" smtClean="0"/>
            </a:br>
            <a:r>
              <a:rPr lang="ka-GE" sz="4000" dirty="0" smtClean="0">
                <a:solidFill>
                  <a:schemeClr val="accent6">
                    <a:lumMod val="75000"/>
                  </a:schemeClr>
                </a:solidFill>
              </a:rPr>
              <a:t>სამკურნალო მცენარეული ნედლეულის დამზადების საფუძვლები: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სამკურნალო მცენარეები წარმოადგენენ ჩვენი ქვეყნის ფარმაცევტული მრეწველობის თითქმის ნახევარს</a:t>
            </a:r>
          </a:p>
          <a:p>
            <a:endParaRPr lang="ka-GE" sz="2800" dirty="0" smtClean="0"/>
          </a:p>
          <a:p>
            <a:r>
              <a:rPr lang="ka-GE" sz="2800" dirty="0" smtClean="0"/>
              <a:t>წამლის დასამზადებლად გამოიყენება მხოლოდ კეთილხარისხოვანი - კონდიციამდე მიყვანილი მცენარე და მისი ნაწილები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სამკურნალო მცენარეული ნედლეულის შეგროვება და პირველადი დამუშავება: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800" dirty="0" smtClean="0">
                <a:solidFill>
                  <a:srgbClr val="009900"/>
                </a:solidFill>
              </a:rPr>
              <a:t>ფოთლებს</a:t>
            </a:r>
            <a:r>
              <a:rPr lang="ka-GE" sz="2800" dirty="0" smtClean="0"/>
              <a:t>  ამზადებენ უმეტესად მცენარის ყვავილობის ან ბუტონიზაციის ფაზაში, მათ ჭრიან დანით, მაკრატლით, ნამგლით ან ცელავენ.</a:t>
            </a:r>
          </a:p>
          <a:p>
            <a:endParaRPr lang="ka-GE" sz="2800" dirty="0" smtClean="0"/>
          </a:p>
          <a:p>
            <a:pPr>
              <a:buFont typeface="Wingdings" pitchFamily="2" charset="2"/>
              <a:buChar char="Ø"/>
            </a:pPr>
            <a:r>
              <a:rPr lang="ka-GE" sz="2800" dirty="0" smtClean="0"/>
              <a:t>დაკრეფილ ფოთლებს ასუფთავებენ გაყვითლებული, გამუქებული და მწერებისაგან დაზიანებული ფოთლებისაგან და შემდეგ აშრობენ.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a-GE" dirty="0" smtClean="0">
                <a:solidFill>
                  <a:srgbClr val="FF0000"/>
                </a:solidFill>
              </a:rPr>
              <a:t>ყვავილები</a:t>
            </a:r>
            <a:r>
              <a:rPr lang="ka-GE" dirty="0" smtClean="0"/>
              <a:t> და </a:t>
            </a:r>
            <a:r>
              <a:rPr lang="ka-GE" dirty="0" smtClean="0">
                <a:solidFill>
                  <a:srgbClr val="FF0000"/>
                </a:solidFill>
              </a:rPr>
              <a:t>ყვავილედები </a:t>
            </a:r>
            <a:r>
              <a:rPr lang="ka-GE" dirty="0" smtClean="0"/>
              <a:t>ძალიან ნაზია, მათ ამზადებენ სრული ყვავილობისას ან დასაწყისში;</a:t>
            </a:r>
          </a:p>
          <a:p>
            <a:pPr>
              <a:buFont typeface="Wingdings" pitchFamily="2" charset="2"/>
              <a:buChar char="v"/>
            </a:pPr>
            <a:r>
              <a:rPr lang="ka-GE" dirty="0" smtClean="0"/>
              <a:t>ყვავილებს აგროვებენ ყვავილსაფართან ერთად ხელით ან ჭრიან მაკრატლით, სეკატორით და სპეციალური სავარცხლებით, რომლებიც ნედლეულს პირდაპირ კალათში ყრის;</a:t>
            </a:r>
          </a:p>
          <a:p>
            <a:pPr>
              <a:buFont typeface="Wingdings" pitchFamily="2" charset="2"/>
              <a:buChar char="v"/>
            </a:pPr>
            <a:r>
              <a:rPr lang="ka-GE" dirty="0" smtClean="0"/>
              <a:t>გაშრობამდე აცილებენ ფერშეცვლილ, დამჭკნარ და მცენარის სხვა ნაწილებს.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ka-GE" sz="2800" dirty="0" smtClean="0">
                <a:solidFill>
                  <a:schemeClr val="accent6">
                    <a:lumMod val="75000"/>
                  </a:schemeClr>
                </a:solidFill>
              </a:rPr>
              <a:t>კოკრებს</a:t>
            </a:r>
            <a:r>
              <a:rPr lang="ka-GE" sz="2800" dirty="0" smtClean="0"/>
              <a:t> ამზადებენ ყვავილების გაშლამდე, უმეტესად მცენარეს აჭრიან გვერდით ტოტებს და გაშრობის შემდეგ აცლიან ბუტონებს.</a:t>
            </a:r>
          </a:p>
          <a:p>
            <a:endParaRPr lang="ka-GE" sz="2800" dirty="0" smtClean="0"/>
          </a:p>
          <a:p>
            <a:pPr>
              <a:buFont typeface="Wingdings" pitchFamily="2" charset="2"/>
              <a:buChar char="§"/>
            </a:pPr>
            <a:r>
              <a:rPr lang="ka-GE" sz="2800" dirty="0" smtClean="0">
                <a:solidFill>
                  <a:srgbClr val="C00000"/>
                </a:solidFill>
              </a:rPr>
              <a:t>კვირტების </a:t>
            </a:r>
            <a:r>
              <a:rPr lang="ka-GE" sz="2800" dirty="0" smtClean="0"/>
              <a:t>დამზადება წარმოებს ზამთრის დასასრულს ან ადრე გაზაფხულზე, როდესაც უკვე დაბერილია, მაგრამ გაშლა არაა დაწყებული;</a:t>
            </a:r>
          </a:p>
          <a:p>
            <a:pPr>
              <a:buFont typeface="Wingdings" pitchFamily="2" charset="2"/>
              <a:buChar char="§"/>
            </a:pPr>
            <a:r>
              <a:rPr lang="ka-GE" sz="2800" dirty="0" smtClean="0"/>
              <a:t>მათ მოჭრიან უმეტესად 3-5 სმ სიგრძის ყლორტებთან ერთად და ცივ პირობებში გაშრობის შემდეგ გაასუფთავებენ გაშლილი კვირტებისა და მინარევებისაგან.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ka-GE" dirty="0" smtClean="0">
                <a:solidFill>
                  <a:srgbClr val="00B050"/>
                </a:solidFill>
              </a:rPr>
              <a:t>ბალახის</a:t>
            </a:r>
            <a:r>
              <a:rPr lang="ka-GE" dirty="0" smtClean="0"/>
              <a:t> დამზადებისას ოპტიმალური პერიოდია მცენარის მასიური ყვავილობა;</a:t>
            </a:r>
          </a:p>
          <a:p>
            <a:pPr>
              <a:buFont typeface="Wingdings" pitchFamily="2" charset="2"/>
              <a:buChar char="ü"/>
            </a:pPr>
            <a:r>
              <a:rPr lang="ka-GE" dirty="0" smtClean="0"/>
              <a:t>პატარა მცენარეზე დანით, მაკრატლით, სეკატორით აჭრიან მთელ მიწისზედა ნაწილს ნიადაგიდან 5-10 სმ დაშორებით, თუ მცენარე დიდია - პირიქით მოაცილებენ გვერდით ყლორტებს ან მთელ აყვავებულ ნაწილს (წვეროდან 15-35 სმ სიგრძის) ისე, რომ არ შეყვეს გაუხეშებული ღეროები;</a:t>
            </a:r>
          </a:p>
          <a:p>
            <a:pPr>
              <a:buFont typeface="Wingdings" pitchFamily="2" charset="2"/>
              <a:buChar char="ü"/>
            </a:pPr>
            <a:r>
              <a:rPr lang="ka-GE" dirty="0" smtClean="0"/>
              <a:t>ბალახის დამზადებისას, რომ არ განადგურდეს მცენარე, ყოველ 1კვ. მეტრზე ხელუხლებლად ტოვებენ კარგად განვითარებულ 2-3 ეგზემპლიარს.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963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რა არის სამურნალო მცენარეული ნედლეული?</vt:lpstr>
      <vt:lpstr>  სამკურნალო მცენარეული ნედლეულის ბაზა: </vt:lpstr>
      <vt:lpstr>  სამკურნალო მცენარეული ნედლეულის დამზადების საფუძვლები: </vt:lpstr>
      <vt:lpstr>Slide 5</vt:lpstr>
      <vt:lpstr>სამკურნალო მცენარეული ნედლეულის შეგროვება და პირველადი დამუშავება:</vt:lpstr>
      <vt:lpstr>Slide 7</vt:lpstr>
      <vt:lpstr>Slide 8</vt:lpstr>
      <vt:lpstr>Slide 9</vt:lpstr>
      <vt:lpstr>Slide 10</vt:lpstr>
      <vt:lpstr>Slide 11</vt:lpstr>
      <vt:lpstr>დიდი მრავალძარღვა -  Plantago major</vt:lpstr>
      <vt:lpstr>ვირისტერფა - Tussilago farfara</vt:lpstr>
      <vt:lpstr>ცაცხვი -  Tilia cordata</vt:lpstr>
      <vt:lpstr>ჟოლო - Rubus ideus</vt:lpstr>
      <vt:lpstr>ორსახლიანი ჭინჭარი -Urtica dioica</vt:lpstr>
      <vt:lpstr>ძახველი - Viburnum opulus</vt:lpstr>
      <vt:lpstr>სიმინდი - Zea mays</vt:lpstr>
      <vt:lpstr>სამადგაყოფილი ორკბილა - Bidens tripartita</vt:lpstr>
      <vt:lpstr>ქაცვი - Hyppophae ramnoides</vt:lpstr>
      <vt:lpstr>დასკვნა: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თემა 2:</dc:title>
  <dc:creator>eteri</dc:creator>
  <cp:lastModifiedBy>eteri</cp:lastModifiedBy>
  <cp:revision>63</cp:revision>
  <dcterms:created xsi:type="dcterms:W3CDTF">2012-02-25T09:34:35Z</dcterms:created>
  <dcterms:modified xsi:type="dcterms:W3CDTF">2025-07-07T13:41:14Z</dcterms:modified>
</cp:coreProperties>
</file>