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7" r:id="rId4"/>
    <p:sldId id="261" r:id="rId5"/>
    <p:sldId id="258" r:id="rId6"/>
    <p:sldId id="260" r:id="rId7"/>
    <p:sldId id="264" r:id="rId8"/>
    <p:sldId id="263" r:id="rId9"/>
    <p:sldId id="265" r:id="rId10"/>
    <p:sldId id="266" r:id="rId11"/>
    <p:sldId id="262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0000" autoAdjust="0"/>
  </p:normalViewPr>
  <p:slideViewPr>
    <p:cSldViewPr snapToGrid="0">
      <p:cViewPr varScale="1">
        <p:scale>
          <a:sx n="91" d="100"/>
          <a:sy n="91" d="100"/>
        </p:scale>
        <p:origin x="-13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BDAFC-4C4D-4EB1-ABA6-21C732537106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E8F6F-37EB-4E02-9608-5E64A61D44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150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E8F6F-37EB-4E02-9608-5E64A61D44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5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3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7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8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905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499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42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23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1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2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651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71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DA56-5031-4F54-8942-59AECE5A3E3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9E6AA-33AC-4908-AD16-04A04E67C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15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.g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pply.embark.com/student/fulbright/internation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pply.embark.com/student/fulbright/internationa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3600" b="1" dirty="0" smtClean="0"/>
              <a:t>ფულბრაიტის სამაგისტრო სტიპენდია</a:t>
            </a:r>
            <a:br>
              <a:rPr lang="ka-GE" sz="3600" b="1" dirty="0" smtClean="0"/>
            </a:br>
            <a:r>
              <a:rPr lang="en-US" sz="3600" b="1" dirty="0" smtClean="0"/>
              <a:t>(Fulbright Graduate Scholarship)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2018-2019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448835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საერთაშორისო განათლების ცენტრი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ვებ-გვერდი: </a:t>
            </a:r>
            <a:r>
              <a:rPr lang="en-US" dirty="0" smtClean="0">
                <a:hlinkClick r:id="rId2"/>
              </a:rPr>
              <a:t>http://www.cie.ge/</a:t>
            </a:r>
            <a:endParaRPr lang="ka-GE" dirty="0" smtClean="0"/>
          </a:p>
          <a:p>
            <a:endParaRPr lang="ka-GE" dirty="0"/>
          </a:p>
          <a:p>
            <a:r>
              <a:rPr lang="ka-GE" dirty="0" smtClean="0"/>
              <a:t>მისამართი: ჭოველიძის </a:t>
            </a:r>
            <a:r>
              <a:rPr lang="ka-GE" dirty="0"/>
              <a:t>ქ. </a:t>
            </a:r>
            <a:r>
              <a:rPr lang="ka-GE" dirty="0" smtClean="0"/>
              <a:t>10, თბილისი</a:t>
            </a:r>
            <a:r>
              <a:rPr lang="ka-GE" dirty="0"/>
              <a:t>, </a:t>
            </a:r>
            <a:r>
              <a:rPr lang="ka-GE" dirty="0" smtClean="0"/>
              <a:t>საქართველო; </a:t>
            </a:r>
          </a:p>
          <a:p>
            <a:endParaRPr lang="ka-GE" dirty="0"/>
          </a:p>
          <a:p>
            <a:r>
              <a:rPr lang="ka-GE" dirty="0" smtClean="0"/>
              <a:t>ტელ/ფაქსი</a:t>
            </a:r>
            <a:r>
              <a:rPr lang="ka-GE" dirty="0"/>
              <a:t>: (995 32) 225 26 15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8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5139"/>
          </a:xfrm>
        </p:spPr>
        <p:txBody>
          <a:bodyPr>
            <a:normAutofit/>
          </a:bodyPr>
          <a:lstStyle/>
          <a:p>
            <a:r>
              <a:rPr lang="ka-GE" sz="3200" b="1" dirty="0" smtClean="0"/>
              <a:t>დამატებითი დოკუმენტები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5392882"/>
          </a:xfrm>
        </p:spPr>
        <p:txBody>
          <a:bodyPr>
            <a:normAutofit lnSpcReduction="10000"/>
          </a:bodyPr>
          <a:lstStyle/>
          <a:p>
            <a:pPr lvl="0"/>
            <a:r>
              <a:rPr lang="ka-GE" sz="2400" dirty="0"/>
              <a:t>განმცხადებლებს სოციალურ მეცნიერებებში, </a:t>
            </a:r>
            <a:r>
              <a:rPr lang="ka-GE" sz="2400" dirty="0" smtClean="0"/>
              <a:t>ჟურნალისტიკასა </a:t>
            </a:r>
            <a:r>
              <a:rPr lang="ka-GE" sz="2400" dirty="0"/>
              <a:t>და ჰუმანიტარულ მეცნიერებებში შეუძლიათ დამატებით წარმოადგინონ კვლევა, დაბეჭდილი სტატია ან სხვა ნაშრომი, თუ მათ მიაჩნიათ, რომ ეს გააძლიერებს მათ განაცხადს</a:t>
            </a:r>
            <a:r>
              <a:rPr lang="ka-GE" sz="2400" dirty="0" smtClean="0"/>
              <a:t>;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ka-GE" sz="2400" dirty="0"/>
              <a:t>განმცხადებლებმა სახვით და საშემსრულებლო ხელოვნების სფეროებში უნდა წარმოადგინონ სადემონსტრაციო ნაშრომი - მხატვრული ნამუშევრების პორტფოლიო, ვიდეო კლიპი, ფილმი, </a:t>
            </a:r>
            <a:r>
              <a:rPr lang="ka-GE" sz="2400" dirty="0" smtClean="0"/>
              <a:t>მუსიკალური ნაწარმოების აუდიო </a:t>
            </a:r>
            <a:r>
              <a:rPr lang="ka-GE" sz="2400" dirty="0"/>
              <a:t>ჩანაწერი </a:t>
            </a:r>
            <a:r>
              <a:rPr lang="ka-GE" sz="2400" dirty="0" smtClean="0"/>
              <a:t> </a:t>
            </a:r>
            <a:r>
              <a:rPr lang="ka-GE" sz="2400" dirty="0"/>
              <a:t>და ა.შ</a:t>
            </a:r>
            <a:r>
              <a:rPr lang="ka-GE" sz="2400" dirty="0" smtClean="0"/>
              <a:t>.;</a:t>
            </a:r>
          </a:p>
          <a:p>
            <a:pPr lvl="0"/>
            <a:endParaRPr lang="en-US" sz="2400" dirty="0"/>
          </a:p>
          <a:p>
            <a:pPr lvl="0"/>
            <a:r>
              <a:rPr lang="ka-GE" sz="2400" dirty="0"/>
              <a:t>სურვილის შემთხვევაში განმცხადებლებს შეუძლიათ წარადგინონ პროფესიული რეზიუმე</a:t>
            </a:r>
            <a:r>
              <a:rPr lang="ka-GE" sz="2400" dirty="0" smtClean="0"/>
              <a:t>;</a:t>
            </a:r>
          </a:p>
          <a:p>
            <a:pPr lvl="0"/>
            <a:endParaRPr lang="en-US" sz="2400" dirty="0"/>
          </a:p>
          <a:p>
            <a:r>
              <a:rPr lang="ka-GE" sz="2400" dirty="0"/>
              <a:t>განმცხადებლებს, რომლებიც წარადგენენ განაცხადს საშემსრულებლო ხელოვნებაში, </a:t>
            </a:r>
            <a:r>
              <a:rPr lang="ka-GE" sz="2400" dirty="0" smtClean="0"/>
              <a:t>შესაძლებელია </a:t>
            </a:r>
            <a:r>
              <a:rPr lang="ka-GE" sz="2400" dirty="0"/>
              <a:t>ჩაუტარდეთ მოსმენა.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93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r>
              <a:rPr lang="ka-GE" sz="3200" b="1" dirty="0" smtClean="0"/>
              <a:t>შერჩევის ეტაპები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0656"/>
            <a:ext cx="10515600" cy="5704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sz="2400" b="1" dirty="0"/>
              <a:t>1 ფაზა</a:t>
            </a:r>
            <a:r>
              <a:rPr lang="ka-GE" sz="2400" dirty="0"/>
              <a:t> - აგვისტოს შუა რიცხვები: საკვალიფიკაციო და ფორმალური მოთხოვნების შემოწმება - მოცემულ ეტაპზე ფასდება, თუ რამდენად </a:t>
            </a:r>
            <a:r>
              <a:rPr lang="ka-GE" sz="2400" dirty="0" smtClean="0"/>
              <a:t>აკმაყოფილებენ განმცხადებლები </a:t>
            </a:r>
            <a:r>
              <a:rPr lang="ka-GE" sz="2400" dirty="0"/>
              <a:t>საკვალიფიკაციო და ფორმალურ მოთხოვნებს.  განმცხადებლები, რომლებიც არ აკმაყოფილებენ საკვალიფიკაციო და/ან ფორმალურ მოთხოვნებს, არ გადადიან შერჩევის მეორე ეტაპზე</a:t>
            </a:r>
            <a:r>
              <a:rPr lang="ka-GE" sz="2400" dirty="0" smtClean="0"/>
              <a:t>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ka-GE" sz="2400" b="1" dirty="0"/>
              <a:t>2 ფაზა </a:t>
            </a:r>
            <a:r>
              <a:rPr lang="ka-GE" sz="2400" dirty="0"/>
              <a:t>- აგვისტოს ბოლო: განცხადებების შინაარსობრივი </a:t>
            </a:r>
            <a:r>
              <a:rPr lang="ka-GE" sz="2400" dirty="0" smtClean="0"/>
              <a:t>შემოწმება, რის შედეგადაც გამოვლინდებიან </a:t>
            </a:r>
            <a:r>
              <a:rPr lang="ka-GE" sz="2400" dirty="0"/>
              <a:t>გასაუბრების ეტაპზე დასაშვები </a:t>
            </a:r>
            <a:r>
              <a:rPr lang="ka-GE" sz="2400" dirty="0" smtClean="0"/>
              <a:t>პირები;</a:t>
            </a:r>
            <a:endParaRPr lang="en-US" sz="2400" dirty="0"/>
          </a:p>
          <a:p>
            <a:pPr marL="0" indent="0">
              <a:buNone/>
            </a:pPr>
            <a:endParaRPr lang="ka-GE" sz="2400" b="1" dirty="0" smtClean="0"/>
          </a:p>
          <a:p>
            <a:pPr marL="0" indent="0">
              <a:buNone/>
            </a:pPr>
            <a:r>
              <a:rPr lang="ka-GE" sz="2400" b="1" dirty="0" smtClean="0"/>
              <a:t>3 </a:t>
            </a:r>
            <a:r>
              <a:rPr lang="ka-GE" sz="2400" b="1" dirty="0"/>
              <a:t>ფაზა</a:t>
            </a:r>
            <a:r>
              <a:rPr lang="ka-GE" sz="2400" dirty="0"/>
              <a:t> - სექტემბრის შუა რიცხვები: გასაუბრება - ამ ეტაპზე ხდება შერჩეულ კანდიდატებთან გასაუბრება და ნახევარფინალისტების გამოვლენა. გასაუბრება ჩატარდება ა.შ.შ.-ის საელჩოში.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7438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ტესტები სექტემბერ-ოქტომბერში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/>
              <a:t>TOEFL</a:t>
            </a:r>
            <a:r>
              <a:rPr lang="ka-GE" dirty="0"/>
              <a:t>:</a:t>
            </a:r>
            <a:r>
              <a:rPr lang="en-US" dirty="0" smtClean="0"/>
              <a:t> </a:t>
            </a:r>
            <a:r>
              <a:rPr lang="en-US" dirty="0"/>
              <a:t>IBT </a:t>
            </a:r>
            <a:r>
              <a:rPr lang="ka-GE" dirty="0" smtClean="0"/>
              <a:t>-ის მინიმუმ </a:t>
            </a:r>
            <a:r>
              <a:rPr lang="ka-GE" dirty="0"/>
              <a:t>80 ქულა</a:t>
            </a:r>
            <a:r>
              <a:rPr lang="en-US" dirty="0"/>
              <a:t>; PBT </a:t>
            </a:r>
            <a:r>
              <a:rPr lang="ka-GE" dirty="0" smtClean="0"/>
              <a:t>-ის მინიმუმ</a:t>
            </a:r>
            <a:r>
              <a:rPr lang="en-US" dirty="0" smtClean="0"/>
              <a:t> </a:t>
            </a:r>
            <a:r>
              <a:rPr lang="en-US" dirty="0"/>
              <a:t>550 </a:t>
            </a:r>
            <a:r>
              <a:rPr lang="ka-GE" dirty="0"/>
              <a:t>ქულა. </a:t>
            </a:r>
            <a:r>
              <a:rPr lang="ka-GE" dirty="0" smtClean="0"/>
              <a:t>სასურველია </a:t>
            </a:r>
            <a:r>
              <a:rPr lang="en-US" dirty="0" smtClean="0"/>
              <a:t>IBT</a:t>
            </a:r>
            <a:r>
              <a:rPr lang="ka-GE" dirty="0" smtClean="0"/>
              <a:t>-ში</a:t>
            </a:r>
            <a:r>
              <a:rPr lang="en-US" dirty="0" smtClean="0"/>
              <a:t> </a:t>
            </a:r>
            <a:r>
              <a:rPr lang="ka-GE" dirty="0"/>
              <a:t>100 ქულა (</a:t>
            </a:r>
            <a:r>
              <a:rPr lang="en-US" dirty="0" smtClean="0"/>
              <a:t>PBT</a:t>
            </a:r>
            <a:r>
              <a:rPr lang="ka-GE" dirty="0" smtClean="0"/>
              <a:t>-ში</a:t>
            </a:r>
            <a:r>
              <a:rPr lang="en-US" dirty="0" smtClean="0"/>
              <a:t> </a:t>
            </a:r>
            <a:r>
              <a:rPr lang="en-US" dirty="0"/>
              <a:t>600 </a:t>
            </a:r>
            <a:r>
              <a:rPr lang="ka-GE" dirty="0"/>
              <a:t>ქულა</a:t>
            </a:r>
            <a:r>
              <a:rPr lang="ka-GE" dirty="0" smtClean="0"/>
              <a:t>) </a:t>
            </a:r>
            <a:r>
              <a:rPr lang="ka-GE" dirty="0"/>
              <a:t>რიგ სფეროებში, მათ </a:t>
            </a:r>
            <a:r>
              <a:rPr lang="ka-GE" dirty="0" smtClean="0"/>
              <a:t>შორის: </a:t>
            </a:r>
            <a:r>
              <a:rPr lang="ka-GE" dirty="0"/>
              <a:t>არქიტექტურა, საჯარო მმართველობა, ბიზნესი. სამართალში მინიმალური მოთხოვნაა </a:t>
            </a:r>
            <a:r>
              <a:rPr lang="en-US" dirty="0" smtClean="0"/>
              <a:t>IBT</a:t>
            </a:r>
            <a:r>
              <a:rPr lang="ka-GE" dirty="0" smtClean="0"/>
              <a:t>-ის</a:t>
            </a:r>
            <a:r>
              <a:rPr lang="en-US" dirty="0" smtClean="0"/>
              <a:t> </a:t>
            </a:r>
            <a:r>
              <a:rPr lang="ka-GE" dirty="0"/>
              <a:t>100 ქულა</a:t>
            </a:r>
            <a:r>
              <a:rPr lang="ka-GE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GRE</a:t>
            </a:r>
            <a:r>
              <a:rPr lang="en-US" dirty="0"/>
              <a:t> - </a:t>
            </a:r>
            <a:r>
              <a:rPr lang="ka-GE" dirty="0"/>
              <a:t>სავალდებულაო ყველა სფეროში, გარდა სამართლისა</a:t>
            </a:r>
            <a:r>
              <a:rPr lang="ka-GE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GMAT </a:t>
            </a:r>
            <a:r>
              <a:rPr lang="ka-GE" dirty="0"/>
              <a:t>- სავალდებულოა ბიზნესის </a:t>
            </a:r>
            <a:r>
              <a:rPr lang="ka-GE" dirty="0" smtClean="0"/>
              <a:t>ადმინისტრირების სფეროში.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9389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გამარჯვებულების გამოვლენა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682"/>
            <a:ext cx="10515600" cy="46702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a-GE" dirty="0" smtClean="0"/>
              <a:t>იმ კანდიდატების სია, რომლებიც წარმატებით გაივლიან ტესტებს, გადაეცემა ა.შ.შ.-ის </a:t>
            </a:r>
            <a:r>
              <a:rPr lang="ka-GE" dirty="0"/>
              <a:t>განათლების საერთაშორისო </a:t>
            </a:r>
            <a:r>
              <a:rPr lang="ka-GE" dirty="0" smtClean="0"/>
              <a:t>ინსტიტუტს.</a:t>
            </a:r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r>
              <a:rPr lang="ka-GE" dirty="0"/>
              <a:t>ა.შ.შ.-ის განათლების </a:t>
            </a:r>
            <a:r>
              <a:rPr lang="ka-GE" dirty="0" smtClean="0"/>
              <a:t>საერთაშორისო ინსტიტუტი ათანხმებს ა.შ.შ.-ის უნივერსიტეტებთან კანდიდატებს.</a:t>
            </a:r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r>
              <a:rPr lang="ka-GE" dirty="0" smtClean="0"/>
              <a:t>საბოლოო გადაწყვეტილებას კანდიდატების დაფინანსებასთან დაკავშირებით ღებულობს </a:t>
            </a:r>
            <a:r>
              <a:rPr lang="ka-GE" dirty="0"/>
              <a:t>ა.შ.შ-ის სახელმწიფო დეპარტამენტის საგანმანათლებლო და კულტურის საკითხთა ბიურო</a:t>
            </a:r>
            <a:r>
              <a:rPr lang="ka-GE" dirty="0" smtClean="0"/>
              <a:t>.</a:t>
            </a:r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r>
              <a:rPr lang="ka-GE" dirty="0"/>
              <a:t>საბოლოო შედეგება კანდიდატებს ეცნობებათ 2018 წლის გაზაფხულზე.</a:t>
            </a:r>
            <a:endParaRPr lang="en-US" dirty="0"/>
          </a:p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706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6482"/>
          </a:xfrm>
        </p:spPr>
        <p:txBody>
          <a:bodyPr/>
          <a:lstStyle/>
          <a:p>
            <a:pPr algn="ctr"/>
            <a:r>
              <a:rPr lang="ka-G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მადლობა ყურადღებისთვის!</a:t>
            </a:r>
            <a:br>
              <a:rPr lang="ka-G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წარმატებები!!!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872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800" i="1" dirty="0" smtClean="0"/>
              <a:t/>
            </a:r>
            <a:br>
              <a:rPr lang="ka-GE" sz="2800" i="1" dirty="0" smtClean="0"/>
            </a:br>
            <a:r>
              <a:rPr lang="ka-GE" sz="2800" i="1" dirty="0" smtClean="0"/>
              <a:t/>
            </a:r>
            <a:br>
              <a:rPr lang="ka-GE" sz="2800" i="1" dirty="0" smtClean="0"/>
            </a:br>
            <a:r>
              <a:rPr lang="ka-GE" sz="2800" b="1" dirty="0" smtClean="0"/>
              <a:t>ჯეიმს ვილიამ ფულბრაიტი</a:t>
            </a:r>
            <a:br>
              <a:rPr lang="ka-GE" sz="2800" b="1" dirty="0" smtClean="0"/>
            </a:br>
            <a:r>
              <a:rPr lang="ka-GE" sz="2800" b="1" dirty="0" smtClean="0"/>
              <a:t/>
            </a:r>
            <a:br>
              <a:rPr lang="ka-GE" sz="2800" b="1" dirty="0" smtClean="0"/>
            </a:br>
            <a:r>
              <a:rPr lang="ka-GE" sz="2800" dirty="0" smtClean="0"/>
              <a:t>ა.შ.შ-ის სენატორი არკანზასიდან (1945</a:t>
            </a:r>
            <a:r>
              <a:rPr lang="ka-GE" sz="2800" dirty="0"/>
              <a:t>-</a:t>
            </a:r>
            <a:r>
              <a:rPr lang="ka-GE" sz="2800" dirty="0" smtClean="0"/>
              <a:t>1974 წლებში)</a:t>
            </a:r>
            <a:br>
              <a:rPr lang="ka-GE" sz="2800" dirty="0" smtClean="0"/>
            </a:br>
            <a:r>
              <a:rPr lang="ka-GE" sz="2800" dirty="0" smtClean="0"/>
              <a:t/>
            </a:r>
            <a:br>
              <a:rPr lang="ka-GE" sz="2800" dirty="0" smtClean="0"/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2138" y="1825625"/>
            <a:ext cx="6847723" cy="4351338"/>
          </a:xfrm>
        </p:spPr>
      </p:pic>
    </p:spTree>
    <p:extLst>
      <p:ext uri="{BB962C8B-B14F-4D97-AF65-F5344CB8AC3E}">
        <p14:creationId xmlns:p14="http://schemas.microsoft.com/office/powerpoint/2010/main" xmlns="" val="254378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პროგრამის სპონსორები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3200" dirty="0"/>
              <a:t>ა.შ.შ-ის სახელმწიფო დეპარტამენტის საგანმანათლებლო და კულტურის საკითხთა </a:t>
            </a:r>
            <a:r>
              <a:rPr lang="ka-GE" sz="3200" dirty="0" smtClean="0"/>
              <a:t>ბიურო;</a:t>
            </a:r>
          </a:p>
          <a:p>
            <a:pPr marL="0" indent="0">
              <a:buNone/>
            </a:pPr>
            <a:endParaRPr lang="ka-GE" sz="3200" dirty="0" smtClean="0"/>
          </a:p>
          <a:p>
            <a:r>
              <a:rPr lang="ka-GE" sz="3200" dirty="0" smtClean="0"/>
              <a:t>საქართველოს მთავრობა;</a:t>
            </a:r>
          </a:p>
          <a:p>
            <a:pPr marL="0" indent="0">
              <a:buNone/>
            </a:pPr>
            <a:endParaRPr lang="ka-GE" sz="3200" dirty="0"/>
          </a:p>
          <a:p>
            <a:r>
              <a:rPr lang="ka-GE" sz="3200" dirty="0" smtClean="0"/>
              <a:t>საქართველოს ბანკი.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1398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54" y="298939"/>
            <a:ext cx="11333284" cy="1116623"/>
          </a:xfrm>
        </p:spPr>
        <p:txBody>
          <a:bodyPr>
            <a:normAutofit/>
          </a:bodyPr>
          <a:lstStyle/>
          <a:p>
            <a:pPr algn="l"/>
            <a:r>
              <a:rPr lang="ka-GE" sz="3600" b="1" dirty="0" smtClean="0"/>
              <a:t>საკონკურსო ვადები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992" y="1521069"/>
            <a:ext cx="11878408" cy="4659923"/>
          </a:xfrm>
        </p:spPr>
        <p:txBody>
          <a:bodyPr>
            <a:normAutofit/>
          </a:bodyPr>
          <a:lstStyle/>
          <a:p>
            <a:pPr algn="l"/>
            <a:endParaRPr lang="ka-GE" sz="3200" dirty="0" smtClean="0"/>
          </a:p>
          <a:p>
            <a:pPr algn="l"/>
            <a:endParaRPr lang="ka-GE" sz="3200" dirty="0"/>
          </a:p>
          <a:p>
            <a:pPr algn="l"/>
            <a:r>
              <a:rPr lang="ka-GE" sz="3200" dirty="0" smtClean="0"/>
              <a:t>განაცხადების მიღება დაიწყო 2017 წლის </a:t>
            </a:r>
            <a:r>
              <a:rPr lang="en-US" sz="3200" smtClean="0"/>
              <a:t>2</a:t>
            </a:r>
            <a:r>
              <a:rPr lang="ka-GE" sz="3200" smtClean="0"/>
              <a:t>3 </a:t>
            </a:r>
            <a:r>
              <a:rPr lang="ka-GE" sz="3200" dirty="0" smtClean="0"/>
              <a:t>აპრილს და გაგრძელდება </a:t>
            </a:r>
            <a:r>
              <a:rPr lang="ka-G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წლის 31 ივლისის ჩათვლით, </a:t>
            </a:r>
          </a:p>
          <a:p>
            <a:pPr algn="l"/>
            <a:r>
              <a:rPr lang="ka-G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18:00 საათამდე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52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897"/>
          </a:xfrm>
        </p:spPr>
        <p:txBody>
          <a:bodyPr>
            <a:normAutofit/>
          </a:bodyPr>
          <a:lstStyle/>
          <a:p>
            <a:r>
              <a:rPr lang="ka-GE" sz="2800" b="1" dirty="0" smtClean="0"/>
              <a:t>საკვალიფიკაციო მოთხოვნები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5" y="1063870"/>
            <a:ext cx="11394831" cy="565345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ka-GE" sz="2000" dirty="0"/>
              <a:t>განმცხადებლები უნდა იყვნენ საქართველოს მოქალაქეები ან ნეიტრალური სამგზავრო დოკუმენტის მფლობელები </a:t>
            </a:r>
            <a:r>
              <a:rPr lang="ka-GE" sz="2000" dirty="0" smtClean="0"/>
              <a:t>აფხაზეთიდან </a:t>
            </a:r>
            <a:r>
              <a:rPr lang="ka-GE" sz="2000" dirty="0"/>
              <a:t>ან სამხრეთ </a:t>
            </a:r>
            <a:r>
              <a:rPr lang="ka-GE" sz="2000" dirty="0" smtClean="0"/>
              <a:t>ოსეთიდან;</a:t>
            </a:r>
          </a:p>
          <a:p>
            <a:pPr lvl="0"/>
            <a:endParaRPr lang="en-US" sz="2000" dirty="0"/>
          </a:p>
          <a:p>
            <a:pPr lvl="0"/>
            <a:r>
              <a:rPr lang="ka-GE" sz="2000" dirty="0"/>
              <a:t>განმცხადებლებს </a:t>
            </a:r>
            <a:r>
              <a:rPr lang="ka-GE" sz="2000" dirty="0" smtClean="0"/>
              <a:t>დასრულებული </a:t>
            </a:r>
            <a:r>
              <a:rPr lang="ka-GE" sz="2000" dirty="0"/>
              <a:t>უნდა ჰქონდეთ საბაკალავრო ან </a:t>
            </a:r>
            <a:r>
              <a:rPr lang="ka-GE" sz="2000" dirty="0" smtClean="0"/>
              <a:t>განათლების ეკვივალენტური </a:t>
            </a:r>
            <a:r>
              <a:rPr lang="ka-GE" sz="2000" dirty="0"/>
              <a:t>საფეხური</a:t>
            </a:r>
            <a:r>
              <a:rPr lang="ka-GE" sz="2000" dirty="0" smtClean="0"/>
              <a:t>;</a:t>
            </a:r>
          </a:p>
          <a:p>
            <a:pPr lvl="0"/>
            <a:endParaRPr lang="en-US" sz="2000" dirty="0"/>
          </a:p>
          <a:p>
            <a:pPr lvl="0"/>
            <a:r>
              <a:rPr lang="ka-GE" sz="2000" dirty="0"/>
              <a:t>განმცხადებლები უნდა ფლობდნენ ზეპირ და წერით ინგლისურს იმ დონეზე, რომელიც მათ საშუალებას მისცემს </a:t>
            </a:r>
            <a:r>
              <a:rPr lang="ka-GE" sz="2000" dirty="0" smtClean="0"/>
              <a:t>გაიარონ </a:t>
            </a:r>
            <a:r>
              <a:rPr lang="ka-GE" sz="2000" dirty="0"/>
              <a:t>ა.შ.შ-ში სამაგისტრო </a:t>
            </a:r>
            <a:r>
              <a:rPr lang="ka-GE" sz="2000" dirty="0" smtClean="0"/>
              <a:t>კურსი;</a:t>
            </a:r>
          </a:p>
          <a:p>
            <a:pPr lvl="0"/>
            <a:endParaRPr lang="en-US" sz="2000" dirty="0"/>
          </a:p>
          <a:p>
            <a:pPr lvl="0"/>
            <a:r>
              <a:rPr lang="ka-GE" sz="2000" dirty="0"/>
              <a:t>განმცხადებლები უნდა აკმაყოფილებნენ </a:t>
            </a:r>
            <a:r>
              <a:rPr lang="en-US" sz="2000" dirty="0"/>
              <a:t>J-1 </a:t>
            </a:r>
            <a:r>
              <a:rPr lang="ka-GE" sz="2000" dirty="0"/>
              <a:t>ვიზის მოთხოვნებს, მათ შორის, სტიპენდიანტი უნდა დაბრუნდეს საქართველოში მინიმუმ 2 წლით სწავლის დასრულების შემდეგ</a:t>
            </a:r>
            <a:r>
              <a:rPr lang="ka-GE" sz="2000" dirty="0" smtClean="0"/>
              <a:t>;</a:t>
            </a:r>
          </a:p>
          <a:p>
            <a:pPr lvl="0"/>
            <a:endParaRPr lang="en-US" sz="2000" dirty="0"/>
          </a:p>
          <a:p>
            <a:pPr lvl="0"/>
            <a:r>
              <a:rPr lang="ka-GE" sz="2000" dirty="0"/>
              <a:t>განმცხადებელმა </a:t>
            </a:r>
            <a:r>
              <a:rPr lang="ka-GE" sz="2000" dirty="0" smtClean="0"/>
              <a:t>უნდა </a:t>
            </a:r>
            <a:r>
              <a:rPr lang="ka-GE" sz="2000" dirty="0"/>
              <a:t>გაიარონ სამედიცინო შემოწმება</a:t>
            </a:r>
            <a:r>
              <a:rPr lang="ka-GE" sz="2000" dirty="0" smtClean="0"/>
              <a:t>;</a:t>
            </a:r>
          </a:p>
          <a:p>
            <a:pPr lvl="0"/>
            <a:endParaRPr lang="en-US" sz="2000" dirty="0"/>
          </a:p>
          <a:p>
            <a:pPr lvl="0"/>
            <a:r>
              <a:rPr lang="ka-GE" sz="2000" dirty="0"/>
              <a:t>სტუდენტებს, რომლებიც უკვე სწავლობენ ა.შ.შ-ის </a:t>
            </a:r>
            <a:r>
              <a:rPr lang="ka-GE" sz="2000" dirty="0" smtClean="0"/>
              <a:t>უნივერსიტეტში </a:t>
            </a:r>
            <a:r>
              <a:rPr lang="ka-GE" sz="2000" dirty="0"/>
              <a:t>სამაგისტრო პროგრამაზე, არ შეუძლიათ გააკეთონ განაცხადი</a:t>
            </a:r>
            <a:r>
              <a:rPr lang="ka-GE" sz="2000" dirty="0" smtClean="0"/>
              <a:t>;</a:t>
            </a:r>
          </a:p>
          <a:p>
            <a:pPr lvl="0"/>
            <a:endParaRPr lang="en-US" sz="2000" dirty="0"/>
          </a:p>
          <a:p>
            <a:r>
              <a:rPr lang="ka-GE" sz="2000" dirty="0"/>
              <a:t>მწვანე ბარათის, </a:t>
            </a:r>
            <a:r>
              <a:rPr lang="ka-GE" sz="2000" dirty="0" smtClean="0"/>
              <a:t>ორმაგი (მათ შორის, ა.შ.შ.-ის) </a:t>
            </a:r>
            <a:r>
              <a:rPr lang="ka-GE" sz="2000" dirty="0"/>
              <a:t>მოქალაქეობის მფლობელებს ან სხვა პირებს, რომლებსაც სხვა გზით სურთ ა.შ.შ-ში მუდმივი საცხოვრებლის მოპოვება, არ შეუძლიათ განაცხადის გაკეთება.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09312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წარსადგენად სავალდებულო დოკუმენტები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ka-GE" dirty="0" smtClean="0"/>
              <a:t>3 </a:t>
            </a:r>
            <a:r>
              <a:rPr lang="ka-GE" dirty="0"/>
              <a:t>რეკომენდაცია  - </a:t>
            </a:r>
            <a:r>
              <a:rPr lang="ka-GE" dirty="0" smtClean="0"/>
              <a:t>მასწავლებლის, პროფესორის </a:t>
            </a:r>
            <a:r>
              <a:rPr lang="ka-GE" dirty="0"/>
              <a:t>ან </a:t>
            </a:r>
            <a:r>
              <a:rPr lang="ka-GE" dirty="0" smtClean="0"/>
              <a:t>უფროსის </a:t>
            </a:r>
            <a:r>
              <a:rPr lang="ka-GE" dirty="0"/>
              <a:t>(რეკომენდაცია წარდგენილ უნდა იქნეს ემბარკის </a:t>
            </a:r>
            <a:r>
              <a:rPr lang="en-US" dirty="0"/>
              <a:t>(embark) </a:t>
            </a:r>
            <a:r>
              <a:rPr lang="ka-GE" dirty="0"/>
              <a:t>სისტემის მეშვეობით</a:t>
            </a:r>
            <a:r>
              <a:rPr lang="ka-GE" dirty="0" smtClean="0"/>
              <a:t>);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ka-GE" dirty="0" smtClean="0"/>
              <a:t>ოფიციალური</a:t>
            </a:r>
            <a:r>
              <a:rPr lang="ka-GE" dirty="0"/>
              <a:t>, დამოწმებული ნიშნების ფურცელი </a:t>
            </a:r>
            <a:r>
              <a:rPr lang="ka-GE" dirty="0" smtClean="0"/>
              <a:t>საშუალო სკოლის </a:t>
            </a:r>
            <a:r>
              <a:rPr lang="ka-GE" dirty="0"/>
              <a:t>შემდგომი ყველა საგანმანათლებლო  დაწესებულებიდან (უნდა ატვირთულ იქნეს ემბარკის </a:t>
            </a:r>
            <a:r>
              <a:rPr lang="en-US" dirty="0"/>
              <a:t>(embark) </a:t>
            </a:r>
            <a:r>
              <a:rPr lang="ka-GE" dirty="0"/>
              <a:t>სისტემაში</a:t>
            </a:r>
            <a:r>
              <a:rPr lang="ka-GE" dirty="0" smtClean="0"/>
              <a:t>);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ka-GE" dirty="0"/>
              <a:t>ნიშნების ფურცლების თარგმანი </a:t>
            </a:r>
            <a:r>
              <a:rPr lang="ka-GE" dirty="0" smtClean="0"/>
              <a:t>ინგლისურ </a:t>
            </a:r>
            <a:r>
              <a:rPr lang="ka-GE" dirty="0"/>
              <a:t>ენაზე (უნდა ატვირთულ იქნეს ემბარკის </a:t>
            </a:r>
            <a:r>
              <a:rPr lang="en-US" dirty="0"/>
              <a:t>(embark) </a:t>
            </a:r>
            <a:r>
              <a:rPr lang="ka-GE" dirty="0"/>
              <a:t>სისტემაში</a:t>
            </a:r>
            <a:r>
              <a:rPr lang="ka-GE" dirty="0" smtClean="0"/>
              <a:t>);</a:t>
            </a:r>
          </a:p>
          <a:p>
            <a:pPr marL="0" lvl="0" indent="0">
              <a:buNone/>
            </a:pPr>
            <a:endParaRPr lang="ka-GE" dirty="0" smtClean="0"/>
          </a:p>
          <a:p>
            <a:r>
              <a:rPr lang="ka-GE" dirty="0"/>
              <a:t>ფულბრაიტის </a:t>
            </a:r>
            <a:r>
              <a:rPr lang="ka-GE" dirty="0" smtClean="0"/>
              <a:t>ელექტრონული სამაგისტრო სასტიპენდიო განაცხადი, რომელიც განთავსებულია შემდეგ მისამართზე: </a:t>
            </a:r>
            <a:r>
              <a:rPr lang="en-US" u="sng" dirty="0" smtClean="0">
                <a:hlinkClick r:id="rId2"/>
              </a:rPr>
              <a:t>https://apply.embark.com/student/fulbright/international</a:t>
            </a:r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4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800" b="1" dirty="0" smtClean="0"/>
              <a:t>ელექტრონული განაცხადის ვებ-გვერდი:</a:t>
            </a:r>
            <a:r>
              <a:rPr lang="en-US" sz="2800" b="1" u="sng" dirty="0" smtClean="0">
                <a:hlinkClick r:id="rId2"/>
              </a:rPr>
              <a:t/>
            </a:r>
            <a:br>
              <a:rPr lang="en-US" sz="2800" b="1" u="sng" dirty="0" smtClean="0">
                <a:hlinkClick r:id="rId2"/>
              </a:rPr>
            </a:br>
            <a:r>
              <a:rPr lang="en-US" sz="2800" b="1" u="sng" dirty="0" smtClean="0">
                <a:hlinkClick r:id="rId2"/>
              </a:rPr>
              <a:t>https</a:t>
            </a:r>
            <a:r>
              <a:rPr lang="en-US" sz="2800" b="1" u="sng" dirty="0">
                <a:hlinkClick r:id="rId2"/>
              </a:rPr>
              <a:t>://apply.embark.com/student/fulbright/international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9340" y="1690688"/>
            <a:ext cx="4114800" cy="4935660"/>
          </a:xfrm>
        </p:spPr>
      </p:pic>
    </p:spTree>
    <p:extLst>
      <p:ext uri="{BB962C8B-B14F-4D97-AF65-F5344CB8AC3E}">
        <p14:creationId xmlns:p14="http://schemas.microsoft.com/office/powerpoint/2010/main" xmlns="" val="7872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2560"/>
          </a:xfrm>
        </p:spPr>
        <p:txBody>
          <a:bodyPr>
            <a:noAutofit/>
          </a:bodyPr>
          <a:lstStyle/>
          <a:p>
            <a:r>
              <a:rPr lang="ka-GE" sz="2400" b="1" dirty="0" smtClean="0"/>
              <a:t>ელექტრონულ</a:t>
            </a:r>
            <a:r>
              <a:rPr lang="ka-GE" sz="2400" b="1" dirty="0"/>
              <a:t>ი</a:t>
            </a:r>
            <a:r>
              <a:rPr lang="ka-GE" sz="2400" b="1" dirty="0" smtClean="0"/>
              <a:t> განაცხადის სისტემა</a:t>
            </a:r>
            <a:endParaRPr lang="en-US" sz="2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1215" y="1019908"/>
            <a:ext cx="6374423" cy="5838092"/>
          </a:xfrm>
        </p:spPr>
      </p:pic>
    </p:spTree>
    <p:extLst>
      <p:ext uri="{BB962C8B-B14F-4D97-AF65-F5344CB8AC3E}">
        <p14:creationId xmlns:p14="http://schemas.microsoft.com/office/powerpoint/2010/main" xmlns="" val="32643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8373"/>
            <a:ext cx="9144000" cy="374072"/>
          </a:xfrm>
        </p:spPr>
        <p:txBody>
          <a:bodyPr>
            <a:normAutofit fontScale="90000"/>
          </a:bodyPr>
          <a:lstStyle/>
          <a:p>
            <a:pPr algn="l"/>
            <a:r>
              <a:rPr lang="ka-GE" sz="3200" b="1" dirty="0" smtClean="0"/>
              <a:t>ელექტრონული განაცხადი ფორმა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328" y="1362808"/>
            <a:ext cx="8984672" cy="549519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3328" y="935182"/>
            <a:ext cx="8984672" cy="601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77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453</Words>
  <Application>Microsoft Office PowerPoint</Application>
  <PresentationFormat>ინდივიდუალური</PresentationFormat>
  <Paragraphs>78</Paragraphs>
  <Slides>15</Slides>
  <Notes>1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15</vt:i4>
      </vt:variant>
    </vt:vector>
  </HeadingPairs>
  <TitlesOfParts>
    <vt:vector size="16" baseType="lpstr">
      <vt:lpstr>Office Theme</vt:lpstr>
      <vt:lpstr>ფულბრაიტის სამაგისტრო სტიპენდია (Fulbright Graduate Scholarship)</vt:lpstr>
      <vt:lpstr>  ჯეიმს ვილიამ ფულბრაიტი  ა.შ.შ-ის სენატორი არკანზასიდან (1945-1974 წლებში)  </vt:lpstr>
      <vt:lpstr>პროგრამის სპონსორები</vt:lpstr>
      <vt:lpstr>საკონკურსო ვადები</vt:lpstr>
      <vt:lpstr>საკვალიფიკაციო მოთხოვნები</vt:lpstr>
      <vt:lpstr>წარსადგენად სავალდებულო დოკუმენტები</vt:lpstr>
      <vt:lpstr>ელექტრონული განაცხადის ვებ-გვერდი: https://apply.embark.com/student/fulbright/international</vt:lpstr>
      <vt:lpstr>ელექტრონული განაცხადის სისტემა</vt:lpstr>
      <vt:lpstr>ელექტრონული განაცხადი ფორმა</vt:lpstr>
      <vt:lpstr>საერთაშორისო განათლების ცენტრი</vt:lpstr>
      <vt:lpstr>დამატებითი დოკუმენტები</vt:lpstr>
      <vt:lpstr>შერჩევის ეტაპები</vt:lpstr>
      <vt:lpstr>ტესტები სექტემბერ-ოქტომბერში</vt:lpstr>
      <vt:lpstr>გამარჯვებულების გამოვლენა</vt:lpstr>
      <vt:lpstr>მადლობა ყურადღებისთვის!  წარმატებები!!!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ფულბრაიტის სამაგისტრო სტიპენდია (Fulbright Graduate Scholarship)</dc:title>
  <dc:creator>Nino Rukhadze</dc:creator>
  <cp:lastModifiedBy>admin</cp:lastModifiedBy>
  <cp:revision>18</cp:revision>
  <dcterms:created xsi:type="dcterms:W3CDTF">2017-04-26T10:19:58Z</dcterms:created>
  <dcterms:modified xsi:type="dcterms:W3CDTF">2017-05-11T12:44:04Z</dcterms:modified>
</cp:coreProperties>
</file>