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0" r:id="rId2"/>
    <p:sldId id="26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7895-5969-45D8-93B6-7833583446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5262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>
            <a:normAutofit fontScale="90000"/>
          </a:bodyPr>
          <a:lstStyle/>
          <a:p>
            <a:r>
              <a:rPr lang="ka-GE" sz="3600" dirty="0" smtClean="0"/>
              <a:t>საწარმოო წყალმომარაგება </a:t>
            </a:r>
            <a:r>
              <a:rPr lang="ka-GE" sz="3600" dirty="0" err="1" smtClean="0"/>
              <a:t>იონცვლის</a:t>
            </a:r>
            <a:r>
              <a:rPr lang="ka-GE" sz="3600" dirty="0" smtClean="0"/>
              <a:t> პროცესების გამოყენებით და უნარჩენო ტექნოლოგიების შემუშავება ბუნებრივი რესურსების რაციონალური გამოყენების და გარემოს დაცვის მიზნით</a:t>
            </a:r>
            <a:endParaRPr lang="en-US" sz="3600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533400" y="4343400"/>
            <a:ext cx="7772400" cy="1295400"/>
          </a:xfrm>
        </p:spPr>
        <p:txBody>
          <a:bodyPr/>
          <a:lstStyle/>
          <a:p>
            <a:r>
              <a:rPr lang="ka-GE" dirty="0" err="1" smtClean="0">
                <a:solidFill>
                  <a:schemeClr val="tx1"/>
                </a:solidFill>
              </a:rPr>
              <a:t>ტ.მ.დ</a:t>
            </a:r>
            <a:r>
              <a:rPr lang="ka-GE" dirty="0" smtClean="0">
                <a:solidFill>
                  <a:schemeClr val="tx1"/>
                </a:solidFill>
              </a:rPr>
              <a:t>., პროფ. ზურაბ მეგრელიშვილი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a-GE" sz="2800" dirty="0" smtClean="0"/>
              <a:t>ბუნებრივი სორბენტების მიღება და მათი თვისებების დადგენა</a:t>
            </a:r>
          </a:p>
          <a:p>
            <a:r>
              <a:rPr lang="ka-GE" sz="2800" dirty="0" smtClean="0"/>
              <a:t>ბენტონიტის გამოყენება ბუნებრივი და ჩამდინარე წყლების გაწმენდაში;</a:t>
            </a:r>
          </a:p>
          <a:p>
            <a:r>
              <a:rPr lang="ka-GE" sz="2800" dirty="0" smtClean="0"/>
              <a:t>ბენტონიტის გამოყენება ნახშირწყალბადოვანი ნარჩენების დაკავებაში (ნავთობი და ნავთობპროდუქტები, ანაორთქლი და ა.შ)</a:t>
            </a:r>
          </a:p>
          <a:p>
            <a:r>
              <a:rPr lang="ka-GE" sz="2800" dirty="0" smtClean="0"/>
              <a:t>ბენტონიტის გამოყენება წყლის სანიტარულ გაწმენდისათვის (კოლი-ტიტრის და კოლი - ინდექსის ინდიკაციით);</a:t>
            </a:r>
          </a:p>
          <a:p>
            <a:r>
              <a:rPr lang="ka-GE" sz="2800" dirty="0" smtClean="0"/>
              <a:t>თიხების გამოყენება კვების პროდუქტების ხარისხის გაუმჯობესებლად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კვლევის პერსპექტივები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3902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chemeClr val="tx1"/>
                </a:solidFill>
              </a:rPr>
              <a:t>გმადლობთ ყურადღებისათვის</a:t>
            </a:r>
            <a:r>
              <a:rPr lang="ka-GE" dirty="0" smtClean="0"/>
              <a:t> ყურადღებისათვის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947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6" descr="nax -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643050"/>
            <a:ext cx="3328423" cy="3003810"/>
          </a:xfrm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ka-GE" altLang="ru-RU" sz="3600" dirty="0" smtClean="0"/>
              <a:t>რეგენერაციის სქემა</a:t>
            </a:r>
            <a:endParaRPr lang="ru-RU" altLang="ru-RU" sz="3600" dirty="0" smtClean="0"/>
          </a:p>
        </p:txBody>
      </p:sp>
      <p:pic>
        <p:nvPicPr>
          <p:cNvPr id="4100" name="Picture 9" descr="nax-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9057" y="1428736"/>
            <a:ext cx="4123793" cy="3429024"/>
          </a:xfrm>
        </p:spPr>
      </p:pic>
      <p:sp>
        <p:nvSpPr>
          <p:cNvPr id="4101" name="Rectangle 1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715000"/>
            <a:ext cx="8229600" cy="792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000" dirty="0" smtClean="0"/>
              <a:t>1. </a:t>
            </a:r>
            <a:r>
              <a:rPr lang="ka-GE" altLang="ru-RU" sz="2000" dirty="0" smtClean="0"/>
              <a:t>ფილტრი</a:t>
            </a:r>
            <a:r>
              <a:rPr lang="ru-RU" altLang="ru-RU" sz="2000" dirty="0" smtClean="0"/>
              <a:t>; 2. </a:t>
            </a:r>
            <a:r>
              <a:rPr lang="ka-GE" altLang="ru-RU" sz="2000" dirty="0" smtClean="0"/>
              <a:t>სახარჯი ავზა</a:t>
            </a:r>
            <a:r>
              <a:rPr lang="ru-RU" altLang="ru-RU" sz="2000" dirty="0" smtClean="0"/>
              <a:t>; 3. </a:t>
            </a:r>
            <a:r>
              <a:rPr lang="ka-GE" altLang="ru-RU" sz="2000" dirty="0" smtClean="0"/>
              <a:t>თბოგამცვლელი</a:t>
            </a:r>
            <a:r>
              <a:rPr lang="ru-RU" altLang="ru-RU" sz="2000" dirty="0" smtClean="0"/>
              <a:t>; 4. </a:t>
            </a:r>
            <a:r>
              <a:rPr lang="ka-GE" altLang="ru-RU" sz="2000" dirty="0" smtClean="0"/>
              <a:t>გამათბობელი</a:t>
            </a:r>
            <a:r>
              <a:rPr lang="ru-RU" altLang="ru-RU" sz="2000" dirty="0" smtClean="0"/>
              <a:t>; 5. </a:t>
            </a:r>
            <a:r>
              <a:rPr lang="ka-GE" altLang="ru-RU" sz="2000" dirty="0" smtClean="0"/>
              <a:t>მეორე სალექარი</a:t>
            </a:r>
            <a:r>
              <a:rPr lang="ru-RU" altLang="ru-RU" sz="2000" dirty="0" smtClean="0"/>
              <a:t>; 6. </a:t>
            </a:r>
            <a:r>
              <a:rPr lang="ka-GE" altLang="ru-RU" sz="2000" dirty="0" smtClean="0"/>
              <a:t>ტუმბო</a:t>
            </a:r>
            <a:r>
              <a:rPr lang="ru-RU" altLang="ru-RU" sz="2000" dirty="0" smtClean="0"/>
              <a:t>; 7. </a:t>
            </a:r>
            <a:r>
              <a:rPr lang="ka-GE" altLang="ru-RU" sz="2000" dirty="0" smtClean="0"/>
              <a:t>პირველი სალექარი</a:t>
            </a:r>
            <a:r>
              <a:rPr lang="ru-RU" alt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97320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379663" y="1600200"/>
            <a:ext cx="4384675" cy="3700463"/>
          </a:xfrm>
          <a:noFill/>
        </p:spPr>
      </p:pic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ru-RU" altLang="zh-TW" sz="1200">
                <a:latin typeface="Sylfaen" pitchFamily="18" charset="0"/>
                <a:ea typeface="PMingLiU" pitchFamily="18" charset="-120"/>
              </a:rPr>
              <a:t>                                                    </a:t>
            </a:r>
            <a:endParaRPr lang="ru-RU" altLang="zh-TW"/>
          </a:p>
        </p:txBody>
      </p:sp>
      <p:graphicFrame>
        <p:nvGraphicFramePr>
          <p:cNvPr id="12293" name="Объект 4"/>
          <p:cNvGraphicFramePr>
            <a:graphicFrameLocks noChangeAspect="1"/>
          </p:cNvGraphicFramePr>
          <p:nvPr/>
        </p:nvGraphicFramePr>
        <p:xfrm>
          <a:off x="304800" y="457200"/>
          <a:ext cx="4025900" cy="1066800"/>
        </p:xfrm>
        <a:graphic>
          <a:graphicData uri="http://schemas.openxmlformats.org/presentationml/2006/ole">
            <p:oleObj spid="_x0000_s3074" name="Формула" r:id="rId4" imgW="1905000" imgH="508000" progId="Equation.3">
              <p:embed/>
            </p:oleObj>
          </a:graphicData>
        </a:graphic>
      </p:graphicFrame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5" name="Объект 6"/>
          <p:cNvGraphicFramePr>
            <a:graphicFrameLocks noChangeAspect="1"/>
          </p:cNvGraphicFramePr>
          <p:nvPr/>
        </p:nvGraphicFramePr>
        <p:xfrm>
          <a:off x="4800600" y="304800"/>
          <a:ext cx="4056063" cy="990600"/>
        </p:xfrm>
        <a:graphic>
          <a:graphicData uri="http://schemas.openxmlformats.org/presentationml/2006/ole">
            <p:oleObj spid="_x0000_s3075" name="Формула" r:id="rId5" imgW="2070100" imgH="508000" progId="Equation.3">
              <p:embed/>
            </p:oleObj>
          </a:graphicData>
        </a:graphic>
      </p:graphicFrame>
      <p:sp>
        <p:nvSpPr>
          <p:cNvPr id="12296" name="Прямоугольник 7"/>
          <p:cNvSpPr>
            <a:spLocks noChangeArrowheads="1"/>
          </p:cNvSpPr>
          <p:nvPr/>
        </p:nvSpPr>
        <p:spPr bwMode="auto">
          <a:xfrm>
            <a:off x="533400" y="541020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Fig. 1  Changes of the regenerant solution concentration flowing into the ion exchanger layer during the full cycle of regeneration and washing off: 1 – calculated according to the equation 1; 2 – calculated according to the equation of ideal mixing; 3 -  calculated according to the equation 2.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44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2400" y="2667000"/>
            <a:ext cx="8824488" cy="3624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ბენტონიტების გამოყენება სხვადსხვა სფეროში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34230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3352800"/>
          </a:xfrm>
        </p:spPr>
        <p:txBody>
          <a:bodyPr>
            <a:normAutofit/>
          </a:bodyPr>
          <a:lstStyle/>
          <a:p>
            <a:r>
              <a:rPr lang="ka-GE" sz="2800" dirty="0" smtClean="0"/>
              <a:t>აუმჯობესებს ტიქსოტროპულ თვისებებს;</a:t>
            </a:r>
          </a:p>
          <a:p>
            <a:r>
              <a:rPr lang="ka-GE" sz="2800" dirty="0" smtClean="0"/>
              <a:t>სენდიმეტაციური მგრადობის გაზრდა;</a:t>
            </a:r>
          </a:p>
          <a:p>
            <a:r>
              <a:rPr lang="ka-GE" sz="2800" dirty="0" smtClean="0"/>
              <a:t>სტაბილურობის მომატება შენახვისათვის;</a:t>
            </a:r>
          </a:p>
          <a:p>
            <a:r>
              <a:rPr lang="ka-GE" sz="2800" dirty="0" smtClean="0"/>
              <a:t>ლაქსარებავების დაფარულობის მომატება;</a:t>
            </a:r>
          </a:p>
          <a:p>
            <a:r>
              <a:rPr lang="ka-GE" sz="2800" dirty="0" smtClean="0"/>
              <a:t>ლაქსაღებავების ხარჯის შემცირება</a:t>
            </a:r>
            <a:r>
              <a:rPr lang="ka-GE" sz="2400" dirty="0" smtClean="0"/>
              <a:t>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ორგანოთიხის გამოყენება ლაქსაღებავებში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706976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ბულგარეთი;</a:t>
            </a:r>
          </a:p>
          <a:p>
            <a:r>
              <a:rPr lang="ka-GE" dirty="0" smtClean="0"/>
              <a:t>საბერძნეთი;</a:t>
            </a:r>
          </a:p>
          <a:p>
            <a:r>
              <a:rPr lang="ka-GE" dirty="0" smtClean="0"/>
              <a:t>აზერბაიდჯანი;</a:t>
            </a:r>
          </a:p>
          <a:p>
            <a:r>
              <a:rPr lang="ka-GE" dirty="0" smtClean="0"/>
              <a:t> უკრაინა;</a:t>
            </a:r>
          </a:p>
          <a:p>
            <a:r>
              <a:rPr lang="ka-GE" dirty="0" smtClean="0"/>
              <a:t>გერმანია;</a:t>
            </a:r>
          </a:p>
          <a:p>
            <a:r>
              <a:rPr lang="ka-GE" dirty="0" smtClean="0"/>
              <a:t>საფრანგეთი;</a:t>
            </a:r>
          </a:p>
          <a:p>
            <a:r>
              <a:rPr lang="ka-GE" dirty="0" smtClean="0"/>
              <a:t>კაზახეთი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ბენტონიტური თიხების ექსპორტიორი ქვეყნები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67595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აშშ - 15 %</a:t>
            </a:r>
          </a:p>
          <a:p>
            <a:r>
              <a:rPr lang="ka-GE" dirty="0" smtClean="0"/>
              <a:t>თურქეთი - 7 %</a:t>
            </a:r>
          </a:p>
          <a:p>
            <a:r>
              <a:rPr lang="ka-GE" dirty="0" smtClean="0"/>
              <a:t>ჩინეთი - 45 %;</a:t>
            </a:r>
          </a:p>
          <a:p>
            <a:r>
              <a:rPr lang="ka-GE" dirty="0" smtClean="0"/>
              <a:t>სხვა ქვეყნები -33 %</a:t>
            </a:r>
          </a:p>
          <a:p>
            <a:r>
              <a:rPr lang="ka-GE" dirty="0" smtClean="0">
                <a:solidFill>
                  <a:srgbClr val="FF0000"/>
                </a:solidFill>
              </a:rPr>
              <a:t>აშშ გეოლოგიის სამსახურის მონაცემების მიხედვით ბენტონიტური თიხების მოპოვებას აქვს მყარი ტენდენცია ზრდისაკენ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ტუტოვანი ბენტონიტის მცხვილი მარაგები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6773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საქართველოში ბენტონიტური თიხების მარაგი ( მათ შორის უმეტესობა ტუტოვანი) შეადგენს  - 170 მილ. ტ.</a:t>
            </a:r>
          </a:p>
          <a:p>
            <a:r>
              <a:rPr lang="ka-GE" dirty="0" smtClean="0">
                <a:solidFill>
                  <a:srgbClr val="FF0000"/>
                </a:solidFill>
              </a:rPr>
              <a:t>გეოლოგიის სამართველოს სადაზვერვო სამუსაოებისა და პროგნოზის მიხედვით საქარველოს მარაგები მრავალჯერ გაიზრდება</a:t>
            </a:r>
            <a:r>
              <a:rPr lang="ka-GE" dirty="0" smtClean="0"/>
              <a:t>.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არსებული მონაცემები და პროგნოზი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7586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ka-GE" sz="3000" dirty="0" smtClean="0"/>
              <a:t>ასკანის საბადო (უბნები -ციხის, ვანის, მთისპირის,), ტუტემიწოვანი, ტუტემიწოვან-ტუტოვანი, ტუტოვანი -11,5 მილ. ტ;</a:t>
            </a:r>
          </a:p>
          <a:p>
            <a:r>
              <a:rPr lang="ka-GE" sz="3000" dirty="0" smtClean="0"/>
              <a:t>გუმბრიის (წყალტუბო) საბადო (უბნები -ბაბრბაწმინადა,მხეიძესეული, კეჭნარა, ბონაჯო) – 2,1 მილ.ტ. გარანტირებული პროგნოზი საწარმოო მარაგების გაზრდისა;</a:t>
            </a:r>
          </a:p>
          <a:p>
            <a:r>
              <a:rPr lang="ka-GE" sz="3000" dirty="0" smtClean="0"/>
              <a:t>მესხეთის საბადო (უბნები- არალის, ჩურჩუტო-ჩიხელის, შუალავერის, ბერნარას, არეხის) – 100 მილ.ტ</a:t>
            </a:r>
          </a:p>
          <a:p>
            <a:r>
              <a:rPr lang="ka-GE" sz="3000" dirty="0" smtClean="0"/>
              <a:t>კახეთის საბადო (უბნები - დავიდ გარეჯი, ბაიდა-ჩატმა, ჩერემი) – 60 მილ.ტ.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საქართველოს საბადოები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641607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</TotalTime>
  <Words>357</Words>
  <Application>Microsoft Office PowerPoint</Application>
  <PresentationFormat>ეკრანი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თემა</vt:lpstr>
      </vt:variant>
      <vt:variant>
        <vt:i4>1</vt:i4>
      </vt:variant>
      <vt:variant>
        <vt:lpstr>ჩაშენებული OLE სერვერები</vt:lpstr>
      </vt:variant>
      <vt:variant>
        <vt:i4>1</vt:i4>
      </vt:variant>
      <vt:variant>
        <vt:lpstr>სლაიდების სათაურები</vt:lpstr>
      </vt:variant>
      <vt:variant>
        <vt:i4>11</vt:i4>
      </vt:variant>
    </vt:vector>
  </HeadingPairs>
  <TitlesOfParts>
    <vt:vector size="13" baseType="lpstr">
      <vt:lpstr>Волна</vt:lpstr>
      <vt:lpstr>Формула</vt:lpstr>
      <vt:lpstr>საწარმოო წყალმომარაგება იონცვლის პროცესების გამოყენებით და უნარჩენო ტექნოლოგიების შემუშავება ბუნებრივი რესურსების რაციონალური გამოყენების და გარემოს დაცვის მიზნით</vt:lpstr>
      <vt:lpstr>რეგენერაციის სქემა</vt:lpstr>
      <vt:lpstr> </vt:lpstr>
      <vt:lpstr>ბენტონიტების გამოყენება სხვადსხვა სფეროში</vt:lpstr>
      <vt:lpstr>ორგანოთიხის გამოყენება ლაქსაღებავებში</vt:lpstr>
      <vt:lpstr>ბენტონიტური თიხების ექსპორტიორი ქვეყნები</vt:lpstr>
      <vt:lpstr>ტუტოვანი ბენტონიტის მცხვილი მარაგები</vt:lpstr>
      <vt:lpstr>არსებული მონაცემები და პროგნოზი</vt:lpstr>
      <vt:lpstr>საქართველოს საბადოები</vt:lpstr>
      <vt:lpstr>კვლევის პერსპექტივები</vt:lpstr>
      <vt:lpstr>გმადლობთ ყურადღებისათვის ყურადღებისათვის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10</cp:revision>
  <dcterms:created xsi:type="dcterms:W3CDTF">2017-11-07T08:30:25Z</dcterms:created>
  <dcterms:modified xsi:type="dcterms:W3CDTF">2017-11-08T05:31:07Z</dcterms:modified>
</cp:coreProperties>
</file>