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702"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621611-A752-46B9-98FB-671E5286416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A889DD52-53C7-45C4-928D-CF13045810C1}">
      <dgm:prSet>
        <dgm:style>
          <a:lnRef idx="1">
            <a:schemeClr val="accent1"/>
          </a:lnRef>
          <a:fillRef idx="2">
            <a:schemeClr val="accent1"/>
          </a:fillRef>
          <a:effectRef idx="1">
            <a:schemeClr val="accent1"/>
          </a:effectRef>
          <a:fontRef idx="minor">
            <a:schemeClr val="dk1"/>
          </a:fontRef>
        </dgm:style>
      </dgm:prSet>
      <dgm:spPr/>
      <dgm:t>
        <a:bodyPr/>
        <a:lstStyle/>
        <a:p>
          <a:pPr rtl="0"/>
          <a:r>
            <a:rPr lang="ka-GE" b="1" dirty="0" smtClean="0"/>
            <a:t>საქართველოს გეოპოლიტიკური მდებარეობა, როგორც სატრანზიტო პოტენციალის განმსაზღვრელი ფაქტორი</a:t>
          </a:r>
          <a:endParaRPr lang="en-US" dirty="0"/>
        </a:p>
      </dgm:t>
    </dgm:pt>
    <dgm:pt modelId="{C0A1459E-A7A7-42BC-8598-B126B06D43D0}" type="parTrans" cxnId="{B1E9631A-563C-45CF-AB61-F69733B0D176}">
      <dgm:prSet/>
      <dgm:spPr/>
      <dgm:t>
        <a:bodyPr/>
        <a:lstStyle/>
        <a:p>
          <a:endParaRPr lang="en-US"/>
        </a:p>
      </dgm:t>
    </dgm:pt>
    <dgm:pt modelId="{E8C5768C-2C42-4B66-8C3A-027FBEEEC3AB}" type="sibTrans" cxnId="{B1E9631A-563C-45CF-AB61-F69733B0D176}">
      <dgm:prSet/>
      <dgm:spPr/>
      <dgm:t>
        <a:bodyPr/>
        <a:lstStyle/>
        <a:p>
          <a:endParaRPr lang="en-US"/>
        </a:p>
      </dgm:t>
    </dgm:pt>
    <dgm:pt modelId="{BEF30610-8832-4821-8FE3-201E89986702}">
      <dgm:prSet>
        <dgm:style>
          <a:lnRef idx="1">
            <a:schemeClr val="accent2"/>
          </a:lnRef>
          <a:fillRef idx="2">
            <a:schemeClr val="accent2"/>
          </a:fillRef>
          <a:effectRef idx="1">
            <a:schemeClr val="accent2"/>
          </a:effectRef>
          <a:fontRef idx="minor">
            <a:schemeClr val="dk1"/>
          </a:fontRef>
        </dgm:style>
      </dgm:prSet>
      <dgm:spPr/>
      <dgm:t>
        <a:bodyPr/>
        <a:lstStyle/>
        <a:p>
          <a:pPr rtl="0"/>
          <a:r>
            <a:rPr lang="ka-GE" b="1" dirty="0" smtClean="0"/>
            <a:t>კასპიის ზღვის  ენერგორესურსების ტრანსპორტირების ალტერნატიული გზები</a:t>
          </a:r>
          <a:endParaRPr lang="en-US" dirty="0"/>
        </a:p>
      </dgm:t>
    </dgm:pt>
    <dgm:pt modelId="{E181E3B3-982C-4020-854A-FBDB54602C0B}" type="parTrans" cxnId="{0816791B-4162-4360-9F96-761E05648B65}">
      <dgm:prSet/>
      <dgm:spPr/>
      <dgm:t>
        <a:bodyPr/>
        <a:lstStyle/>
        <a:p>
          <a:endParaRPr lang="en-US"/>
        </a:p>
      </dgm:t>
    </dgm:pt>
    <dgm:pt modelId="{0D85C9BE-4B8A-484F-ABC6-004AA603EDB9}" type="sibTrans" cxnId="{0816791B-4162-4360-9F96-761E05648B65}">
      <dgm:prSet/>
      <dgm:spPr/>
      <dgm:t>
        <a:bodyPr/>
        <a:lstStyle/>
        <a:p>
          <a:endParaRPr lang="en-US"/>
        </a:p>
      </dgm:t>
    </dgm:pt>
    <dgm:pt modelId="{BFB79651-74B8-4720-9ADB-A0332F67B9C2}">
      <dgm:prSet>
        <dgm:style>
          <a:lnRef idx="1">
            <a:schemeClr val="accent3"/>
          </a:lnRef>
          <a:fillRef idx="2">
            <a:schemeClr val="accent3"/>
          </a:fillRef>
          <a:effectRef idx="1">
            <a:schemeClr val="accent3"/>
          </a:effectRef>
          <a:fontRef idx="minor">
            <a:schemeClr val="dk1"/>
          </a:fontRef>
        </dgm:style>
      </dgm:prSet>
      <dgm:spPr/>
      <dgm:t>
        <a:bodyPr/>
        <a:lstStyle/>
        <a:p>
          <a:pPr rtl="0"/>
          <a:r>
            <a:rPr lang="ka-GE" b="1" dirty="0" smtClean="0"/>
            <a:t>საქართველოზე გამავალი საერთაშორისო  მილსადენები</a:t>
          </a:r>
          <a:endParaRPr lang="en-US" dirty="0"/>
        </a:p>
      </dgm:t>
    </dgm:pt>
    <dgm:pt modelId="{41E3EC8C-0EDA-446D-879C-D06019457714}" type="parTrans" cxnId="{527C3481-CEC2-47B4-BD6A-CFFB07921DFC}">
      <dgm:prSet/>
      <dgm:spPr/>
      <dgm:t>
        <a:bodyPr/>
        <a:lstStyle/>
        <a:p>
          <a:endParaRPr lang="en-US"/>
        </a:p>
      </dgm:t>
    </dgm:pt>
    <dgm:pt modelId="{A330055A-0F0E-4C8D-80B9-E67C31C9D599}" type="sibTrans" cxnId="{527C3481-CEC2-47B4-BD6A-CFFB07921DFC}">
      <dgm:prSet/>
      <dgm:spPr/>
      <dgm:t>
        <a:bodyPr/>
        <a:lstStyle/>
        <a:p>
          <a:endParaRPr lang="en-US"/>
        </a:p>
      </dgm:t>
    </dgm:pt>
    <dgm:pt modelId="{9AF36FC9-46D6-4D8E-8D3F-638F85AE58A2}">
      <dgm:prSet>
        <dgm:style>
          <a:lnRef idx="1">
            <a:schemeClr val="accent4"/>
          </a:lnRef>
          <a:fillRef idx="2">
            <a:schemeClr val="accent4"/>
          </a:fillRef>
          <a:effectRef idx="1">
            <a:schemeClr val="accent4"/>
          </a:effectRef>
          <a:fontRef idx="minor">
            <a:schemeClr val="dk1"/>
          </a:fontRef>
        </dgm:style>
      </dgm:prSet>
      <dgm:spPr/>
      <dgm:t>
        <a:bodyPr/>
        <a:lstStyle/>
        <a:p>
          <a:pPr rtl="0"/>
          <a:r>
            <a:rPr lang="ka-GE" b="1" dirty="0" smtClean="0"/>
            <a:t>ევროკავშირის, აშშ-სა და რუსეთის დამოკიდებულება</a:t>
          </a:r>
          <a:endParaRPr lang="en-US" dirty="0"/>
        </a:p>
      </dgm:t>
    </dgm:pt>
    <dgm:pt modelId="{CDE8295E-B9AD-4B68-A1F5-3CB52C73C359}" type="parTrans" cxnId="{7AF4D5AC-3A2A-4333-8CD4-C722A4E5E002}">
      <dgm:prSet/>
      <dgm:spPr/>
      <dgm:t>
        <a:bodyPr/>
        <a:lstStyle/>
        <a:p>
          <a:endParaRPr lang="en-US"/>
        </a:p>
      </dgm:t>
    </dgm:pt>
    <dgm:pt modelId="{6AE1C0FD-7B67-48DB-87C6-E4695293E9D9}" type="sibTrans" cxnId="{7AF4D5AC-3A2A-4333-8CD4-C722A4E5E002}">
      <dgm:prSet/>
      <dgm:spPr/>
      <dgm:t>
        <a:bodyPr/>
        <a:lstStyle/>
        <a:p>
          <a:endParaRPr lang="en-US"/>
        </a:p>
      </dgm:t>
    </dgm:pt>
    <dgm:pt modelId="{816BF971-C1D8-4C21-8BCB-3CB7A45DFCA2}">
      <dgm:prSet>
        <dgm:style>
          <a:lnRef idx="1">
            <a:schemeClr val="accent6"/>
          </a:lnRef>
          <a:fillRef idx="2">
            <a:schemeClr val="accent6"/>
          </a:fillRef>
          <a:effectRef idx="1">
            <a:schemeClr val="accent6"/>
          </a:effectRef>
          <a:fontRef idx="minor">
            <a:schemeClr val="dk1"/>
          </a:fontRef>
        </dgm:style>
      </dgm:prSet>
      <dgm:spPr/>
      <dgm:t>
        <a:bodyPr/>
        <a:lstStyle/>
        <a:p>
          <a:pPr rtl="0"/>
          <a:r>
            <a:rPr lang="ka-GE" b="1" dirty="0" smtClean="0"/>
            <a:t>საქართველო  ჩინეთის ახალ </a:t>
          </a:r>
          <a:r>
            <a:rPr lang="ka-GE" b="1" dirty="0" err="1" smtClean="0"/>
            <a:t>გეოსტრატეგიაში</a:t>
          </a:r>
          <a:endParaRPr lang="en-US" b="1" dirty="0"/>
        </a:p>
      </dgm:t>
    </dgm:pt>
    <dgm:pt modelId="{C8235124-883E-4AC4-8CC5-8CA415468318}" type="parTrans" cxnId="{3EEEC6D7-666C-4C7F-AD7E-C9E96FDB846C}">
      <dgm:prSet/>
      <dgm:spPr/>
      <dgm:t>
        <a:bodyPr/>
        <a:lstStyle/>
        <a:p>
          <a:endParaRPr lang="en-US"/>
        </a:p>
      </dgm:t>
    </dgm:pt>
    <dgm:pt modelId="{672C76C8-7CD9-4A63-A9A4-D3C7466553DC}" type="sibTrans" cxnId="{3EEEC6D7-666C-4C7F-AD7E-C9E96FDB846C}">
      <dgm:prSet/>
      <dgm:spPr/>
      <dgm:t>
        <a:bodyPr/>
        <a:lstStyle/>
        <a:p>
          <a:endParaRPr lang="en-US"/>
        </a:p>
      </dgm:t>
    </dgm:pt>
    <dgm:pt modelId="{7DA1C15A-C3E5-450B-8FF2-280EA101A3D9}" type="pres">
      <dgm:prSet presAssocID="{96621611-A752-46B9-98FB-671E52864164}" presName="linearFlow" presStyleCnt="0">
        <dgm:presLayoutVars>
          <dgm:dir/>
          <dgm:resizeHandles val="exact"/>
        </dgm:presLayoutVars>
      </dgm:prSet>
      <dgm:spPr/>
      <dgm:t>
        <a:bodyPr/>
        <a:lstStyle/>
        <a:p>
          <a:endParaRPr lang="en-US"/>
        </a:p>
      </dgm:t>
    </dgm:pt>
    <dgm:pt modelId="{31E1EEEB-B4EE-4669-BE62-78060C93DC0E}" type="pres">
      <dgm:prSet presAssocID="{A889DD52-53C7-45C4-928D-CF13045810C1}" presName="composite" presStyleCnt="0"/>
      <dgm:spPr/>
    </dgm:pt>
    <dgm:pt modelId="{B19A2A76-D7DA-45F6-9776-10302313C8F1}" type="pres">
      <dgm:prSet presAssocID="{A889DD52-53C7-45C4-928D-CF13045810C1}" presName="imgShp" presStyleLbl="fgImgPlace1" presStyleIdx="0" presStyleCnt="5" custFlipVert="1" custFlipHor="1" custScaleX="6932" custScaleY="6266"/>
      <dgm:spPr/>
    </dgm:pt>
    <dgm:pt modelId="{B2A05440-2ABE-4893-A56A-A2840D55093D}" type="pres">
      <dgm:prSet presAssocID="{A889DD52-53C7-45C4-928D-CF13045810C1}" presName="txShp" presStyleLbl="node1" presStyleIdx="0" presStyleCnt="5">
        <dgm:presLayoutVars>
          <dgm:bulletEnabled val="1"/>
        </dgm:presLayoutVars>
      </dgm:prSet>
      <dgm:spPr/>
      <dgm:t>
        <a:bodyPr/>
        <a:lstStyle/>
        <a:p>
          <a:endParaRPr lang="en-US"/>
        </a:p>
      </dgm:t>
    </dgm:pt>
    <dgm:pt modelId="{8242EDC4-9E03-460C-BFBC-7444CD477496}" type="pres">
      <dgm:prSet presAssocID="{E8C5768C-2C42-4B66-8C3A-027FBEEEC3AB}" presName="spacing" presStyleCnt="0"/>
      <dgm:spPr/>
    </dgm:pt>
    <dgm:pt modelId="{0F8C7784-FE0A-40CD-9306-40643A6002E8}" type="pres">
      <dgm:prSet presAssocID="{BEF30610-8832-4821-8FE3-201E89986702}" presName="composite" presStyleCnt="0"/>
      <dgm:spPr/>
    </dgm:pt>
    <dgm:pt modelId="{8CF51A0A-2D32-4233-A934-9D304C0FDA1D}" type="pres">
      <dgm:prSet presAssocID="{BEF30610-8832-4821-8FE3-201E89986702}" presName="imgShp" presStyleLbl="fgImgPlace1" presStyleIdx="1" presStyleCnt="5" custScaleX="10784" custScaleY="15358"/>
      <dgm:spPr/>
    </dgm:pt>
    <dgm:pt modelId="{000112E0-4BC1-4D5D-A2BF-CEC836AB8653}" type="pres">
      <dgm:prSet presAssocID="{BEF30610-8832-4821-8FE3-201E89986702}" presName="txShp" presStyleLbl="node1" presStyleIdx="1" presStyleCnt="5">
        <dgm:presLayoutVars>
          <dgm:bulletEnabled val="1"/>
        </dgm:presLayoutVars>
      </dgm:prSet>
      <dgm:spPr/>
      <dgm:t>
        <a:bodyPr/>
        <a:lstStyle/>
        <a:p>
          <a:endParaRPr lang="en-US"/>
        </a:p>
      </dgm:t>
    </dgm:pt>
    <dgm:pt modelId="{48D9D485-4E5D-4DD5-ADA9-FB83E31DD67F}" type="pres">
      <dgm:prSet presAssocID="{0D85C9BE-4B8A-484F-ABC6-004AA603EDB9}" presName="spacing" presStyleCnt="0"/>
      <dgm:spPr/>
    </dgm:pt>
    <dgm:pt modelId="{80EE355E-7BF4-47DE-850C-1D0F6E0E65DC}" type="pres">
      <dgm:prSet presAssocID="{BFB79651-74B8-4720-9ADB-A0332F67B9C2}" presName="composite" presStyleCnt="0"/>
      <dgm:spPr/>
    </dgm:pt>
    <dgm:pt modelId="{8BC22A9E-DA93-4D26-984C-FCE445199586}" type="pres">
      <dgm:prSet presAssocID="{BFB79651-74B8-4720-9ADB-A0332F67B9C2}" presName="imgShp" presStyleLbl="fgImgPlace1" presStyleIdx="2" presStyleCnt="5" custScaleX="6266" custScaleY="6310"/>
      <dgm:spPr/>
    </dgm:pt>
    <dgm:pt modelId="{159523BC-7863-44D4-8B61-6745352AC7DF}" type="pres">
      <dgm:prSet presAssocID="{BFB79651-74B8-4720-9ADB-A0332F67B9C2}" presName="txShp" presStyleLbl="node1" presStyleIdx="2" presStyleCnt="5">
        <dgm:presLayoutVars>
          <dgm:bulletEnabled val="1"/>
        </dgm:presLayoutVars>
      </dgm:prSet>
      <dgm:spPr/>
      <dgm:t>
        <a:bodyPr/>
        <a:lstStyle/>
        <a:p>
          <a:endParaRPr lang="en-US"/>
        </a:p>
      </dgm:t>
    </dgm:pt>
    <dgm:pt modelId="{E9587513-5AEC-42A1-827B-848B154F2993}" type="pres">
      <dgm:prSet presAssocID="{A330055A-0F0E-4C8D-80B9-E67C31C9D599}" presName="spacing" presStyleCnt="0"/>
      <dgm:spPr/>
    </dgm:pt>
    <dgm:pt modelId="{B49CDD2D-14A4-4B81-988B-18EC899139D0}" type="pres">
      <dgm:prSet presAssocID="{9AF36FC9-46D6-4D8E-8D3F-638F85AE58A2}" presName="composite" presStyleCnt="0"/>
      <dgm:spPr/>
    </dgm:pt>
    <dgm:pt modelId="{430A5890-0C1C-4EB4-9D5B-E83650C6EFAE}" type="pres">
      <dgm:prSet presAssocID="{9AF36FC9-46D6-4D8E-8D3F-638F85AE58A2}" presName="imgShp" presStyleLbl="fgImgPlace1" presStyleIdx="3" presStyleCnt="5" custScaleX="6266" custScaleY="18150"/>
      <dgm:spPr/>
    </dgm:pt>
    <dgm:pt modelId="{7F75F908-C452-4B18-B8E0-EEE5304B2A92}" type="pres">
      <dgm:prSet presAssocID="{9AF36FC9-46D6-4D8E-8D3F-638F85AE58A2}" presName="txShp" presStyleLbl="node1" presStyleIdx="3" presStyleCnt="5">
        <dgm:presLayoutVars>
          <dgm:bulletEnabled val="1"/>
        </dgm:presLayoutVars>
      </dgm:prSet>
      <dgm:spPr/>
      <dgm:t>
        <a:bodyPr/>
        <a:lstStyle/>
        <a:p>
          <a:endParaRPr lang="en-US"/>
        </a:p>
      </dgm:t>
    </dgm:pt>
    <dgm:pt modelId="{70A96B0B-6F23-4A6F-8B3B-686EE8639A19}" type="pres">
      <dgm:prSet presAssocID="{6AE1C0FD-7B67-48DB-87C6-E4695293E9D9}" presName="spacing" presStyleCnt="0"/>
      <dgm:spPr/>
    </dgm:pt>
    <dgm:pt modelId="{6D14C37C-20C5-4F33-848F-C2607B53F6BD}" type="pres">
      <dgm:prSet presAssocID="{816BF971-C1D8-4C21-8BCB-3CB7A45DFCA2}" presName="composite" presStyleCnt="0"/>
      <dgm:spPr/>
    </dgm:pt>
    <dgm:pt modelId="{74B6C0F8-82CA-479A-88EF-1244DE09242F}" type="pres">
      <dgm:prSet presAssocID="{816BF971-C1D8-4C21-8BCB-3CB7A45DFCA2}" presName="imgShp" presStyleLbl="fgImgPlace1" presStyleIdx="4" presStyleCnt="5" custFlipVert="1" custScaleX="10784" custScaleY="9102"/>
      <dgm:spPr/>
    </dgm:pt>
    <dgm:pt modelId="{F2766A24-E2C4-425C-9CA0-2A0EFE082C50}" type="pres">
      <dgm:prSet presAssocID="{816BF971-C1D8-4C21-8BCB-3CB7A45DFCA2}" presName="txShp" presStyleLbl="node1" presStyleIdx="4" presStyleCnt="5">
        <dgm:presLayoutVars>
          <dgm:bulletEnabled val="1"/>
        </dgm:presLayoutVars>
      </dgm:prSet>
      <dgm:spPr/>
      <dgm:t>
        <a:bodyPr/>
        <a:lstStyle/>
        <a:p>
          <a:endParaRPr lang="en-US"/>
        </a:p>
      </dgm:t>
    </dgm:pt>
  </dgm:ptLst>
  <dgm:cxnLst>
    <dgm:cxn modelId="{C437127C-52A0-4088-A2F2-C923649D02D3}" type="presOf" srcId="{96621611-A752-46B9-98FB-671E52864164}" destId="{7DA1C15A-C3E5-450B-8FF2-280EA101A3D9}" srcOrd="0" destOrd="0" presId="urn:microsoft.com/office/officeart/2005/8/layout/vList3"/>
    <dgm:cxn modelId="{B1E9631A-563C-45CF-AB61-F69733B0D176}" srcId="{96621611-A752-46B9-98FB-671E52864164}" destId="{A889DD52-53C7-45C4-928D-CF13045810C1}" srcOrd="0" destOrd="0" parTransId="{C0A1459E-A7A7-42BC-8598-B126B06D43D0}" sibTransId="{E8C5768C-2C42-4B66-8C3A-027FBEEEC3AB}"/>
    <dgm:cxn modelId="{3EEEC6D7-666C-4C7F-AD7E-C9E96FDB846C}" srcId="{96621611-A752-46B9-98FB-671E52864164}" destId="{816BF971-C1D8-4C21-8BCB-3CB7A45DFCA2}" srcOrd="4" destOrd="0" parTransId="{C8235124-883E-4AC4-8CC5-8CA415468318}" sibTransId="{672C76C8-7CD9-4A63-A9A4-D3C7466553DC}"/>
    <dgm:cxn modelId="{FE15E57C-18FB-4613-B4F6-31F9460902D2}" type="presOf" srcId="{A889DD52-53C7-45C4-928D-CF13045810C1}" destId="{B2A05440-2ABE-4893-A56A-A2840D55093D}" srcOrd="0" destOrd="0" presId="urn:microsoft.com/office/officeart/2005/8/layout/vList3"/>
    <dgm:cxn modelId="{527C3481-CEC2-47B4-BD6A-CFFB07921DFC}" srcId="{96621611-A752-46B9-98FB-671E52864164}" destId="{BFB79651-74B8-4720-9ADB-A0332F67B9C2}" srcOrd="2" destOrd="0" parTransId="{41E3EC8C-0EDA-446D-879C-D06019457714}" sibTransId="{A330055A-0F0E-4C8D-80B9-E67C31C9D599}"/>
    <dgm:cxn modelId="{11E82D9D-F59F-450C-8A67-DC0BAF9DCFD9}" type="presOf" srcId="{9AF36FC9-46D6-4D8E-8D3F-638F85AE58A2}" destId="{7F75F908-C452-4B18-B8E0-EEE5304B2A92}" srcOrd="0" destOrd="0" presId="urn:microsoft.com/office/officeart/2005/8/layout/vList3"/>
    <dgm:cxn modelId="{B9EFC2A5-68B1-458C-A9FF-936F478DE251}" type="presOf" srcId="{BFB79651-74B8-4720-9ADB-A0332F67B9C2}" destId="{159523BC-7863-44D4-8B61-6745352AC7DF}" srcOrd="0" destOrd="0" presId="urn:microsoft.com/office/officeart/2005/8/layout/vList3"/>
    <dgm:cxn modelId="{FB3DA82B-4BD6-41E0-83FD-18FB4D78021B}" type="presOf" srcId="{816BF971-C1D8-4C21-8BCB-3CB7A45DFCA2}" destId="{F2766A24-E2C4-425C-9CA0-2A0EFE082C50}" srcOrd="0" destOrd="0" presId="urn:microsoft.com/office/officeart/2005/8/layout/vList3"/>
    <dgm:cxn modelId="{9819F148-E707-4F2A-95F6-9B4D37C8E9F1}" type="presOf" srcId="{BEF30610-8832-4821-8FE3-201E89986702}" destId="{000112E0-4BC1-4D5D-A2BF-CEC836AB8653}" srcOrd="0" destOrd="0" presId="urn:microsoft.com/office/officeart/2005/8/layout/vList3"/>
    <dgm:cxn modelId="{7AF4D5AC-3A2A-4333-8CD4-C722A4E5E002}" srcId="{96621611-A752-46B9-98FB-671E52864164}" destId="{9AF36FC9-46D6-4D8E-8D3F-638F85AE58A2}" srcOrd="3" destOrd="0" parTransId="{CDE8295E-B9AD-4B68-A1F5-3CB52C73C359}" sibTransId="{6AE1C0FD-7B67-48DB-87C6-E4695293E9D9}"/>
    <dgm:cxn modelId="{0816791B-4162-4360-9F96-761E05648B65}" srcId="{96621611-A752-46B9-98FB-671E52864164}" destId="{BEF30610-8832-4821-8FE3-201E89986702}" srcOrd="1" destOrd="0" parTransId="{E181E3B3-982C-4020-854A-FBDB54602C0B}" sibTransId="{0D85C9BE-4B8A-484F-ABC6-004AA603EDB9}"/>
    <dgm:cxn modelId="{6E5CF0DB-4CF0-4098-ABB1-924AE3242718}" type="presParOf" srcId="{7DA1C15A-C3E5-450B-8FF2-280EA101A3D9}" destId="{31E1EEEB-B4EE-4669-BE62-78060C93DC0E}" srcOrd="0" destOrd="0" presId="urn:microsoft.com/office/officeart/2005/8/layout/vList3"/>
    <dgm:cxn modelId="{3E1986AA-4E18-4578-AB83-69F1ADD0B321}" type="presParOf" srcId="{31E1EEEB-B4EE-4669-BE62-78060C93DC0E}" destId="{B19A2A76-D7DA-45F6-9776-10302313C8F1}" srcOrd="0" destOrd="0" presId="urn:microsoft.com/office/officeart/2005/8/layout/vList3"/>
    <dgm:cxn modelId="{899F978A-828B-4CFC-8C33-7B8BDD908C2E}" type="presParOf" srcId="{31E1EEEB-B4EE-4669-BE62-78060C93DC0E}" destId="{B2A05440-2ABE-4893-A56A-A2840D55093D}" srcOrd="1" destOrd="0" presId="urn:microsoft.com/office/officeart/2005/8/layout/vList3"/>
    <dgm:cxn modelId="{F4FC68D8-BE4F-44A1-8867-B2813927389E}" type="presParOf" srcId="{7DA1C15A-C3E5-450B-8FF2-280EA101A3D9}" destId="{8242EDC4-9E03-460C-BFBC-7444CD477496}" srcOrd="1" destOrd="0" presId="urn:microsoft.com/office/officeart/2005/8/layout/vList3"/>
    <dgm:cxn modelId="{15DA029A-C0C3-4008-BE5B-6D3E715532F3}" type="presParOf" srcId="{7DA1C15A-C3E5-450B-8FF2-280EA101A3D9}" destId="{0F8C7784-FE0A-40CD-9306-40643A6002E8}" srcOrd="2" destOrd="0" presId="urn:microsoft.com/office/officeart/2005/8/layout/vList3"/>
    <dgm:cxn modelId="{4FCF374B-2C8F-414E-B9BF-35C7BB0FB2E9}" type="presParOf" srcId="{0F8C7784-FE0A-40CD-9306-40643A6002E8}" destId="{8CF51A0A-2D32-4233-A934-9D304C0FDA1D}" srcOrd="0" destOrd="0" presId="urn:microsoft.com/office/officeart/2005/8/layout/vList3"/>
    <dgm:cxn modelId="{AEE8639D-3EA8-4B20-8B55-3ACE904E164A}" type="presParOf" srcId="{0F8C7784-FE0A-40CD-9306-40643A6002E8}" destId="{000112E0-4BC1-4D5D-A2BF-CEC836AB8653}" srcOrd="1" destOrd="0" presId="urn:microsoft.com/office/officeart/2005/8/layout/vList3"/>
    <dgm:cxn modelId="{7DE3944B-9663-410F-A048-E0EE09027358}" type="presParOf" srcId="{7DA1C15A-C3E5-450B-8FF2-280EA101A3D9}" destId="{48D9D485-4E5D-4DD5-ADA9-FB83E31DD67F}" srcOrd="3" destOrd="0" presId="urn:microsoft.com/office/officeart/2005/8/layout/vList3"/>
    <dgm:cxn modelId="{9F08B401-864A-4043-B8A9-FC174988DBF3}" type="presParOf" srcId="{7DA1C15A-C3E5-450B-8FF2-280EA101A3D9}" destId="{80EE355E-7BF4-47DE-850C-1D0F6E0E65DC}" srcOrd="4" destOrd="0" presId="urn:microsoft.com/office/officeart/2005/8/layout/vList3"/>
    <dgm:cxn modelId="{9620E791-2732-40E1-998F-5801090B322A}" type="presParOf" srcId="{80EE355E-7BF4-47DE-850C-1D0F6E0E65DC}" destId="{8BC22A9E-DA93-4D26-984C-FCE445199586}" srcOrd="0" destOrd="0" presId="urn:microsoft.com/office/officeart/2005/8/layout/vList3"/>
    <dgm:cxn modelId="{4E7A0ADC-EB7C-41E9-ABC1-16339EE4AA94}" type="presParOf" srcId="{80EE355E-7BF4-47DE-850C-1D0F6E0E65DC}" destId="{159523BC-7863-44D4-8B61-6745352AC7DF}" srcOrd="1" destOrd="0" presId="urn:microsoft.com/office/officeart/2005/8/layout/vList3"/>
    <dgm:cxn modelId="{BDBE34A6-5F03-4C8E-89A4-9E8536167FED}" type="presParOf" srcId="{7DA1C15A-C3E5-450B-8FF2-280EA101A3D9}" destId="{E9587513-5AEC-42A1-827B-848B154F2993}" srcOrd="5" destOrd="0" presId="urn:microsoft.com/office/officeart/2005/8/layout/vList3"/>
    <dgm:cxn modelId="{10F263CC-76C4-4294-9BA3-9075375D851F}" type="presParOf" srcId="{7DA1C15A-C3E5-450B-8FF2-280EA101A3D9}" destId="{B49CDD2D-14A4-4B81-988B-18EC899139D0}" srcOrd="6" destOrd="0" presId="urn:microsoft.com/office/officeart/2005/8/layout/vList3"/>
    <dgm:cxn modelId="{51A687DB-02B5-4D53-A532-A75D96D58585}" type="presParOf" srcId="{B49CDD2D-14A4-4B81-988B-18EC899139D0}" destId="{430A5890-0C1C-4EB4-9D5B-E83650C6EFAE}" srcOrd="0" destOrd="0" presId="urn:microsoft.com/office/officeart/2005/8/layout/vList3"/>
    <dgm:cxn modelId="{F021BBC0-5E61-4980-968F-019FE4C2DAD9}" type="presParOf" srcId="{B49CDD2D-14A4-4B81-988B-18EC899139D0}" destId="{7F75F908-C452-4B18-B8E0-EEE5304B2A92}" srcOrd="1" destOrd="0" presId="urn:microsoft.com/office/officeart/2005/8/layout/vList3"/>
    <dgm:cxn modelId="{90DE26BF-C6AD-4451-ADAC-AE468BEE221D}" type="presParOf" srcId="{7DA1C15A-C3E5-450B-8FF2-280EA101A3D9}" destId="{70A96B0B-6F23-4A6F-8B3B-686EE8639A19}" srcOrd="7" destOrd="0" presId="urn:microsoft.com/office/officeart/2005/8/layout/vList3"/>
    <dgm:cxn modelId="{C5E1A89B-4F64-4830-943E-04A9C52CE7A1}" type="presParOf" srcId="{7DA1C15A-C3E5-450B-8FF2-280EA101A3D9}" destId="{6D14C37C-20C5-4F33-848F-C2607B53F6BD}" srcOrd="8" destOrd="0" presId="urn:microsoft.com/office/officeart/2005/8/layout/vList3"/>
    <dgm:cxn modelId="{F4710C90-7AAF-40F7-9796-909EA96B51FE}" type="presParOf" srcId="{6D14C37C-20C5-4F33-848F-C2607B53F6BD}" destId="{74B6C0F8-82CA-479A-88EF-1244DE09242F}" srcOrd="0" destOrd="0" presId="urn:microsoft.com/office/officeart/2005/8/layout/vList3"/>
    <dgm:cxn modelId="{076BAF25-539B-44FC-B58B-A94D410B075C}" type="presParOf" srcId="{6D14C37C-20C5-4F33-848F-C2607B53F6BD}" destId="{F2766A24-E2C4-425C-9CA0-2A0EFE082C50}" srcOrd="1" destOrd="0" presId="urn:microsoft.com/office/officeart/2005/8/layout/vList3"/>
  </dgm:cxnLst>
  <dgm:bg/>
  <dgm:whole/>
</dgm:dataModel>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bg>
      <p:bgRef idx="1001">
        <a:schemeClr val="bg1"/>
      </p:bgRef>
    </p:bg>
    <p:spTree>
      <p:nvGrpSpPr>
        <p:cNvPr id="1" name=""/>
        <p:cNvGrpSpPr/>
        <p:nvPr/>
      </p:nvGrpSpPr>
      <p:grpSpPr>
        <a:xfrm>
          <a:off x="0" y="0"/>
          <a:ext cx="0" cy="0"/>
          <a:chOff x="0" y="0"/>
          <a:chExt cx="0" cy="0"/>
        </a:xfrm>
      </p:grpSpPr>
      <p:sp>
        <p:nvSpPr>
          <p:cNvPr id="8" name="სათაური 7"/>
          <p:cNvSpPr>
            <a:spLocks noGrp="1"/>
          </p:cNvSpPr>
          <p:nvPr>
            <p:ph type="ctrTitle"/>
          </p:nvPr>
        </p:nvSpPr>
        <p:spPr>
          <a:xfrm>
            <a:off x="2286000" y="3124200"/>
            <a:ext cx="6172200" cy="1894362"/>
          </a:xfrm>
        </p:spPr>
        <p:txBody>
          <a:bodyPr/>
          <a:lstStyle>
            <a:lvl1pPr>
              <a:defRPr b="1"/>
            </a:lvl1pPr>
          </a:lstStyle>
          <a:p>
            <a:r>
              <a:rPr kumimoji="0" lang="ka-GE" smtClean="0"/>
              <a:t>დააწკაპ. მთ. სათაურის სტილის შეცვლისათვის</a:t>
            </a:r>
            <a:endParaRPr kumimoji="0" lang="en-US"/>
          </a:p>
        </p:txBody>
      </p:sp>
      <p:sp>
        <p:nvSpPr>
          <p:cNvPr id="9" name="სუბტიტრ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a-GE" smtClean="0"/>
              <a:t>დააწკაპუნეთ მთავარი ქვესათაურის სტილის რედაქტირებისთვის</a:t>
            </a:r>
            <a:endParaRPr kumimoji="0" lang="en-US"/>
          </a:p>
        </p:txBody>
      </p:sp>
      <p:sp>
        <p:nvSpPr>
          <p:cNvPr id="28" name="თარიღის ჩანაცვლების ველი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12/11/2017</a:t>
            </a:fld>
            <a:endParaRPr lang="en-US"/>
          </a:p>
        </p:txBody>
      </p:sp>
      <p:sp>
        <p:nvSpPr>
          <p:cNvPr id="17" name="ქვედა კოლონტიტულის ჩანაცვლების ველი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პირდაპირი დამაკავშირებალი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პირდაპირი დამაკავშირებალი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პირდაპირი დამაკავშირებალი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პირდაპირი დამაკავშირებალი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პირდაპირი დამაკავშირებალი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პირდაპირი დამაკავშირებალი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სლაიდის რიცხვის ჩანაცვლების ველი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629400" y="274639"/>
            <a:ext cx="1676400" cy="5851525"/>
          </a:xfrm>
        </p:spPr>
        <p:txBody>
          <a:bodyPr vert="eaVer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274638"/>
            <a:ext cx="6019800" cy="5851525"/>
          </a:xfrm>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8" name="შიგთავსის ჩანაცვლების ველი 7"/>
          <p:cNvSpPr>
            <a:spLocks noGrp="1"/>
          </p:cNvSpPr>
          <p:nvPr>
            <p:ph sz="quarter" idx="1"/>
          </p:nvPr>
        </p:nvSpPr>
        <p:spPr>
          <a:xfrm>
            <a:off x="457200" y="1600200"/>
            <a:ext cx="7467600" cy="4873752"/>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4"/>
          </p:nvPr>
        </p:nvSpPr>
        <p:spPr/>
        <p:txBody>
          <a:bodyPr rtlCol="0"/>
          <a:lstStyle/>
          <a:p>
            <a:fld id="{1D8BD707-D9CF-40AE-B4C6-C98DA3205C09}" type="datetimeFigureOut">
              <a:rPr lang="en-US" smtClean="0"/>
              <a:pPr/>
              <a:t>12/11/2017</a:t>
            </a:fld>
            <a:endParaRPr lang="en-US"/>
          </a:p>
        </p:txBody>
      </p:sp>
      <p:sp>
        <p:nvSpPr>
          <p:cNvPr id="9" name="სლაიდის რიცხვის ჩანაცვლების ველი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ქვედა კოლონტიტულის ჩანაცვლების ველი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სექციის ზედა კოლონტიტული">
    <p:bg>
      <p:bgRef idx="1001">
        <a:schemeClr val="bg2"/>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286000" y="2895600"/>
            <a:ext cx="6172200" cy="2053590"/>
          </a:xfrm>
        </p:spPr>
        <p:txBody>
          <a:bodyPr/>
          <a:lstStyle>
            <a:lvl1pPr algn="l">
              <a:buNone/>
              <a:defRPr sz="3000" b="1" cap="small" baseline="0"/>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12/11/2017</a:t>
            </a:fld>
            <a:endParaRPr lang="en-US"/>
          </a:p>
        </p:txBody>
      </p:sp>
      <p:sp>
        <p:nvSpPr>
          <p:cNvPr id="5" name="ქვედა კოლონტიტულის ჩანაცვლების ველი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პირდაპირი დამაკავშირებალი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პირდაპირი დამაკავშირებალი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პირდაპირი დამაკავშირებალი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პირდაპირი დამაკავშირებალი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პირდაპირი დამაკავშირებალი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პირდაპირი დამაკავშირებალი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სლაიდის რიცხვის ჩანაცვლების ველი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5" name="თარიღის ჩანაცვლების ველი 4"/>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6F15528-21DE-4FAA-801E-634DDDAF4B2B}" type="slidenum">
              <a:rPr lang="en-US" smtClean="0"/>
              <a:pPr/>
              <a:t>‹#›</a:t>
            </a:fld>
            <a:endParaRPr lang="en-US"/>
          </a:p>
        </p:txBody>
      </p:sp>
      <p:sp>
        <p:nvSpPr>
          <p:cNvPr id="9" name="შიგთავსის ჩანაცვლების ველი 8"/>
          <p:cNvSpPr>
            <a:spLocks noGrp="1"/>
          </p:cNvSpPr>
          <p:nvPr>
            <p:ph sz="quarter" idx="1"/>
          </p:nvPr>
        </p:nvSpPr>
        <p:spPr>
          <a:xfrm>
            <a:off x="457200" y="1600200"/>
            <a:ext cx="3657600" cy="45720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1" name="შიგთავსის ჩანაცვლების ველი 10"/>
          <p:cNvSpPr>
            <a:spLocks noGrp="1"/>
          </p:cNvSpPr>
          <p:nvPr>
            <p:ph sz="quarter" idx="2"/>
          </p:nvPr>
        </p:nvSpPr>
        <p:spPr>
          <a:xfrm>
            <a:off x="4270248" y="1600200"/>
            <a:ext cx="3657600" cy="45720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3050"/>
            <a:ext cx="7543800" cy="1143000"/>
          </a:xfrm>
        </p:spPr>
        <p:txBody>
          <a:bodyPr anchor="b"/>
          <a:lstStyle>
            <a:lvl1pPr>
              <a:defRPr/>
            </a:lvl1pPr>
          </a:lstStyle>
          <a:p>
            <a:r>
              <a:rPr kumimoji="0" lang="ka-GE" smtClean="0"/>
              <a:t>დააწკაპ. მთ. სათაურის სტილის შეცვლისათვის</a:t>
            </a:r>
            <a:endParaRPr kumimoji="0" lang="en-US"/>
          </a:p>
        </p:txBody>
      </p:sp>
      <p:sp>
        <p:nvSpPr>
          <p:cNvPr id="7" name="თარიღის ჩანაცვლების ველი 6"/>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p>
            <a:fld id="{B6F15528-21DE-4FAA-801E-634DDDAF4B2B}" type="slidenum">
              <a:rPr lang="en-US" smtClean="0"/>
              <a:pPr/>
              <a:t>‹#›</a:t>
            </a:fld>
            <a:endParaRPr lang="en-US"/>
          </a:p>
        </p:txBody>
      </p:sp>
      <p:sp>
        <p:nvSpPr>
          <p:cNvPr id="11" name="შიგთავსის ჩანაცვლების ველი 10"/>
          <p:cNvSpPr>
            <a:spLocks noGrp="1"/>
          </p:cNvSpPr>
          <p:nvPr>
            <p:ph sz="quarter" idx="2"/>
          </p:nvPr>
        </p:nvSpPr>
        <p:spPr>
          <a:xfrm>
            <a:off x="457200" y="2362200"/>
            <a:ext cx="3657600" cy="38862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3" name="შიგთავსის ჩანაცვლების ველი 12"/>
          <p:cNvSpPr>
            <a:spLocks noGrp="1"/>
          </p:cNvSpPr>
          <p:nvPr>
            <p:ph sz="quarter" idx="4"/>
          </p:nvPr>
        </p:nvSpPr>
        <p:spPr>
          <a:xfrm>
            <a:off x="4371975" y="2362200"/>
            <a:ext cx="3657600" cy="38862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2" name="ტექსტის ჩანაცვლების ველ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ka-GE" smtClean="0"/>
              <a:t>დააწკაპ. მთ. სათაურის სტილის შეცვლისათვის</a:t>
            </a:r>
          </a:p>
        </p:txBody>
      </p:sp>
      <p:sp>
        <p:nvSpPr>
          <p:cNvPr id="14" name="ტექსტის ჩანაცვლების ველ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ka-GE" smtClean="0"/>
              <a:t>დააწკაპ. მთ. სათაურის სტილის შეცვლისათვის</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6" name="თარიღის ჩანაცვლების ველი 5"/>
          <p:cNvSpPr>
            <a:spLocks noGrp="1"/>
          </p:cNvSpPr>
          <p:nvPr>
            <p:ph type="dt" sz="half" idx="10"/>
          </p:nvPr>
        </p:nvSpPr>
        <p:spPr/>
        <p:txBody>
          <a:bodyPr rtlCol="0"/>
          <a:lstStyle/>
          <a:p>
            <a:fld id="{1D8BD707-D9CF-40AE-B4C6-C98DA3205C09}" type="datetimeFigureOut">
              <a:rPr lang="en-US" smtClean="0"/>
              <a:pPr/>
              <a:t>12/11/2017</a:t>
            </a:fld>
            <a:endParaRPr lang="en-US"/>
          </a:p>
        </p:txBody>
      </p:sp>
      <p:sp>
        <p:nvSpPr>
          <p:cNvPr id="7" name="სლაიდის რიცხვის ჩანაცვლების ველი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ქვედა კოლონტიტულის ჩანაცვლების ველი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1D8BD707-D9CF-40AE-B4C6-C98DA3205C09}" type="datetimeFigureOut">
              <a:rPr lang="en-US" smtClean="0"/>
              <a:pPr/>
              <a:t>12/11/2017</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შიგთავსი წარწერასთან">
    <p:bg>
      <p:bgRef idx="1001">
        <a:schemeClr val="bg1"/>
      </p:bgRef>
    </p:bg>
    <p:spTree>
      <p:nvGrpSpPr>
        <p:cNvPr id="1" name=""/>
        <p:cNvGrpSpPr/>
        <p:nvPr/>
      </p:nvGrpSpPr>
      <p:grpSpPr>
        <a:xfrm>
          <a:off x="0" y="0"/>
          <a:ext cx="0" cy="0"/>
          <a:chOff x="0" y="0"/>
          <a:chExt cx="0" cy="0"/>
        </a:xfrm>
      </p:grpSpPr>
      <p:sp>
        <p:nvSpPr>
          <p:cNvPr id="10" name="პირდაპირი დამაკავშირებალი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სათაურ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ka-GE" smtClean="0"/>
              <a:t>დააწკაპ. მთ. სათაურის სტილის შეცვლისათვის</a:t>
            </a:r>
          </a:p>
        </p:txBody>
      </p:sp>
      <p:sp>
        <p:nvSpPr>
          <p:cNvPr id="8" name="პირდაპირი დამაკავშირებალი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პირდაპირი დამაკავშირებალი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პირდაპირი დამაკავშირებალი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პირდაპირი დამაკავშირებალი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შიგთავსის ჩანაცვლების ველი 17"/>
          <p:cNvSpPr>
            <a:spLocks noGrp="1"/>
          </p:cNvSpPr>
          <p:nvPr>
            <p:ph sz="quarter" idx="1"/>
          </p:nvPr>
        </p:nvSpPr>
        <p:spPr>
          <a:xfrm>
            <a:off x="304800" y="274320"/>
            <a:ext cx="5638800" cy="6327648"/>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21" name="თარიღის ჩანაცვლების ველი 20"/>
          <p:cNvSpPr>
            <a:spLocks noGrp="1"/>
          </p:cNvSpPr>
          <p:nvPr>
            <p:ph type="dt" sz="half" idx="14"/>
          </p:nvPr>
        </p:nvSpPr>
        <p:spPr/>
        <p:txBody>
          <a:bodyPr rtlCol="0"/>
          <a:lstStyle/>
          <a:p>
            <a:fld id="{1D8BD707-D9CF-40AE-B4C6-C98DA3205C09}" type="datetimeFigureOut">
              <a:rPr lang="en-US" smtClean="0"/>
              <a:pPr/>
              <a:t>12/11/2017</a:t>
            </a:fld>
            <a:endParaRPr lang="en-US"/>
          </a:p>
        </p:txBody>
      </p:sp>
      <p:sp>
        <p:nvSpPr>
          <p:cNvPr id="22" name="სლაიდის რიცხვის ჩანაცვლების ველი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ქვედა კოლონტიტულის ჩანაცვლების ველი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9" name="პირდაპირი დამაკავშირებალი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სათაური 1"/>
          <p:cNvSpPr>
            <a:spLocks noGrp="1"/>
          </p:cNvSpPr>
          <p:nvPr>
            <p:ph type="title"/>
          </p:nvPr>
        </p:nvSpPr>
        <p:spPr>
          <a:xfrm rot="5400000">
            <a:off x="3350133" y="3200400"/>
            <a:ext cx="6309360" cy="457200"/>
          </a:xfrm>
        </p:spPr>
        <p:txBody>
          <a:bodyPr anchor="b"/>
          <a:lstStyle>
            <a:lvl1pPr algn="l">
              <a:buNone/>
              <a:defRPr sz="2000" b="1"/>
            </a:lvl1pPr>
          </a:lstStyle>
          <a:p>
            <a:r>
              <a:rPr kumimoji="0" lang="ka-GE" smtClean="0"/>
              <a:t>დააწკაპ. მთ. სათაურის სტილის შეცვლისათვის</a:t>
            </a:r>
            <a:endParaRPr kumimoji="0" lang="en-US"/>
          </a:p>
        </p:txBody>
      </p:sp>
      <p:sp>
        <p:nvSpPr>
          <p:cNvPr id="3" name="სურათის ჩანაცვლების ველი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ka-GE" smtClean="0"/>
              <a:t>სურათის დასამატებლად დააწკაპუნეთ ხატულაზე</a:t>
            </a:r>
            <a:endParaRPr kumimoji="0" lang="en-US" dirty="0"/>
          </a:p>
        </p:txBody>
      </p:sp>
      <p:sp>
        <p:nvSpPr>
          <p:cNvPr id="4" name="ტექსტის ჩანაცვლების ველი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ka-GE" smtClean="0"/>
              <a:t>დააწკაპ. მთ. სათაურის სტილის შეცვლისათვის</a:t>
            </a:r>
          </a:p>
        </p:txBody>
      </p:sp>
      <p:sp>
        <p:nvSpPr>
          <p:cNvPr id="10" name="პირდაპირი დამაკავშირებალი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პირდაპირი დამაკავშირებალი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პირდაპირი დამაკავშირებალი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პირდაპირი დამაკავშირებალი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თარიღის ჩანაცვლების ველი 16"/>
          <p:cNvSpPr>
            <a:spLocks noGrp="1"/>
          </p:cNvSpPr>
          <p:nvPr>
            <p:ph type="dt" sz="half" idx="10"/>
          </p:nvPr>
        </p:nvSpPr>
        <p:spPr/>
        <p:txBody>
          <a:bodyPr rtlCol="0"/>
          <a:lstStyle/>
          <a:p>
            <a:fld id="{1D8BD707-D9CF-40AE-B4C6-C98DA3205C09}" type="datetimeFigureOut">
              <a:rPr lang="en-US" smtClean="0"/>
              <a:pPr/>
              <a:t>12/11/2017</a:t>
            </a:fld>
            <a:endParaRPr lang="en-US"/>
          </a:p>
        </p:txBody>
      </p:sp>
      <p:sp>
        <p:nvSpPr>
          <p:cNvPr id="18" name="სლაიდის რიცხვის ჩანაცვლების ველი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ქვედა კოლონტიტულის ჩანაცვლების ველი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პირდაპირი დამაკავშირებალი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სათაურის ჩანაცვლების ველი 21"/>
          <p:cNvSpPr>
            <a:spLocks noGrp="1"/>
          </p:cNvSpPr>
          <p:nvPr>
            <p:ph type="title"/>
          </p:nvPr>
        </p:nvSpPr>
        <p:spPr>
          <a:xfrm>
            <a:off x="457200" y="274638"/>
            <a:ext cx="7467600" cy="1143000"/>
          </a:xfrm>
          <a:prstGeom prst="rect">
            <a:avLst/>
          </a:prstGeom>
        </p:spPr>
        <p:txBody>
          <a:bodyPr vert="horz" anchor="b">
            <a:normAutofit/>
          </a:bodyPr>
          <a:lstStyle/>
          <a:p>
            <a:r>
              <a:rPr kumimoji="0" lang="ka-GE" smtClean="0"/>
              <a:t>დააწკაპ. მთ. სათაურის სტილის შეცვლისათვის</a:t>
            </a:r>
            <a:endParaRPr kumimoji="0" lang="en-US"/>
          </a:p>
        </p:txBody>
      </p:sp>
      <p:sp>
        <p:nvSpPr>
          <p:cNvPr id="13" name="ტექსტის ჩანაცვლების ველი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14" name="თარიღის ჩანაცვლების ველი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12/11/2017</a:t>
            </a:fld>
            <a:endParaRPr lang="en-US"/>
          </a:p>
        </p:txBody>
      </p:sp>
      <p:sp>
        <p:nvSpPr>
          <p:cNvPr id="3" name="ქვედა კოლონტიტულის ჩანაცვლების ველი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პირდაპირი დამაკავშირებალი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პირდაპირი დამაკავშირებალი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პირდაპირი დამაკავშირებალი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სლაიდის რიცხვის ჩანაცვლების ველი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u.wikipedia.org/wiki/Statoil" TargetMode="External"/><Relationship Id="rId2" Type="http://schemas.openxmlformats.org/officeDocument/2006/relationships/hyperlink" Target="https://ru.wikipedia.org/wiki/BP" TargetMode="External"/><Relationship Id="rId1" Type="http://schemas.openxmlformats.org/officeDocument/2006/relationships/slideLayout" Target="../slideLayouts/slideLayout2.xml"/><Relationship Id="rId4" Type="http://schemas.openxmlformats.org/officeDocument/2006/relationships/hyperlink" Target="https://ru.wikipedia.org/wiki/Eni"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სათაური 3"/>
          <p:cNvSpPr>
            <a:spLocks noGrp="1"/>
          </p:cNvSpPr>
          <p:nvPr>
            <p:ph type="title"/>
          </p:nvPr>
        </p:nvSpPr>
        <p:spPr>
          <a:xfrm>
            <a:off x="457200" y="274638"/>
            <a:ext cx="7467600" cy="715962"/>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ka-GE" sz="1800" b="1" dirty="0" smtClean="0"/>
              <a:t>საქართველოს როლი ენერგორესურსების  ტრანსპორტირებაში და მისი ეკონომიკური შედეგი</a:t>
            </a:r>
            <a:endParaRPr lang="en-US" sz="1800" b="1" dirty="0"/>
          </a:p>
        </p:txBody>
      </p:sp>
      <p:graphicFrame>
        <p:nvGraphicFramePr>
          <p:cNvPr id="6" name="შიგთავსის ჩანაცვლების ველი 5"/>
          <p:cNvGraphicFramePr>
            <a:graphicFrameLocks noGrp="1"/>
          </p:cNvGraphicFramePr>
          <p:nvPr>
            <p:ph sz="quarter" idx="1"/>
          </p:nvPr>
        </p:nvGraphicFramePr>
        <p:xfrm>
          <a:off x="609600" y="12954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381000"/>
            <a:ext cx="7848600" cy="2031325"/>
          </a:xfrm>
          <a:prstGeom prst="rect">
            <a:avLst/>
          </a:prstGeom>
        </p:spPr>
        <p:txBody>
          <a:bodyPr wrap="square">
            <a:spAutoFit/>
          </a:bodyPr>
          <a:lstStyle/>
          <a:p>
            <a:r>
              <a:rPr lang="ka-GE" dirty="0" smtClean="0"/>
              <a:t>  საქართველო სამხრეთ კავკასიის რეგიონში ზღვისპირა და ცენტრალური მდებარეობით გამოირჩევა, რაც დადებით გავლენას ახდენს ქვეყნის ეკონომიკურ განვითარებაზე. საქართველო იმ უძველეს სატრანსპორტო გზაჯვარედინზე მდებარეობს, რომელიც აკავშირებდა და აკავშირებს ჩრდილოეთისა და სამხრეთის, დასავლეთისა და აღმოსავლეთის ქვეყნებს. სწორედ მასზე გადიოდა ევროპა–აზიის დამაკავშირებელი საქარავნო – ძველი აბრეშუმის გზა.</a:t>
            </a:r>
            <a:endParaRPr lang="en-US" dirty="0"/>
          </a:p>
        </p:txBody>
      </p:sp>
      <p:pic>
        <p:nvPicPr>
          <p:cNvPr id="3074" name="Picture 2" descr="D:\Documents\Desktop\43534534r34f34gfw43gvw3ctfg45eer.jpg"/>
          <p:cNvPicPr>
            <a:picLocks noChangeAspect="1" noChangeArrowheads="1"/>
          </p:cNvPicPr>
          <p:nvPr/>
        </p:nvPicPr>
        <p:blipFill>
          <a:blip r:embed="rId2"/>
          <a:srcRect/>
          <a:stretch>
            <a:fillRect/>
          </a:stretch>
        </p:blipFill>
        <p:spPr bwMode="auto">
          <a:xfrm>
            <a:off x="762000" y="2362200"/>
            <a:ext cx="7848600" cy="4038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lvl="0" algn="ctr"/>
            <a:r>
              <a:rPr lang="ka-GE" sz="1800" b="1" dirty="0" smtClean="0"/>
              <a:t>საქართველოს გეოპოლიტიკური მდებარეობა, როგორც სატრანზიტო პოტენციალის განმსაზღვრელი ფაქტორი</a:t>
            </a:r>
            <a:r>
              <a:rPr lang="en-US" sz="1800" dirty="0" smtClean="0"/>
              <a:t/>
            </a:r>
            <a:br>
              <a:rPr lang="en-US" sz="1800" dirty="0" smtClean="0"/>
            </a:br>
            <a:endParaRPr lang="en-US" sz="1800" dirty="0"/>
          </a:p>
        </p:txBody>
      </p:sp>
      <p:sp>
        <p:nvSpPr>
          <p:cNvPr id="3" name="შიგთავსის ჩანაცვლების ველი 2"/>
          <p:cNvSpPr>
            <a:spLocks noGrp="1"/>
          </p:cNvSpPr>
          <p:nvPr>
            <p:ph sz="quarter" idx="1"/>
          </p:nvPr>
        </p:nvSpPr>
        <p:spPr/>
        <p:txBody>
          <a:bodyPr/>
          <a:lstStyle/>
          <a:p>
            <a:pPr>
              <a:buNone/>
            </a:pPr>
            <a:endParaRPr lang="en-US" dirty="0"/>
          </a:p>
        </p:txBody>
      </p:sp>
      <p:pic>
        <p:nvPicPr>
          <p:cNvPr id="1026" name="Picture 2" descr="D:\Documents\Desktop\georgia.jpg"/>
          <p:cNvPicPr>
            <a:picLocks noChangeAspect="1" noChangeArrowheads="1"/>
          </p:cNvPicPr>
          <p:nvPr/>
        </p:nvPicPr>
        <p:blipFill>
          <a:blip r:embed="rId2"/>
          <a:srcRect/>
          <a:stretch>
            <a:fillRect/>
          </a:stretch>
        </p:blipFill>
        <p:spPr bwMode="auto">
          <a:xfrm>
            <a:off x="533400" y="1600200"/>
            <a:ext cx="8229600" cy="46863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lvl="0" algn="ctr"/>
            <a:r>
              <a:rPr lang="ka-GE" sz="1800" b="1" dirty="0" smtClean="0"/>
              <a:t>კასპიის ზღვის  ენერგორესურსების ტრანსპორტირების ალტერნატიული გზები</a:t>
            </a:r>
            <a:r>
              <a:rPr lang="en-US" sz="1800" dirty="0" smtClean="0"/>
              <a:t/>
            </a:r>
            <a:br>
              <a:rPr lang="en-US" sz="1800" dirty="0" smtClean="0"/>
            </a:br>
            <a:endParaRPr lang="en-US" sz="1800" dirty="0"/>
          </a:p>
        </p:txBody>
      </p:sp>
      <p:sp>
        <p:nvSpPr>
          <p:cNvPr id="3" name="შიგთავსის ჩანაცვლების ველი 2"/>
          <p:cNvSpPr>
            <a:spLocks noGrp="1"/>
          </p:cNvSpPr>
          <p:nvPr>
            <p:ph sz="quarter" idx="1"/>
          </p:nvPr>
        </p:nvSpPr>
        <p:spPr/>
        <p:txBody>
          <a:bodyPr/>
          <a:lstStyle/>
          <a:p>
            <a:pPr>
              <a:buNone/>
            </a:pPr>
            <a:endParaRPr lang="en-US" dirty="0"/>
          </a:p>
        </p:txBody>
      </p:sp>
      <p:pic>
        <p:nvPicPr>
          <p:cNvPr id="2050" name="Picture 2" descr="D:\Documents\Desktop\slide_15.jpg"/>
          <p:cNvPicPr>
            <a:picLocks noChangeAspect="1" noChangeArrowheads="1"/>
          </p:cNvPicPr>
          <p:nvPr/>
        </p:nvPicPr>
        <p:blipFill>
          <a:blip r:embed="rId2"/>
          <a:srcRect/>
          <a:stretch>
            <a:fillRect/>
          </a:stretch>
        </p:blipFill>
        <p:spPr bwMode="auto">
          <a:xfrm>
            <a:off x="533400" y="1600200"/>
            <a:ext cx="8153400" cy="47720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სათაური 1"/>
          <p:cNvSpPr>
            <a:spLocks noGrp="1"/>
          </p:cNvSpPr>
          <p:nvPr>
            <p:ph type="title"/>
          </p:nvPr>
        </p:nvSpPr>
        <p:spPr>
          <a:xfrm>
            <a:off x="457200" y="274638"/>
            <a:ext cx="8229600" cy="944562"/>
          </a:xfrm>
        </p:spPr>
        <p:style>
          <a:lnRef idx="1">
            <a:schemeClr val="accent1"/>
          </a:lnRef>
          <a:fillRef idx="2">
            <a:schemeClr val="accent1"/>
          </a:fillRef>
          <a:effectRef idx="1">
            <a:schemeClr val="accent1"/>
          </a:effectRef>
          <a:fontRef idx="minor">
            <a:schemeClr val="dk1"/>
          </a:fontRef>
        </p:style>
        <p:txBody>
          <a:bodyPr>
            <a:normAutofit/>
          </a:bodyPr>
          <a:lstStyle/>
          <a:p>
            <a:pPr lvl="0" algn="ctr"/>
            <a:r>
              <a:rPr lang="ka-GE" sz="1800" b="1" dirty="0" smtClean="0"/>
              <a:t>კასპიის ზღვის  ენერგორესურსების ტრანსპორტირების გზები</a:t>
            </a:r>
            <a:r>
              <a:rPr lang="en-US" sz="1800" dirty="0" smtClean="0"/>
              <a:t/>
            </a:r>
            <a:br>
              <a:rPr lang="en-US" sz="1800" dirty="0" smtClean="0"/>
            </a:br>
            <a:endParaRPr lang="en-US" sz="1800" dirty="0"/>
          </a:p>
        </p:txBody>
      </p:sp>
      <p:sp>
        <p:nvSpPr>
          <p:cNvPr id="3" name="შიგთავსის ჩანაცვლების ველი 2"/>
          <p:cNvSpPr>
            <a:spLocks noGrp="1"/>
          </p:cNvSpPr>
          <p:nvPr>
            <p:ph sz="quarter" idx="1"/>
          </p:nvPr>
        </p:nvSpPr>
        <p:spPr/>
        <p:txBody>
          <a:bodyPr>
            <a:normAutofit/>
          </a:bodyPr>
          <a:lstStyle/>
          <a:p>
            <a:pPr>
              <a:buNone/>
            </a:pPr>
            <a:endParaRPr lang="en-US" sz="1800" b="1" dirty="0"/>
          </a:p>
        </p:txBody>
      </p:sp>
      <p:graphicFrame>
        <p:nvGraphicFramePr>
          <p:cNvPr id="5" name="ცხრილი 4"/>
          <p:cNvGraphicFramePr>
            <a:graphicFrameLocks noGrp="1"/>
          </p:cNvGraphicFramePr>
          <p:nvPr/>
        </p:nvGraphicFramePr>
        <p:xfrm>
          <a:off x="457200" y="1524000"/>
          <a:ext cx="8382000" cy="4104894"/>
        </p:xfrm>
        <a:graphic>
          <a:graphicData uri="http://schemas.openxmlformats.org/drawingml/2006/table">
            <a:tbl>
              <a:tblPr firstRow="1" bandRow="1">
                <a:tableStyleId>{5C22544A-7EE6-4342-B048-85BDC9FD1C3A}</a:tableStyleId>
              </a:tblPr>
              <a:tblGrid>
                <a:gridCol w="1676400"/>
                <a:gridCol w="1600200"/>
                <a:gridCol w="1661160"/>
                <a:gridCol w="1234440"/>
                <a:gridCol w="2209800"/>
              </a:tblGrid>
              <a:tr h="674370">
                <a:tc>
                  <a:txBody>
                    <a:bodyPr/>
                    <a:lstStyle/>
                    <a:p>
                      <a:pPr algn="ctr"/>
                      <a:r>
                        <a:rPr lang="ka-GE" sz="1600" dirty="0" smtClean="0"/>
                        <a:t>მილსადენი</a:t>
                      </a:r>
                      <a:endParaRPr lang="en-US" sz="1600" dirty="0"/>
                    </a:p>
                  </a:txBody>
                  <a:tcPr/>
                </a:tc>
                <a:tc>
                  <a:txBody>
                    <a:bodyPr/>
                    <a:lstStyle/>
                    <a:p>
                      <a:pPr algn="ctr"/>
                      <a:r>
                        <a:rPr lang="ka-GE" sz="1600" dirty="0" smtClean="0"/>
                        <a:t>დანიშნულება</a:t>
                      </a:r>
                      <a:endParaRPr lang="en-US" sz="1600" dirty="0"/>
                    </a:p>
                  </a:txBody>
                  <a:tcPr/>
                </a:tc>
                <a:tc>
                  <a:txBody>
                    <a:bodyPr/>
                    <a:lstStyle/>
                    <a:p>
                      <a:pPr algn="ctr"/>
                      <a:r>
                        <a:rPr lang="ka-GE" sz="1600" dirty="0" smtClean="0"/>
                        <a:t>მფლობელი</a:t>
                      </a:r>
                      <a:endParaRPr lang="en-US" sz="1600" dirty="0"/>
                    </a:p>
                  </a:txBody>
                  <a:tcPr/>
                </a:tc>
                <a:tc>
                  <a:txBody>
                    <a:bodyPr/>
                    <a:lstStyle/>
                    <a:p>
                      <a:pPr algn="ctr"/>
                      <a:r>
                        <a:rPr lang="ka-GE" sz="1600" dirty="0" smtClean="0"/>
                        <a:t>წარმადობა</a:t>
                      </a:r>
                      <a:endParaRPr lang="en-US" sz="1600" dirty="0"/>
                    </a:p>
                  </a:txBody>
                  <a:tcPr/>
                </a:tc>
                <a:tc>
                  <a:txBody>
                    <a:bodyPr/>
                    <a:lstStyle/>
                    <a:p>
                      <a:pPr algn="ctr"/>
                      <a:r>
                        <a:rPr lang="ka-GE" sz="1600" dirty="0" smtClean="0"/>
                        <a:t>პრობლემა</a:t>
                      </a:r>
                      <a:endParaRPr lang="en-US" sz="1600" dirty="0"/>
                    </a:p>
                  </a:txBody>
                  <a:tcPr/>
                </a:tc>
              </a:tr>
              <a:tr h="764286">
                <a:tc>
                  <a:txBody>
                    <a:bodyPr/>
                    <a:lstStyle/>
                    <a:p>
                      <a:r>
                        <a:rPr lang="ka-GE" sz="1400" b="1" dirty="0" smtClean="0">
                          <a:solidFill>
                            <a:schemeClr val="accent2"/>
                          </a:solidFill>
                        </a:rPr>
                        <a:t>ბაქო-ნოვოროსიისკი</a:t>
                      </a:r>
                      <a:endParaRPr lang="en-US" sz="1400" dirty="0"/>
                    </a:p>
                  </a:txBody>
                  <a:tcPr/>
                </a:tc>
                <a:tc>
                  <a:txBody>
                    <a:bodyPr/>
                    <a:lstStyle/>
                    <a:p>
                      <a:pPr algn="ctr"/>
                      <a:r>
                        <a:rPr lang="ka-GE" sz="1400" dirty="0" smtClean="0"/>
                        <a:t>ნავთობსადენი</a:t>
                      </a:r>
                      <a:endParaRPr lang="en-US" sz="1400" dirty="0"/>
                    </a:p>
                  </a:txBody>
                  <a:tcPr/>
                </a:tc>
                <a:tc>
                  <a:txBody>
                    <a:bodyPr/>
                    <a:lstStyle/>
                    <a:p>
                      <a:pPr algn="ctr"/>
                      <a:r>
                        <a:rPr lang="ka-GE" sz="1400" b="0" dirty="0" err="1" smtClean="0"/>
                        <a:t>ტრანსნეფტი</a:t>
                      </a:r>
                      <a:endParaRPr lang="en-US" sz="1400" b="0" dirty="0"/>
                    </a:p>
                  </a:txBody>
                  <a:tcPr/>
                </a:tc>
                <a:tc>
                  <a:txBody>
                    <a:bodyPr/>
                    <a:lstStyle/>
                    <a:p>
                      <a:pPr algn="ctr"/>
                      <a:r>
                        <a:rPr lang="ka-GE" sz="1400" b="0" dirty="0" smtClean="0"/>
                        <a:t>2,5-2,7 მლნ. ტ. </a:t>
                      </a:r>
                      <a:endParaRPr lang="en-US" sz="1400" b="0" dirty="0"/>
                    </a:p>
                  </a:txBody>
                  <a:tcPr/>
                </a:tc>
                <a:tc>
                  <a:txBody>
                    <a:bodyPr/>
                    <a:lstStyle/>
                    <a:p>
                      <a:r>
                        <a:rPr lang="ka-GE" sz="1400" dirty="0" smtClean="0"/>
                        <a:t>ნაწილი გადიოდა ჩეჩნეთის ტერიტორიაზე</a:t>
                      </a:r>
                      <a:endParaRPr lang="en-US" sz="1400" dirty="0"/>
                    </a:p>
                  </a:txBody>
                  <a:tcPr/>
                </a:tc>
              </a:tr>
              <a:tr h="1078992">
                <a:tc>
                  <a:txBody>
                    <a:bodyPr/>
                    <a:lstStyle/>
                    <a:p>
                      <a:r>
                        <a:rPr lang="ka-GE" sz="1400" b="1" dirty="0" smtClean="0">
                          <a:solidFill>
                            <a:schemeClr val="accent2"/>
                          </a:solidFill>
                        </a:rPr>
                        <a:t>ბაქო-სუფსა</a:t>
                      </a:r>
                      <a:endParaRPr lang="en-US" sz="1400" b="1" dirty="0">
                        <a:solidFill>
                          <a:schemeClr val="accent2"/>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a-GE" sz="1400" dirty="0" smtClean="0"/>
                        <a:t>ნავთობსადენი - 830 კმ</a:t>
                      </a:r>
                      <a:endParaRPr lang="en-US" sz="1400" dirty="0" smtClean="0"/>
                    </a:p>
                  </a:txBody>
                  <a:tcPr/>
                </a:tc>
                <a:tc>
                  <a:txBody>
                    <a:bodyPr/>
                    <a:lstStyle/>
                    <a:p>
                      <a:pPr algn="ctr"/>
                      <a:r>
                        <a:rPr lang="ru-RU" sz="1800" b="0" i="0" kern="1200" dirty="0" smtClean="0">
                          <a:solidFill>
                            <a:schemeClr val="dk1"/>
                          </a:solidFill>
                          <a:latin typeface="+mn-lt"/>
                          <a:ea typeface="+mn-ea"/>
                          <a:cs typeface="+mn-cs"/>
                        </a:rPr>
                        <a:t>ВР</a:t>
                      </a:r>
                      <a:endParaRPr lang="en-US" sz="1400" dirty="0"/>
                    </a:p>
                  </a:txBody>
                  <a:tcPr/>
                </a:tc>
                <a:tc>
                  <a:txBody>
                    <a:bodyPr/>
                    <a:lstStyle/>
                    <a:p>
                      <a:pPr algn="ctr"/>
                      <a:r>
                        <a:rPr lang="ka-GE" sz="1400" dirty="0" smtClean="0"/>
                        <a:t>7</a:t>
                      </a:r>
                      <a:r>
                        <a:rPr lang="ka-GE" sz="1400" baseline="0" dirty="0" smtClean="0"/>
                        <a:t> </a:t>
                      </a:r>
                      <a:r>
                        <a:rPr lang="ka-GE" sz="1400" baseline="0" dirty="0" err="1" smtClean="0"/>
                        <a:t>მლნ.ტ</a:t>
                      </a:r>
                      <a:r>
                        <a:rPr lang="ka-GE" sz="1400" baseline="0" dirty="0" smtClean="0"/>
                        <a:t>.</a:t>
                      </a:r>
                    </a:p>
                    <a:p>
                      <a:pPr algn="ctr"/>
                      <a:endParaRPr lang="en-US" sz="1400" dirty="0"/>
                    </a:p>
                  </a:txBody>
                  <a:tcPr/>
                </a:tc>
                <a:tc>
                  <a:txBody>
                    <a:bodyPr/>
                    <a:lstStyle/>
                    <a:p>
                      <a:r>
                        <a:rPr lang="ka-GE" sz="1400" dirty="0" smtClean="0"/>
                        <a:t>ნაწილი მოქცეულია ოკუპირებულ</a:t>
                      </a:r>
                      <a:r>
                        <a:rPr lang="ka-GE" sz="1400" baseline="0" dirty="0" smtClean="0"/>
                        <a:t> ტერიტორიაზე</a:t>
                      </a:r>
                      <a:endParaRPr lang="en-US" sz="1400" dirty="0"/>
                    </a:p>
                  </a:txBody>
                  <a:tcPr/>
                </a:tc>
              </a:tr>
              <a:tr h="682752">
                <a:tc>
                  <a:txBody>
                    <a:bodyPr/>
                    <a:lstStyle/>
                    <a:p>
                      <a:r>
                        <a:rPr lang="ka-GE" sz="1400" b="1" dirty="0" smtClean="0">
                          <a:solidFill>
                            <a:schemeClr val="accent2"/>
                          </a:solidFill>
                        </a:rPr>
                        <a:t>ბაქო-თბილისი-ჯეიჰანი</a:t>
                      </a:r>
                      <a:endParaRPr lang="en-US" sz="1400" b="1" dirty="0">
                        <a:solidFill>
                          <a:schemeClr val="accent2"/>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a-GE" sz="1400" dirty="0" smtClean="0"/>
                        <a:t>ნავთობსადენი - 1768 კმ</a:t>
                      </a:r>
                      <a:endParaRPr lang="en-US" sz="1400" dirty="0" smtClean="0"/>
                    </a:p>
                  </a:txBody>
                  <a:tcPr/>
                </a:tc>
                <a:tc>
                  <a:txBody>
                    <a:bodyPr/>
                    <a:lstStyle/>
                    <a:p>
                      <a:r>
                        <a:rPr lang="en-US" sz="1200" b="0" i="0" kern="1200" dirty="0" smtClean="0">
                          <a:solidFill>
                            <a:schemeClr val="accent2"/>
                          </a:solidFill>
                          <a:latin typeface="+mn-lt"/>
                          <a:ea typeface="+mn-ea"/>
                          <a:cs typeface="+mn-cs"/>
                        </a:rPr>
                        <a:t>BTC Co</a:t>
                      </a:r>
                      <a:r>
                        <a:rPr lang="ka-GE" sz="1200" b="0" i="0" kern="1200" dirty="0" smtClean="0">
                          <a:solidFill>
                            <a:schemeClr val="accent2"/>
                          </a:solidFill>
                          <a:latin typeface="+mn-lt"/>
                          <a:ea typeface="+mn-ea"/>
                          <a:cs typeface="+mn-cs"/>
                        </a:rPr>
                        <a:t> </a:t>
                      </a:r>
                      <a:r>
                        <a:rPr lang="ka-GE" sz="1200" b="0" i="0" kern="1200" dirty="0" smtClean="0">
                          <a:solidFill>
                            <a:schemeClr val="dk1"/>
                          </a:solidFill>
                          <a:latin typeface="+mn-lt"/>
                          <a:ea typeface="+mn-ea"/>
                          <a:cs typeface="+mn-cs"/>
                        </a:rPr>
                        <a:t>(</a:t>
                      </a:r>
                      <a:r>
                        <a:rPr lang="en-US" sz="1200" b="0" i="0" kern="1200" dirty="0" smtClean="0">
                          <a:solidFill>
                            <a:schemeClr val="dk1"/>
                          </a:solidFill>
                          <a:latin typeface="+mn-lt"/>
                          <a:ea typeface="+mn-ea"/>
                          <a:cs typeface="+mn-cs"/>
                        </a:rPr>
                        <a:t> </a:t>
                      </a:r>
                      <a:r>
                        <a:rPr lang="en-US" sz="1200" b="0" i="0" u="none" strike="noStrike" kern="1200" dirty="0" smtClean="0">
                          <a:solidFill>
                            <a:schemeClr val="dk1"/>
                          </a:solidFill>
                          <a:latin typeface="+mn-lt"/>
                          <a:ea typeface="+mn-ea"/>
                          <a:cs typeface="+mn-cs"/>
                          <a:hlinkClick r:id="rId2" tooltip="BP"/>
                        </a:rPr>
                        <a:t>BP</a:t>
                      </a:r>
                      <a:r>
                        <a:rPr lang="ka-GE" sz="1200" b="0" i="0" kern="1200" dirty="0" smtClean="0">
                          <a:solidFill>
                            <a:schemeClr val="dk1"/>
                          </a:solidFill>
                          <a:latin typeface="+mn-lt"/>
                          <a:ea typeface="+mn-ea"/>
                          <a:cs typeface="+mn-cs"/>
                        </a:rPr>
                        <a:t>-</a:t>
                      </a:r>
                      <a:r>
                        <a:rPr lang="en-US" sz="1200" b="0" i="0" kern="1200" dirty="0" smtClean="0">
                          <a:solidFill>
                            <a:schemeClr val="dk1"/>
                          </a:solidFill>
                          <a:latin typeface="+mn-lt"/>
                          <a:ea typeface="+mn-ea"/>
                          <a:cs typeface="+mn-cs"/>
                        </a:rPr>
                        <a:t>30,1 %</a:t>
                      </a:r>
                      <a:r>
                        <a:rPr lang="ka-GE" sz="1200" b="0" i="0" kern="1200" dirty="0" smtClean="0">
                          <a:solidFill>
                            <a:schemeClr val="dk1"/>
                          </a:solidFill>
                          <a:latin typeface="+mn-lt"/>
                          <a:ea typeface="+mn-ea"/>
                          <a:cs typeface="+mn-cs"/>
                        </a:rPr>
                        <a:t>, </a:t>
                      </a:r>
                      <a:r>
                        <a:rPr lang="ru-RU" sz="1200" b="0" i="0" kern="1200" dirty="0" smtClean="0">
                          <a:solidFill>
                            <a:schemeClr val="dk1"/>
                          </a:solidFill>
                          <a:latin typeface="+mn-lt"/>
                          <a:ea typeface="+mn-ea"/>
                          <a:cs typeface="+mn-cs"/>
                        </a:rPr>
                        <a:t>(ГНКАР</a:t>
                      </a:r>
                      <a:r>
                        <a:rPr lang="ka-GE" sz="1200" b="0" i="0" kern="1200" dirty="0" smtClean="0">
                          <a:solidFill>
                            <a:schemeClr val="dk1"/>
                          </a:solidFill>
                          <a:latin typeface="+mn-lt"/>
                          <a:ea typeface="+mn-ea"/>
                          <a:cs typeface="+mn-cs"/>
                        </a:rPr>
                        <a:t>-</a:t>
                      </a:r>
                      <a:r>
                        <a:rPr lang="ru-RU" sz="1200" b="0" i="0" kern="1200" dirty="0" smtClean="0">
                          <a:solidFill>
                            <a:schemeClr val="dk1"/>
                          </a:solidFill>
                          <a:latin typeface="+mn-lt"/>
                          <a:ea typeface="+mn-ea"/>
                          <a:cs typeface="+mn-cs"/>
                        </a:rPr>
                        <a:t>25 %</a:t>
                      </a:r>
                      <a:r>
                        <a:rPr lang="ka-GE" sz="1200" b="0" i="0" kern="1200" dirty="0" smtClean="0">
                          <a:solidFill>
                            <a:schemeClr val="dk1"/>
                          </a:solidFill>
                          <a:latin typeface="+mn-lt"/>
                          <a:ea typeface="+mn-ea"/>
                          <a:cs typeface="+mn-cs"/>
                        </a:rPr>
                        <a:t>,</a:t>
                      </a:r>
                      <a:r>
                        <a:rPr lang="ka-GE" sz="1200" b="0" i="0" kern="1200" baseline="0" dirty="0" smtClean="0">
                          <a:solidFill>
                            <a:schemeClr val="dk1"/>
                          </a:solidFill>
                          <a:latin typeface="+mn-lt"/>
                          <a:ea typeface="+mn-ea"/>
                          <a:cs typeface="+mn-cs"/>
                        </a:rPr>
                        <a:t> </a:t>
                      </a:r>
                      <a:r>
                        <a:rPr lang="en-US" sz="1200" b="0" i="0" kern="1200" dirty="0" smtClean="0">
                          <a:solidFill>
                            <a:schemeClr val="dk1"/>
                          </a:solidFill>
                          <a:latin typeface="+mn-lt"/>
                          <a:ea typeface="+mn-ea"/>
                          <a:cs typeface="+mn-cs"/>
                        </a:rPr>
                        <a:t> </a:t>
                      </a:r>
                      <a:r>
                        <a:rPr lang="en-US" sz="1200" b="0" i="0" u="none" strike="noStrike" kern="1200" dirty="0" smtClean="0">
                          <a:solidFill>
                            <a:schemeClr val="dk1"/>
                          </a:solidFill>
                          <a:latin typeface="+mn-lt"/>
                          <a:ea typeface="+mn-ea"/>
                          <a:cs typeface="+mn-cs"/>
                          <a:hlinkClick r:id="rId3" tooltip="Statoil"/>
                        </a:rPr>
                        <a:t>Statoil</a:t>
                      </a:r>
                      <a:r>
                        <a:rPr lang="en-US" sz="1200" b="0" i="0" kern="1200" dirty="0" smtClean="0">
                          <a:solidFill>
                            <a:schemeClr val="dk1"/>
                          </a:solidFill>
                          <a:latin typeface="+mn-lt"/>
                          <a:ea typeface="+mn-ea"/>
                          <a:cs typeface="+mn-cs"/>
                        </a:rPr>
                        <a:t> </a:t>
                      </a:r>
                      <a:r>
                        <a:rPr lang="ka-GE" sz="1200" b="0" i="0" kern="1200" dirty="0" smtClean="0">
                          <a:solidFill>
                            <a:schemeClr val="dk1"/>
                          </a:solidFill>
                          <a:latin typeface="+mn-lt"/>
                          <a:ea typeface="+mn-ea"/>
                          <a:cs typeface="+mn-cs"/>
                        </a:rPr>
                        <a:t>-</a:t>
                      </a:r>
                      <a:r>
                        <a:rPr lang="en-US" sz="1200" b="0" i="0" kern="1200" dirty="0" smtClean="0">
                          <a:solidFill>
                            <a:schemeClr val="dk1"/>
                          </a:solidFill>
                          <a:latin typeface="+mn-lt"/>
                          <a:ea typeface="+mn-ea"/>
                          <a:cs typeface="+mn-cs"/>
                        </a:rPr>
                        <a:t>8,7 %</a:t>
                      </a:r>
                      <a:r>
                        <a:rPr lang="ka-GE" sz="1200" b="0" i="0" kern="1200" dirty="0" smtClean="0">
                          <a:solidFill>
                            <a:schemeClr val="dk1"/>
                          </a:solidFill>
                          <a:latin typeface="+mn-lt"/>
                          <a:ea typeface="+mn-ea"/>
                          <a:cs typeface="+mn-cs"/>
                        </a:rPr>
                        <a:t>, </a:t>
                      </a:r>
                      <a:r>
                        <a:rPr lang="en-US" sz="1200" b="0" i="0" u="none" strike="noStrike" kern="1200" dirty="0" err="1" smtClean="0">
                          <a:solidFill>
                            <a:schemeClr val="dk1"/>
                          </a:solidFill>
                          <a:latin typeface="+mn-lt"/>
                          <a:ea typeface="+mn-ea"/>
                          <a:cs typeface="+mn-cs"/>
                          <a:hlinkClick r:id="rId4" tooltip="Eni"/>
                        </a:rPr>
                        <a:t>Eni</a:t>
                      </a:r>
                      <a:r>
                        <a:rPr lang="en-US" sz="1200" b="0" i="0" kern="1200" dirty="0" smtClean="0">
                          <a:solidFill>
                            <a:schemeClr val="dk1"/>
                          </a:solidFill>
                          <a:latin typeface="+mn-lt"/>
                          <a:ea typeface="+mn-ea"/>
                          <a:cs typeface="+mn-cs"/>
                        </a:rPr>
                        <a:t> </a:t>
                      </a:r>
                      <a:r>
                        <a:rPr lang="ka-GE" sz="1200" b="0" i="0" kern="1200" dirty="0" smtClean="0">
                          <a:solidFill>
                            <a:schemeClr val="dk1"/>
                          </a:solidFill>
                          <a:latin typeface="+mn-lt"/>
                          <a:ea typeface="+mn-ea"/>
                          <a:cs typeface="+mn-cs"/>
                        </a:rPr>
                        <a:t>-</a:t>
                      </a:r>
                      <a:r>
                        <a:rPr lang="en-US" sz="1200" b="0" i="0" kern="1200" dirty="0" smtClean="0">
                          <a:solidFill>
                            <a:schemeClr val="dk1"/>
                          </a:solidFill>
                          <a:latin typeface="+mn-lt"/>
                          <a:ea typeface="+mn-ea"/>
                          <a:cs typeface="+mn-cs"/>
                        </a:rPr>
                        <a:t>5 %)</a:t>
                      </a:r>
                      <a:endParaRPr lang="en-US" sz="1200" dirty="0"/>
                    </a:p>
                  </a:txBody>
                  <a:tcPr/>
                </a:tc>
                <a:tc>
                  <a:txBody>
                    <a:bodyPr/>
                    <a:lstStyle/>
                    <a:p>
                      <a:r>
                        <a:rPr lang="ka-GE" sz="1400" dirty="0" smtClean="0"/>
                        <a:t>1,2 მლნ ბარელი დღეში</a:t>
                      </a:r>
                      <a:endParaRPr lang="en-US" sz="1400" dirty="0"/>
                    </a:p>
                  </a:txBody>
                  <a:tcPr/>
                </a:tc>
                <a:tc>
                  <a:txBody>
                    <a:bodyPr/>
                    <a:lstStyle/>
                    <a:p>
                      <a:r>
                        <a:rPr lang="ka-GE" sz="1400" dirty="0" smtClean="0"/>
                        <a:t>მიწოდების არასტაბილურობა</a:t>
                      </a:r>
                      <a:endParaRPr lang="en-US" sz="1400" dirty="0"/>
                    </a:p>
                  </a:txBody>
                  <a:tcPr/>
                </a:tc>
              </a:tr>
              <a:tr h="764286">
                <a:tc>
                  <a:txBody>
                    <a:bodyPr/>
                    <a:lstStyle/>
                    <a:p>
                      <a:r>
                        <a:rPr lang="ka-GE" sz="1400" b="1" kern="1200" dirty="0" smtClean="0">
                          <a:solidFill>
                            <a:schemeClr val="accent2"/>
                          </a:solidFill>
                          <a:latin typeface="+mn-lt"/>
                          <a:ea typeface="+mn-ea"/>
                          <a:cs typeface="+mn-cs"/>
                        </a:rPr>
                        <a:t>ბაქო-თბილისი-ერზრუმი</a:t>
                      </a:r>
                      <a:endParaRPr lang="en-US" sz="1400" b="1" kern="1200" dirty="0" smtClean="0">
                        <a:solidFill>
                          <a:schemeClr val="accent2"/>
                        </a:solidFill>
                        <a:latin typeface="+mn-lt"/>
                        <a:ea typeface="+mn-ea"/>
                        <a:cs typeface="+mn-cs"/>
                      </a:endParaRPr>
                    </a:p>
                  </a:txBody>
                  <a:tcPr/>
                </a:tc>
                <a:tc>
                  <a:txBody>
                    <a:bodyPr/>
                    <a:lstStyle/>
                    <a:p>
                      <a:pPr algn="ctr"/>
                      <a:r>
                        <a:rPr lang="ka-GE" sz="1400" dirty="0" smtClean="0"/>
                        <a:t>გაზსადენი</a:t>
                      </a:r>
                    </a:p>
                    <a:p>
                      <a:pPr algn="ctr"/>
                      <a:r>
                        <a:rPr lang="ka-GE" sz="1400" dirty="0" smtClean="0"/>
                        <a:t>970 კმ</a:t>
                      </a:r>
                      <a:endParaRPr lang="en-US" sz="1400" dirty="0"/>
                    </a:p>
                  </a:txBody>
                  <a:tcPr/>
                </a:tc>
                <a:tc>
                  <a:txBody>
                    <a:bodyPr/>
                    <a:lstStyle/>
                    <a:p>
                      <a:pPr algn="ctr"/>
                      <a:r>
                        <a:rPr lang="en-US" sz="1800" b="0" i="0" kern="1200" dirty="0" smtClean="0">
                          <a:solidFill>
                            <a:schemeClr val="dk1"/>
                          </a:solidFill>
                          <a:latin typeface="+mn-lt"/>
                          <a:ea typeface="+mn-ea"/>
                          <a:cs typeface="+mn-cs"/>
                        </a:rPr>
                        <a:t>BP</a:t>
                      </a:r>
                      <a:r>
                        <a:rPr lang="ka-GE" sz="1800" b="0" i="0" kern="120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Statoil</a:t>
                      </a:r>
                      <a:endParaRPr lang="en-US" sz="1200" dirty="0"/>
                    </a:p>
                  </a:txBody>
                  <a:tcPr/>
                </a:tc>
                <a:tc>
                  <a:txBody>
                    <a:bodyPr/>
                    <a:lstStyle/>
                    <a:p>
                      <a:pPr algn="ctr"/>
                      <a:r>
                        <a:rPr lang="ka-GE" sz="1400" b="0" i="0" kern="1200" dirty="0" smtClean="0">
                          <a:solidFill>
                            <a:schemeClr val="dk1"/>
                          </a:solidFill>
                          <a:latin typeface="+mn-lt"/>
                          <a:ea typeface="+mn-ea"/>
                          <a:cs typeface="+mn-cs"/>
                        </a:rPr>
                        <a:t>16 </a:t>
                      </a:r>
                      <a:r>
                        <a:rPr lang="ka-GE" sz="1400" b="0" i="0" kern="1200" dirty="0" err="1" smtClean="0">
                          <a:solidFill>
                            <a:schemeClr val="dk1"/>
                          </a:solidFill>
                          <a:latin typeface="+mn-lt"/>
                          <a:ea typeface="+mn-ea"/>
                          <a:cs typeface="+mn-cs"/>
                        </a:rPr>
                        <a:t>მლრდ</a:t>
                      </a:r>
                      <a:r>
                        <a:rPr lang="ka-GE" sz="1400" b="0" i="0" kern="1200" dirty="0" smtClean="0">
                          <a:solidFill>
                            <a:schemeClr val="dk1"/>
                          </a:solidFill>
                          <a:latin typeface="+mn-lt"/>
                          <a:ea typeface="+mn-ea"/>
                          <a:cs typeface="+mn-cs"/>
                        </a:rPr>
                        <a:t>. კუბ. მეტრი</a:t>
                      </a:r>
                      <a:endParaRPr lang="en-US" sz="1400" dirty="0"/>
                    </a:p>
                  </a:txBody>
                  <a:tcPr/>
                </a:tc>
                <a:tc>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715962"/>
          </a:xfrm>
        </p:spPr>
        <p:style>
          <a:lnRef idx="0">
            <a:schemeClr val="accent2"/>
          </a:lnRef>
          <a:fillRef idx="3">
            <a:schemeClr val="accent2"/>
          </a:fillRef>
          <a:effectRef idx="3">
            <a:schemeClr val="accent2"/>
          </a:effectRef>
          <a:fontRef idx="minor">
            <a:schemeClr val="lt1"/>
          </a:fontRef>
        </p:style>
        <p:txBody>
          <a:bodyPr>
            <a:normAutofit/>
          </a:bodyPr>
          <a:lstStyle/>
          <a:p>
            <a:pPr algn="ctr"/>
            <a:r>
              <a:rPr lang="ka-GE" sz="1800" b="1" dirty="0" smtClean="0"/>
              <a:t>საქართველო ჩინეთის ახალ </a:t>
            </a:r>
            <a:r>
              <a:rPr lang="ka-GE" sz="1800" b="1" dirty="0" err="1" smtClean="0"/>
              <a:t>გეოსტრატეგიაში</a:t>
            </a:r>
            <a:endParaRPr lang="en-US" sz="1800" b="1" dirty="0"/>
          </a:p>
        </p:txBody>
      </p:sp>
      <p:sp>
        <p:nvSpPr>
          <p:cNvPr id="3" name="შიგთავსის ჩანაცვლების ველი 2"/>
          <p:cNvSpPr>
            <a:spLocks noGrp="1"/>
          </p:cNvSpPr>
          <p:nvPr>
            <p:ph sz="quarter" idx="1"/>
          </p:nvPr>
        </p:nvSpPr>
        <p:spPr/>
        <p:txBody>
          <a:bodyPr/>
          <a:lstStyle/>
          <a:p>
            <a:endParaRPr lang="en-US" dirty="0"/>
          </a:p>
        </p:txBody>
      </p:sp>
      <p:pic>
        <p:nvPicPr>
          <p:cNvPr id="1026" name="Picture 2" descr="D:\Documents\Desktop\Bildschirmfoto-2017-01-08-um-19.19.08.png"/>
          <p:cNvPicPr>
            <a:picLocks noChangeAspect="1" noChangeArrowheads="1"/>
          </p:cNvPicPr>
          <p:nvPr/>
        </p:nvPicPr>
        <p:blipFill>
          <a:blip r:embed="rId2"/>
          <a:srcRect/>
          <a:stretch>
            <a:fillRect/>
          </a:stretch>
        </p:blipFill>
        <p:spPr bwMode="auto">
          <a:xfrm>
            <a:off x="381000" y="1066800"/>
            <a:ext cx="8458200" cy="537337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აივანი">
  <a:themeElements>
    <a:clrScheme name="აივანი">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აივანი">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აივანი">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80</TotalTime>
  <Words>118</Words>
  <Application>Microsoft Office PowerPoint</Application>
  <PresentationFormat>ეკრანი (4:3)</PresentationFormat>
  <Paragraphs>36</Paragraphs>
  <Slides>6</Slides>
  <Notes>0</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6</vt:i4>
      </vt:variant>
    </vt:vector>
  </HeadingPairs>
  <TitlesOfParts>
    <vt:vector size="7" baseType="lpstr">
      <vt:lpstr>აივანი</vt:lpstr>
      <vt:lpstr>საქართველოს როლი ენერგორესურსების  ტრანსპორტირებაში და მისი ეკონომიკური შედეგი</vt:lpstr>
      <vt:lpstr>სლაიდი 2</vt:lpstr>
      <vt:lpstr>საქართველოს გეოპოლიტიკური მდებარეობა, როგორც სატრანზიტო პოტენციალის განმსაზღვრელი ფაქტორი </vt:lpstr>
      <vt:lpstr>კასპიის ზღვის  ენერგორესურსების ტრანსპორტირების ალტერნატიული გზები </vt:lpstr>
      <vt:lpstr>კასპიის ზღვის  ენერგორესურსების ტრანსპორტირების გზები </vt:lpstr>
      <vt:lpstr>საქართველო ჩინეთის ახალ გეოსტრატეგიაში</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საქართველოს როლი ენერგორსურსების  ტრანსპორტირებაში და მისი ეკონომიკური შედეგი</dc:title>
  <dc:creator>Departaments</dc:creator>
  <cp:lastModifiedBy>caspera</cp:lastModifiedBy>
  <cp:revision>18</cp:revision>
  <dcterms:created xsi:type="dcterms:W3CDTF">2006-08-16T00:00:00Z</dcterms:created>
  <dcterms:modified xsi:type="dcterms:W3CDTF">2017-12-11T05:56:32Z</dcterms:modified>
</cp:coreProperties>
</file>