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57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357166"/>
            <a:ext cx="7286644" cy="50405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ka-GE" sz="1800" b="1" dirty="0" smtClean="0">
                <a:solidFill>
                  <a:schemeClr val="tx1"/>
                </a:solidFill>
              </a:rPr>
              <a:t>ბათუმის  შოთა რუსთაველის სახელმწიფო უნივერსიტეტი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714620"/>
            <a:ext cx="87868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2800" b="1" dirty="0" smtClean="0">
                <a:solidFill>
                  <a:srgbClr val="FF0000"/>
                </a:solidFill>
              </a:rPr>
              <a:t>აჭარის </a:t>
            </a:r>
            <a:r>
              <a:rPr lang="ka-GE" sz="2800" b="1" dirty="0" err="1" smtClean="0">
                <a:solidFill>
                  <a:srgbClr val="FF0000"/>
                </a:solidFill>
              </a:rPr>
              <a:t>ა.რ</a:t>
            </a:r>
            <a:r>
              <a:rPr lang="ka-GE" sz="2800" b="1" dirty="0" smtClean="0">
                <a:solidFill>
                  <a:srgbClr val="FF0000"/>
                </a:solidFill>
              </a:rPr>
              <a:t>. - ის სოფლის მეურნეობის საექსპორტო პოტენციალი: ევროკავშირთან თავისუფალი ვაჭრობის პირობებში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4572008"/>
            <a:ext cx="52864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 </a:t>
            </a:r>
            <a:r>
              <a:rPr lang="ka-GE" sz="2000" b="1" dirty="0" smtClean="0"/>
              <a:t>ასოცირებული პროფესორი</a:t>
            </a:r>
            <a:r>
              <a:rPr lang="en-US" sz="2000" b="1" dirty="0" smtClean="0"/>
              <a:t>,  </a:t>
            </a:r>
            <a:r>
              <a:rPr lang="ka-GE" sz="2000" b="1" dirty="0" smtClean="0"/>
              <a:t>ბადრი </a:t>
            </a:r>
            <a:r>
              <a:rPr lang="ka-GE" sz="2000" b="1" dirty="0" err="1" smtClean="0"/>
              <a:t>გეჩბაია</a:t>
            </a:r>
            <a:endParaRPr lang="en-US" sz="2000" b="1" dirty="0" smtClean="0"/>
          </a:p>
          <a:p>
            <a:pPr algn="ctr"/>
            <a:r>
              <a:rPr lang="en-US" dirty="0" smtClean="0"/>
              <a:t>Gechbaia.badri@bsu.edu.ge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5929330"/>
            <a:ext cx="42247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b="1" dirty="0" smtClean="0"/>
              <a:t>19 დეკემბერი</a:t>
            </a:r>
            <a:r>
              <a:rPr lang="en-US" b="1" dirty="0" smtClean="0"/>
              <a:t>, 2017</a:t>
            </a:r>
          </a:p>
          <a:p>
            <a:pPr algn="ctr"/>
            <a:r>
              <a:rPr lang="ka-GE" b="1" dirty="0" smtClean="0"/>
              <a:t>საქართველო, ბათუმი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1785918" y="1500174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ს</a:t>
            </a:r>
            <a:r>
              <a:rPr lang="ka-GE" dirty="0" err="1" smtClean="0"/>
              <a:t>ამეცნიერო</a:t>
            </a:r>
            <a:r>
              <a:rPr lang="ka-GE" dirty="0" smtClean="0"/>
              <a:t> სემინარი თემაზე:</a:t>
            </a:r>
            <a:endParaRPr lang="en-US" dirty="0"/>
          </a:p>
        </p:txBody>
      </p:sp>
      <p:pic>
        <p:nvPicPr>
          <p:cNvPr id="9" name="Picture 2" descr="D:\Documents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0"/>
            <a:ext cx="1643074" cy="1539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8107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1857356" y="285728"/>
            <a:ext cx="7286644" cy="5040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sz="1800" b="1" dirty="0" smtClean="0"/>
              <a:t>სოფლის მეურნეობა ჩვენს რეგიონში</a:t>
            </a:r>
            <a:endParaRPr lang="ru-RU" sz="1800" b="1" dirty="0"/>
          </a:p>
        </p:txBody>
      </p:sp>
      <p:pic>
        <p:nvPicPr>
          <p:cNvPr id="7" name="Picture 2" descr="D:\Documents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43074" cy="1539950"/>
          </a:xfrm>
          <a:prstGeom prst="rect">
            <a:avLst/>
          </a:prstGeom>
          <a:noFill/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571472" y="1357298"/>
            <a:ext cx="8215369" cy="44479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70000"/>
              </a:lnSpc>
              <a:buFont typeface="Wingdings" pitchFamily="2" charset="2"/>
              <a:buChar char="v"/>
            </a:pPr>
            <a:r>
              <a:rPr lang="ka-GE" sz="1400" b="1" dirty="0" smtClean="0"/>
              <a:t>დასკვნები და რეკომენდაციები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600" dirty="0" smtClean="0"/>
              <a:t>რაც </a:t>
            </a:r>
            <a:r>
              <a:rPr lang="ka-GE" sz="1600" dirty="0"/>
              <a:t>შეიძლება სწრაფად უნდა დასრულდეს მიწის რეფორმა აჭარის </a:t>
            </a:r>
            <a:r>
              <a:rPr lang="ka-GE" sz="1600" dirty="0" err="1"/>
              <a:t>ა.რ</a:t>
            </a:r>
            <a:r>
              <a:rPr lang="ka-GE" sz="1600" dirty="0"/>
              <a:t>-ში, ამ რეფორმის გატარებისას გათვალისწინებულ უნდა იქნას ის შეცდომები, რაც დაშვებულ იქნა ქვეყნის დანარჩენ ტერიტორიაზე წინა </a:t>
            </a:r>
            <a:r>
              <a:rPr lang="ka-GE" sz="1600" dirty="0" smtClean="0"/>
              <a:t>პერიოდში</a:t>
            </a:r>
            <a:r>
              <a:rPr lang="en-US" sz="1600" dirty="0" smtClean="0"/>
              <a:t>;</a:t>
            </a:r>
            <a:endParaRPr lang="ka-GE" sz="16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600" dirty="0"/>
              <a:t>სასურველი იქნება მიწის რეფორმის ფარგლებში, მოხდეს მსხვილი მიწების გადაცემა ახალშექმნილი კოოპერატივებისათვის ფერმერული მეურნეობების </a:t>
            </a:r>
            <a:r>
              <a:rPr lang="ka-GE" sz="1600" dirty="0" smtClean="0"/>
              <a:t>ჩამოსაყალიბებლად</a:t>
            </a:r>
            <a:r>
              <a:rPr lang="ka-GE" sz="1600" dirty="0"/>
              <a:t>;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600" dirty="0"/>
              <a:t>სახელმწიფომ უნდა უზრუნველყოს რეგიონის მუნიციპალიტეტების მიხედვით სასოფლო-სამეურნეო დარაიონება, უნდა იქნას გამოყენებული ის უპირატესობები, რაც თითოეულ რეგიონს გააჩნია</a:t>
            </a:r>
            <a:r>
              <a:rPr lang="ka-GE" sz="1600" dirty="0" smtClean="0"/>
              <a:t>;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600" dirty="0"/>
              <a:t>ინტენსიური სწავლება ექსპორტით დაინტერესებული ფერმერებისათვის, რაც ითვალისწინებს იმ ნიუანსების გათვალისწინებას, რაც ახლავს ევროპულ ბაზარზე </a:t>
            </a:r>
            <a:r>
              <a:rPr lang="ka-GE" sz="1600" dirty="0" smtClean="0"/>
              <a:t>გასვლას</a:t>
            </a:r>
            <a:r>
              <a:rPr lang="en-US" sz="1600" dirty="0" smtClean="0"/>
              <a:t>;</a:t>
            </a:r>
            <a:endParaRPr lang="ka-GE" sz="1600" dirty="0" smtClean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600" dirty="0"/>
              <a:t>სახელმწიფოს დახმარება ადგილობრივი პროდუქციის ხარისხის საერთაშორისო სერტიფიცირებისათვის.</a:t>
            </a:r>
          </a:p>
        </p:txBody>
      </p:sp>
    </p:spTree>
    <p:extLst>
      <p:ext uri="{BB962C8B-B14F-4D97-AF65-F5344CB8AC3E}">
        <p14:creationId xmlns:p14="http://schemas.microsoft.com/office/powerpoint/2010/main" xmlns="" val="388445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642910" y="357167"/>
            <a:ext cx="7772400" cy="57150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a-GE" sz="2000" b="1" dirty="0" smtClean="0"/>
              <a:t>თემის აქტუალობა: </a:t>
            </a:r>
            <a:endParaRPr lang="en-US" sz="2000" dirty="0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>
          <a:xfrm>
            <a:off x="142844" y="1142984"/>
            <a:ext cx="8858312" cy="5357850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70000"/>
              </a:lnSpc>
            </a:pPr>
            <a:r>
              <a:rPr lang="ka-GE" sz="3100" dirty="0" smtClean="0">
                <a:solidFill>
                  <a:schemeClr val="tx1"/>
                </a:solidFill>
              </a:rPr>
              <a:t>საბაზრო ეკონომიკაზე გადასვლასთან ერთად ძირეულად უნდა გარდაიქმნას საზოგადოებრივი ურთიერთობები, რომელიც მოიცავს არა მარტო საკუთრების, არამედ საწარმოო ურთიერთობათა სხვა ფორმებსაც. მათ შორის ერთ-ერთი მნიშვნელოვანია სოფლის მეურნეობაში ეკონომიკური პროცესების ორგანიზაცია, რომლის შემადგენელ ნაწილსაც წარმოადგენს საწარმოთა </a:t>
            </a:r>
            <a:r>
              <a:rPr lang="ka-GE" sz="3100" dirty="0" smtClean="0">
                <a:solidFill>
                  <a:schemeClr val="tx1"/>
                </a:solidFill>
              </a:rPr>
              <a:t>ორგანიზაციულ-სამართლებრივი </a:t>
            </a:r>
            <a:r>
              <a:rPr lang="ka-GE" sz="3100" dirty="0" smtClean="0">
                <a:solidFill>
                  <a:schemeClr val="tx1"/>
                </a:solidFill>
              </a:rPr>
              <a:t>ფორმები, მათი სწორად შერჩევა, დაფუძნება და ოპტიმალურად ფუნქციონირების პირობების შექმნა. ეს პრობლემა განსაკუთრებით აქტუალურია საქართველოს (მისი ერთ-ერთი რეგიონის – აჭარის) აგრარულ სექტორშიც, რომელიც რიგი თავისებურებებით, განვითარების ტენდენციებით, მეურნეობრიობის გამოცდილებითა და სხვა ფაქტორებით არსებითად განსხვავდება ეროვნული მეურნეობის სხვა სექტორებისაგან. </a:t>
            </a:r>
            <a:endParaRPr lang="en-US" sz="31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64294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a-GE" sz="2400" b="1" dirty="0" smtClean="0"/>
              <a:t>კვლევის მიზნები და ამოცანები:</a:t>
            </a:r>
            <a:r>
              <a:rPr lang="ka-GE" sz="2400" dirty="0" smtClean="0"/>
              <a:t> </a:t>
            </a:r>
            <a:endParaRPr lang="en-US" sz="2400" dirty="0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>
          <a:xfrm>
            <a:off x="500034" y="1142984"/>
            <a:ext cx="8358246" cy="449581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l">
              <a:lnSpc>
                <a:spcPct val="150000"/>
              </a:lnSpc>
            </a:pPr>
            <a:r>
              <a:rPr lang="ka-GE" sz="2400" dirty="0" smtClean="0">
                <a:solidFill>
                  <a:schemeClr val="tx1"/>
                </a:solidFill>
              </a:rPr>
              <a:t>კვლევის მიზანია პროდუქციის წარმოებისა და ექსპორტის განვითარების ძირითადი მიმართულებები აჭარის ა/რ აგრარული სექტორის ანალიზი, შეფასება და სწორად წარმართული პროცესების ხელშემწყობი მექანიზმების სრულყოფის წინადადებების ჩამოყალიბება/შემოთავაზება, რომლებიც არ იქნება წინააღმდეგობაში </a:t>
            </a:r>
            <a:r>
              <a:rPr lang="ka-GE" sz="2400" dirty="0" err="1" smtClean="0">
                <a:solidFill>
                  <a:schemeClr val="tx1"/>
                </a:solidFill>
              </a:rPr>
              <a:t>ვმო</a:t>
            </a:r>
            <a:r>
              <a:rPr lang="ka-GE" sz="2400" dirty="0" smtClean="0">
                <a:solidFill>
                  <a:schemeClr val="tx1"/>
                </a:solidFill>
              </a:rPr>
              <a:t>-ს შეთანხმებებთან, ამავდროულად მასტიმულირებელ გავლენას მოახდენს აგრარული საწარმოების საექსპორტო საქმიანობაზე.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a-GE" sz="2000" b="1" dirty="0" smtClean="0"/>
              <a:t>კვლევის საგანი: </a:t>
            </a:r>
            <a:endParaRPr lang="en-US" sz="2000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600" dirty="0" smtClean="0"/>
              <a:t>    </a:t>
            </a:r>
            <a:r>
              <a:rPr lang="ka-GE" sz="2600" dirty="0" smtClean="0"/>
              <a:t>კვლევის საგანს წარმოადგენს აჭარის</a:t>
            </a:r>
            <a:r>
              <a:rPr lang="en-US" sz="2600" dirty="0" smtClean="0"/>
              <a:t> </a:t>
            </a:r>
            <a:r>
              <a:rPr lang="ka-GE" sz="2600" dirty="0" smtClean="0"/>
              <a:t>ავტონომიური რესპუბლიკის ერთ-ერთი მნიშვნელოვანი დარგი - სოფლის მეურნეობა და მასში განხორციელებული რეფორმები. ამ სფეროში ფორმირებულ საწარმოთა/კოოპერატივთა ფუნქციონირებისა და ინტეგრაციის საექსპორტო პოტენციალის შეფასება. </a:t>
            </a:r>
            <a:endParaRPr lang="en-US" sz="26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დიაგრამა 1"/>
          <p:cNvPicPr>
            <a:picLocks noChangeArrowheads="1"/>
          </p:cNvPicPr>
          <p:nvPr/>
        </p:nvPicPr>
        <p:blipFill>
          <a:blip r:embed="rId2"/>
          <a:srcRect b="-2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Documents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0"/>
            <a:ext cx="928694" cy="870407"/>
          </a:xfrm>
          <a:prstGeom prst="rect">
            <a:avLst/>
          </a:prstGeom>
          <a:noFill/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714348" y="928670"/>
            <a:ext cx="7786742" cy="55966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70000"/>
              </a:lnSpc>
              <a:buNone/>
            </a:pPr>
            <a:r>
              <a:rPr lang="ka-GE" sz="4900" dirty="0" smtClean="0"/>
              <a:t>თუ განვიხილავთ სოფლის მეურნეობის </a:t>
            </a:r>
            <a:r>
              <a:rPr lang="en-US" sz="4900" dirty="0" smtClean="0"/>
              <a:t>SWOT</a:t>
            </a:r>
            <a:r>
              <a:rPr lang="ka-GE" sz="4900" dirty="0" smtClean="0"/>
              <a:t> ანალიზს, თვალნათლივ დავინახავთ თუ რა მდგომარეობაა დარგში: </a:t>
            </a:r>
            <a:endParaRPr lang="en-US" sz="3000" b="1" dirty="0" smtClean="0"/>
          </a:p>
          <a:p>
            <a:pPr algn="ctr">
              <a:lnSpc>
                <a:spcPct val="170000"/>
              </a:lnSpc>
              <a:buFont typeface="Wingdings" pitchFamily="2" charset="2"/>
              <a:buChar char="v"/>
            </a:pPr>
            <a:r>
              <a:rPr lang="ka-GE" sz="3000" b="1" dirty="0" smtClean="0"/>
              <a:t>დარგის ძლიერი მხარეები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ka-GE" sz="2800" dirty="0"/>
              <a:t>რეგიონის ხელსაყრელი გეოგრაფიული მდებარეობა; 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ka-GE" sz="2800" dirty="0"/>
              <a:t>უნიკალური ბუნებრივ-კლიმატური პირობები; 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ka-GE" sz="2800" dirty="0"/>
              <a:t>ორგანული პროდუქციის წარმოებისათვის ხელსაყრელი ნიადაგურ-კლიმატური პირობები; 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ka-GE" sz="2800" dirty="0"/>
              <a:t>დასამუშავებელი სასოფლო-სამეურნეო მიწის ფართობების არსებობა; 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ka-GE" sz="2800" dirty="0"/>
              <a:t>ადგილობრივი წარმოების სასოფლო-სამეურნეო პროდუქციაზე მუდმივად </a:t>
            </a:r>
            <a:r>
              <a:rPr lang="ka-GE" sz="2800" dirty="0" smtClean="0"/>
              <a:t>მზარდი </a:t>
            </a:r>
            <a:r>
              <a:rPr lang="ka-GE" sz="2800" dirty="0"/>
              <a:t>მოთხოვნილება; 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ka-GE" sz="2800" dirty="0"/>
              <a:t>შრომითი რესურსების არსებობა;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ka-GE" sz="2800" dirty="0"/>
              <a:t>სასოფლო სამეურნეო პროდუქციის ექსპორტისათვის ხელსაყრელი სავაჭრო </a:t>
            </a:r>
            <a:r>
              <a:rPr lang="ka-GE" sz="2800" dirty="0" smtClean="0"/>
              <a:t>რეჟიმები</a:t>
            </a:r>
            <a:r>
              <a:rPr lang="ka-GE" sz="2800" dirty="0"/>
              <a:t>; 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ka-GE" sz="2800" dirty="0"/>
              <a:t>რეგიონის აგრარული სექტორის მრავალდარგობრიობა;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ka-GE" sz="2800" dirty="0"/>
              <a:t>გუნდური მუშაობის პრინციპების პატივისცემა;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ka-GE" sz="2800" dirty="0"/>
              <a:t>სტრატეგიული გადაწყვეტილებების მიღებაში საშუალო რგოლის მენეჯერებისა და თანამშრომლების აზრის გათვალისწინების ტრადიცია;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ka-GE" sz="2800" dirty="0"/>
              <a:t>კადრების დინამიური შევსებისა და ახალი თანამშრომლების ადაპტაციის </a:t>
            </a:r>
            <a:r>
              <a:rPr lang="ka-GE" sz="2800" dirty="0" smtClean="0"/>
              <a:t>ორგანიზაციული </a:t>
            </a:r>
            <a:r>
              <a:rPr lang="ka-GE" sz="2800" dirty="0"/>
              <a:t>ტრადიცია;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ka-GE" sz="2800" dirty="0"/>
              <a:t>ორგანიზაციული მეხსიერების შენარჩუნების კულტურა და ტრადიციები.</a:t>
            </a:r>
            <a:endParaRPr lang="ru-RU" sz="2800" b="1" dirty="0"/>
          </a:p>
        </p:txBody>
      </p:sp>
      <p:pic>
        <p:nvPicPr>
          <p:cNvPr id="9" name="სურათი 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19792" y="142852"/>
            <a:ext cx="1524208" cy="857257"/>
          </a:xfrm>
          <a:prstGeom prst="rect">
            <a:avLst/>
          </a:prstGeom>
        </p:spPr>
      </p:pic>
      <p:pic>
        <p:nvPicPr>
          <p:cNvPr id="10" name="სურათი 9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55158" y="5373216"/>
            <a:ext cx="988842" cy="1484784"/>
          </a:xfrm>
          <a:prstGeom prst="rect">
            <a:avLst/>
          </a:prstGeom>
        </p:spPr>
      </p:pic>
      <p:pic>
        <p:nvPicPr>
          <p:cNvPr id="11" name="სურათი 10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7596"/>
          <a:stretch/>
        </p:blipFill>
        <p:spPr>
          <a:xfrm>
            <a:off x="7166316" y="6525344"/>
            <a:ext cx="988842" cy="332656"/>
          </a:xfrm>
          <a:prstGeom prst="rect">
            <a:avLst/>
          </a:prstGeom>
        </p:spPr>
      </p:pic>
      <p:pic>
        <p:nvPicPr>
          <p:cNvPr id="12" name="სურათი 11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7596"/>
          <a:stretch/>
        </p:blipFill>
        <p:spPr>
          <a:xfrm>
            <a:off x="6198816" y="6525344"/>
            <a:ext cx="988842" cy="332656"/>
          </a:xfrm>
          <a:prstGeom prst="rect">
            <a:avLst/>
          </a:prstGeom>
        </p:spPr>
      </p:pic>
      <p:pic>
        <p:nvPicPr>
          <p:cNvPr id="13" name="სურათი 12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7596"/>
          <a:stretch/>
        </p:blipFill>
        <p:spPr>
          <a:xfrm>
            <a:off x="5209974" y="6525344"/>
            <a:ext cx="988842" cy="332656"/>
          </a:xfrm>
          <a:prstGeom prst="rect">
            <a:avLst/>
          </a:prstGeom>
        </p:spPr>
      </p:pic>
      <p:pic>
        <p:nvPicPr>
          <p:cNvPr id="14" name="სურათი 13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7596"/>
          <a:stretch/>
        </p:blipFill>
        <p:spPr>
          <a:xfrm>
            <a:off x="4242474" y="6525344"/>
            <a:ext cx="988842" cy="332656"/>
          </a:xfrm>
          <a:prstGeom prst="rect">
            <a:avLst/>
          </a:prstGeom>
        </p:spPr>
      </p:pic>
      <p:pic>
        <p:nvPicPr>
          <p:cNvPr id="15" name="სურათი 14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7596"/>
          <a:stretch/>
        </p:blipFill>
        <p:spPr>
          <a:xfrm>
            <a:off x="3282559" y="6525344"/>
            <a:ext cx="988842" cy="332656"/>
          </a:xfrm>
          <a:prstGeom prst="rect">
            <a:avLst/>
          </a:prstGeom>
        </p:spPr>
      </p:pic>
      <p:pic>
        <p:nvPicPr>
          <p:cNvPr id="16" name="სურათი 15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7596"/>
          <a:stretch/>
        </p:blipFill>
        <p:spPr>
          <a:xfrm>
            <a:off x="2315059" y="6525344"/>
            <a:ext cx="988842" cy="332656"/>
          </a:xfrm>
          <a:prstGeom prst="rect">
            <a:avLst/>
          </a:prstGeom>
        </p:spPr>
      </p:pic>
      <p:pic>
        <p:nvPicPr>
          <p:cNvPr id="17" name="სურათი 16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7596"/>
          <a:stretch/>
        </p:blipFill>
        <p:spPr>
          <a:xfrm>
            <a:off x="1326217" y="6525344"/>
            <a:ext cx="988842" cy="332656"/>
          </a:xfrm>
          <a:prstGeom prst="rect">
            <a:avLst/>
          </a:prstGeom>
        </p:spPr>
      </p:pic>
      <p:pic>
        <p:nvPicPr>
          <p:cNvPr id="19" name="სურათი 1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366" y="5786453"/>
            <a:ext cx="713492" cy="1071335"/>
          </a:xfrm>
          <a:prstGeom prst="rect">
            <a:avLst/>
          </a:prstGeom>
        </p:spPr>
      </p:pic>
      <p:pic>
        <p:nvPicPr>
          <p:cNvPr id="20" name="სურათი 19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919" t="82446" r="-1" b="-1844"/>
          <a:stretch/>
        </p:blipFill>
        <p:spPr>
          <a:xfrm>
            <a:off x="970995" y="6598062"/>
            <a:ext cx="376564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586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Documents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0"/>
            <a:ext cx="1643074" cy="1539950"/>
          </a:xfrm>
          <a:prstGeom prst="rect">
            <a:avLst/>
          </a:prstGeom>
          <a:noFill/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857224" y="1500174"/>
            <a:ext cx="7286644" cy="34068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70000"/>
              </a:lnSpc>
              <a:buFont typeface="Wingdings" pitchFamily="2" charset="2"/>
              <a:buChar char="v"/>
            </a:pPr>
            <a:r>
              <a:rPr lang="ka-GE" sz="1200" b="1" dirty="0" smtClean="0"/>
              <a:t>დარგის სუსტი მხარეები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სასოფლო-სამეურნეო დანიშნულების მიწების გამოყენების დაბალი დონე;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მსხვილ და საშუალო სასოფლო-სამეურნეო საწარმოთა სიმცირე;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 smtClean="0"/>
              <a:t>ახალი ტექნოლოგიების </a:t>
            </a:r>
            <a:r>
              <a:rPr lang="ka-GE" sz="1200" dirty="0"/>
              <a:t>დეფიციტი და აგროტექნიკის დაბალი დონე;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მექანიზაციის დაბალი დონე, სოფლად ხელით შრომის მაღალი ხვედრითი წილი;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სასოფლო-სამეურნეო პროდუქციის შემგროვებელი, სასაწყობო და სარეალიზაციო მომსახურების ინფრასტრუქტურის დაბალი დონე;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რეგიონში ეროზიული ზონების არსებობა და მოსახლეობის მაღალი სიმჭიდროვე;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სოფლად ინფრასტრუქტურის დაბალი დონე;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თანამშრომელთა კვალიფიკაციის ამაღლებისა და უნარ-ჩვევების 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ka-GE" sz="1200" dirty="0" smtClean="0"/>
              <a:t>განვითარების </a:t>
            </a:r>
            <a:r>
              <a:rPr lang="ka-GE" sz="1200" dirty="0"/>
              <a:t>შეზღუდული შესაძლებლობები.</a:t>
            </a:r>
          </a:p>
        </p:txBody>
      </p:sp>
      <p:pic>
        <p:nvPicPr>
          <p:cNvPr id="2" name="სურათი 1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4223"/>
          <a:stretch/>
        </p:blipFill>
        <p:spPr>
          <a:xfrm>
            <a:off x="6786578" y="428604"/>
            <a:ext cx="2538819" cy="2244498"/>
          </a:xfrm>
          <a:prstGeom prst="rect">
            <a:avLst/>
          </a:prstGeom>
        </p:spPr>
      </p:pic>
      <p:pic>
        <p:nvPicPr>
          <p:cNvPr id="10" name="სურათი 9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750" b="4941"/>
          <a:stretch/>
        </p:blipFill>
        <p:spPr>
          <a:xfrm>
            <a:off x="5624923" y="4365104"/>
            <a:ext cx="3125470" cy="2562868"/>
          </a:xfrm>
          <a:prstGeom prst="rect">
            <a:avLst/>
          </a:prstGeom>
        </p:spPr>
      </p:pic>
      <p:pic>
        <p:nvPicPr>
          <p:cNvPr id="13" name="სურათი 12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9213" y="5229200"/>
            <a:ext cx="4065836" cy="188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9165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1857356" y="428604"/>
            <a:ext cx="7286644" cy="5040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sz="1800" b="1" dirty="0" smtClean="0"/>
              <a:t>სოფლის მეურნეობა ჩვენს რეგიონში</a:t>
            </a:r>
            <a:endParaRPr lang="ru-RU" sz="1800" b="1" dirty="0"/>
          </a:p>
        </p:txBody>
      </p:sp>
      <p:pic>
        <p:nvPicPr>
          <p:cNvPr id="7" name="Picture 2" descr="D:\Documents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52"/>
            <a:ext cx="1643074" cy="1539950"/>
          </a:xfrm>
          <a:prstGeom prst="rect">
            <a:avLst/>
          </a:prstGeom>
          <a:noFill/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857224" y="1285860"/>
            <a:ext cx="7286644" cy="392909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70000"/>
              </a:lnSpc>
              <a:buFont typeface="Wingdings" pitchFamily="2" charset="2"/>
              <a:buChar char="v"/>
            </a:pPr>
            <a:r>
              <a:rPr lang="ka-GE" sz="1200" b="1" dirty="0" smtClean="0"/>
              <a:t>შესაძლებლობები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რეგიონში მიმდინარე სასოფლო-სამეურნეო ინფრასტრუქტურის რეაბილიტაციის სამუშაოები;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აგროსასურსათო პროდუქციის წარმოების სტაბილურად ზრდის დინამიკა;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აგროსასურსათო სექტორში ინვესტიციების შემოდინების სტაბილური დინამიკა; </a:t>
            </a:r>
            <a:endParaRPr lang="ka-GE" sz="1200" dirty="0" smtClean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 smtClean="0"/>
              <a:t>ექსპორტის </a:t>
            </a:r>
            <a:r>
              <a:rPr lang="ka-GE" sz="1200" dirty="0"/>
              <a:t>მოცულობის სტაბილური ზრდა და ახალი საექსპორტო ბაზრების ათვისების შესაძლებლობები;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მსოფლიო და ადგილობრივ ბაზრებზე ბიოლოგიურად და ეკოლოგიურად სუფთა პროდუქტებზე მოთხოვნის ზრდა;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საერთაშორისო და დონორი ორგანიზაციების ორიენტირება რეგიონის </a:t>
            </a:r>
            <a:r>
              <a:rPr lang="ka-GE" sz="1200" dirty="0" err="1" smtClean="0"/>
              <a:t>აგროსასურსათო</a:t>
            </a:r>
            <a:r>
              <a:rPr lang="ka-GE" sz="1200" dirty="0" smtClean="0"/>
              <a:t> </a:t>
            </a:r>
            <a:r>
              <a:rPr lang="ka-GE" sz="1200" dirty="0"/>
              <a:t>სექტორზე;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ტურისტთა რაოდენობის ზრდა და აგრო, ეკო, სამთო, სამონადირეო ტურიზმის განვითარების შესაძლებლობები;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რეგიონის სრული გაზიფიცირება;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ადგილობრივი და საერთაშორისო საგზაო ინფრასტრუქტურის განვითარება.</a:t>
            </a:r>
          </a:p>
        </p:txBody>
      </p:sp>
      <p:pic>
        <p:nvPicPr>
          <p:cNvPr id="1026" name="Picture 2" descr="Environmentally clean-ის სურათის შედეგი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43834" y="0"/>
            <a:ext cx="1744814" cy="174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სურათი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96552" y="5349136"/>
            <a:ext cx="3600400" cy="1508864"/>
          </a:xfrm>
          <a:prstGeom prst="rect">
            <a:avLst/>
          </a:prstGeom>
        </p:spPr>
      </p:pic>
      <p:pic>
        <p:nvPicPr>
          <p:cNvPr id="13" name="სურათი 1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86500" y="4762500"/>
            <a:ext cx="28575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8122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1857356" y="357166"/>
            <a:ext cx="7286644" cy="5040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sz="1800" b="1" dirty="0" smtClean="0"/>
              <a:t>სოფლის მეურნეობა ჩვენს რეგიონში</a:t>
            </a:r>
            <a:endParaRPr lang="ru-RU" sz="1800" b="1" dirty="0"/>
          </a:p>
        </p:txBody>
      </p:sp>
      <p:pic>
        <p:nvPicPr>
          <p:cNvPr id="7" name="Picture 2" descr="D:\Documents\Desktop\logo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85728"/>
            <a:ext cx="1643074" cy="1539950"/>
          </a:xfrm>
          <a:prstGeom prst="rect">
            <a:avLst/>
          </a:prstGeom>
          <a:noFill/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571472" y="1500174"/>
            <a:ext cx="8072493" cy="430509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70000"/>
              </a:lnSpc>
              <a:buFont typeface="Wingdings" pitchFamily="2" charset="2"/>
              <a:buChar char="v"/>
            </a:pPr>
            <a:r>
              <a:rPr lang="ka-GE" sz="1200" b="1" dirty="0" smtClean="0"/>
              <a:t>საფრთხეები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გლობალური ეკონომიკური კრიზისი;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ინფლაციის მაღალი დონე;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გლობალური დათბობა, ბუნებრივი კატაკლიზმები, ეკოლოგიური მდგომარეობის გაუარესება;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სასოფლო სამეურნეო პროდუქციის გასაღების ბაზრების მრავალფეროვნების ნაკლებობა;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ცხოველთა და მცენარეთა დაავადებების მასიური გავრცელება;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მომხმარებლის ჯანმრთელობისათვის საფრთხის შექმნა სურსათის უვნებლობის სისტემის არაეფექტურობის გამო; </a:t>
            </a:r>
            <a:endParaRPr lang="ka-GE" sz="1200" dirty="0" smtClean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sz="1200" dirty="0"/>
              <a:t>იმპორტული პროდუქციის დემპინგი., 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ka-GE" sz="1200" dirty="0"/>
          </a:p>
        </p:txBody>
      </p:sp>
    </p:spTree>
    <p:extLst>
      <p:ext uri="{BB962C8B-B14F-4D97-AF65-F5344CB8AC3E}">
        <p14:creationId xmlns:p14="http://schemas.microsoft.com/office/powerpoint/2010/main" xmlns="" val="214071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603</Words>
  <Application>Microsoft Office PowerPoint</Application>
  <PresentationFormat>ეკრანი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10</vt:i4>
      </vt:variant>
    </vt:vector>
  </HeadingPairs>
  <TitlesOfParts>
    <vt:vector size="11" baseType="lpstr">
      <vt:lpstr>Тема Office</vt:lpstr>
      <vt:lpstr>სლაიდი 1</vt:lpstr>
      <vt:lpstr>თემის აქტუალობა: </vt:lpstr>
      <vt:lpstr>კვლევის მიზნები და ამოცანები: </vt:lpstr>
      <vt:lpstr>კვლევის საგანი: </vt:lpstr>
      <vt:lpstr>სლაიდი 5</vt:lpstr>
      <vt:lpstr>სლაიდი 6</vt:lpstr>
      <vt:lpstr>სლაიდი 7</vt:lpstr>
      <vt:lpstr>სლაიდი 8</vt:lpstr>
      <vt:lpstr>სლაიდი 9</vt:lpstr>
      <vt:lpstr>სლაიდი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SHOTA RUSTAVELI NATIONAL SCIENCE  FOUNDATION</dc:title>
  <dc:creator>1</dc:creator>
  <cp:lastModifiedBy>admin</cp:lastModifiedBy>
  <cp:revision>43</cp:revision>
  <dcterms:created xsi:type="dcterms:W3CDTF">2016-08-25T11:13:22Z</dcterms:created>
  <dcterms:modified xsi:type="dcterms:W3CDTF">2017-12-11T06:02:28Z</dcterms:modified>
</cp:coreProperties>
</file>