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56" r:id="rId3"/>
    <p:sldId id="345" r:id="rId4"/>
    <p:sldId id="346" r:id="rId5"/>
    <p:sldId id="348" r:id="rId6"/>
    <p:sldId id="350" r:id="rId7"/>
    <p:sldId id="351" r:id="rId8"/>
    <p:sldId id="353" r:id="rId9"/>
    <p:sldId id="355" r:id="rId10"/>
    <p:sldId id="319" r:id="rId11"/>
    <p:sldId id="297" r:id="rId12"/>
    <p:sldId id="303" r:id="rId13"/>
    <p:sldId id="258" r:id="rId14"/>
    <p:sldId id="305" r:id="rId15"/>
    <p:sldId id="307" r:id="rId16"/>
    <p:sldId id="308" r:id="rId17"/>
    <p:sldId id="320" r:id="rId18"/>
    <p:sldId id="309" r:id="rId19"/>
    <p:sldId id="321" r:id="rId20"/>
    <p:sldId id="304" r:id="rId21"/>
    <p:sldId id="310" r:id="rId22"/>
    <p:sldId id="324" r:id="rId23"/>
    <p:sldId id="313" r:id="rId24"/>
    <p:sldId id="314" r:id="rId25"/>
    <p:sldId id="315" r:id="rId26"/>
    <p:sldId id="325" r:id="rId27"/>
    <p:sldId id="316" r:id="rId28"/>
    <p:sldId id="356" r:id="rId29"/>
    <p:sldId id="326" r:id="rId30"/>
    <p:sldId id="317" r:id="rId31"/>
    <p:sldId id="327" r:id="rId32"/>
    <p:sldId id="31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1F13E-A17B-4F1D-9B8D-A552F16FE5EE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DF663-0C74-4E57-B3B2-D60012FBEC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F663-0C74-4E57-B3B2-D60012FBECF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rgbClr val="FFFF00">
                <a:alpha val="15000"/>
              </a:srgb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888432"/>
          </a:xfrm>
        </p:spPr>
        <p:txBody>
          <a:bodyPr>
            <a:normAutofit/>
          </a:bodyPr>
          <a:lstStyle/>
          <a:p>
            <a:r>
              <a:rPr lang="ka-GE" sz="5400" b="1" dirty="0" smtClean="0">
                <a:solidFill>
                  <a:srgbClr val="FF0000"/>
                </a:solidFill>
              </a:rPr>
              <a:t>არტერიული </a:t>
            </a:r>
            <a:br>
              <a:rPr lang="ka-GE" sz="5400" b="1" dirty="0" smtClean="0">
                <a:solidFill>
                  <a:srgbClr val="FF0000"/>
                </a:solidFill>
              </a:rPr>
            </a:br>
            <a:r>
              <a:rPr lang="ka-GE" sz="5400" b="1" dirty="0" smtClean="0">
                <a:solidFill>
                  <a:srgbClr val="FF0000"/>
                </a:solidFill>
              </a:rPr>
              <a:t> ჰიპერტენზიის</a:t>
            </a:r>
            <a:r>
              <a:rPr lang="ka-GE" sz="5400" dirty="0" smtClean="0"/>
              <a:t/>
            </a:r>
            <a:br>
              <a:rPr lang="ka-GE" sz="5400" dirty="0" smtClean="0"/>
            </a:br>
            <a:r>
              <a:rPr lang="ka-GE" sz="4800" dirty="0" smtClean="0"/>
              <a:t> </a:t>
            </a:r>
            <a:r>
              <a:rPr lang="ka-GE" sz="4800" b="1" i="1" dirty="0" smtClean="0">
                <a:solidFill>
                  <a:srgbClr val="00B0F0"/>
                </a:solidFill>
              </a:rPr>
              <a:t>გამოვლენის </a:t>
            </a:r>
            <a:r>
              <a:rPr lang="ka-GE" sz="4800" i="1" dirty="0" smtClean="0">
                <a:solidFill>
                  <a:srgbClr val="00B0F0"/>
                </a:solidFill>
              </a:rPr>
              <a:t/>
            </a:r>
            <a:br>
              <a:rPr lang="ka-GE" sz="4800" i="1" dirty="0" smtClean="0">
                <a:solidFill>
                  <a:srgbClr val="00B0F0"/>
                </a:solidFill>
              </a:rPr>
            </a:br>
            <a:r>
              <a:rPr lang="ka-GE" sz="4000" i="1" dirty="0" smtClean="0">
                <a:solidFill>
                  <a:schemeClr val="bg1"/>
                </a:solidFill>
              </a:rPr>
              <a:t>ზოგიერთი  საკითხი</a:t>
            </a:r>
            <a:endParaRPr lang="ru-RU" sz="4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/>
          </a:bodyPr>
          <a:lstStyle/>
          <a:p>
            <a:r>
              <a:rPr lang="ka-GE" sz="2600" dirty="0" smtClean="0"/>
              <a:t>ეს ტერმინი საკმაოდ გავრცელებულ  მოვლენას  ასახავს – </a:t>
            </a:r>
            <a:r>
              <a:rPr lang="ka-GE" sz="2600" b="1" dirty="0" smtClean="0"/>
              <a:t>ექიმთან  ვიზიტის</a:t>
            </a:r>
            <a:r>
              <a:rPr lang="ka-GE" sz="2600" dirty="0" smtClean="0"/>
              <a:t>  დროს,  პაციენტს ხშირად შედარებით  მაღალი  </a:t>
            </a:r>
            <a:r>
              <a:rPr lang="ka-GE" sz="2600" b="1" dirty="0" smtClean="0"/>
              <a:t>არტერიული  წნევა</a:t>
            </a:r>
            <a:r>
              <a:rPr lang="ka-GE" sz="2600" dirty="0" smtClean="0"/>
              <a:t>  უფიქსირდება. </a:t>
            </a:r>
          </a:p>
          <a:p>
            <a:r>
              <a:rPr lang="ka-GE" sz="2600" dirty="0" smtClean="0"/>
              <a:t> </a:t>
            </a:r>
            <a:r>
              <a:rPr lang="ka-GE" sz="2800" b="1" dirty="0" smtClean="0">
                <a:solidFill>
                  <a:srgbClr val="FF0000"/>
                </a:solidFill>
              </a:rPr>
              <a:t>ოფისური  ჰიპერტენზია</a:t>
            </a:r>
            <a:r>
              <a:rPr lang="ka-GE" sz="2800" b="1" dirty="0" smtClean="0"/>
              <a:t>,  </a:t>
            </a:r>
            <a:r>
              <a:rPr lang="ka-GE" sz="2600" dirty="0" smtClean="0"/>
              <a:t>ჩვეულებრივ,  განიხილება, როგორც  </a:t>
            </a:r>
            <a:r>
              <a:rPr lang="ka-GE" sz="2600" b="1" dirty="0" smtClean="0">
                <a:solidFill>
                  <a:srgbClr val="00B0F0"/>
                </a:solidFill>
              </a:rPr>
              <a:t>ხელშემშლელი  მოვლენა</a:t>
            </a:r>
            <a:r>
              <a:rPr lang="ka-GE" sz="2600" b="1" dirty="0" smtClean="0"/>
              <a:t>,  </a:t>
            </a:r>
            <a:r>
              <a:rPr lang="ka-GE" sz="2600" dirty="0" smtClean="0"/>
              <a:t>რომელიც  </a:t>
            </a:r>
            <a:r>
              <a:rPr lang="ka-GE" sz="2600" b="1" dirty="0" smtClean="0"/>
              <a:t>ჰიპერ-დიაგნოსტიკის</a:t>
            </a:r>
            <a:r>
              <a:rPr lang="ka-GE" sz="2600" dirty="0" smtClean="0"/>
              <a:t>  და</a:t>
            </a:r>
            <a:r>
              <a:rPr lang="ka-GE" sz="2600" b="1" dirty="0" smtClean="0"/>
              <a:t>  </a:t>
            </a:r>
            <a:r>
              <a:rPr lang="ka-GE" sz="2600" b="1" i="1" dirty="0" smtClean="0"/>
              <a:t>არაადეკვატური   მკურნალობის  </a:t>
            </a:r>
            <a:r>
              <a:rPr lang="ka-GE" sz="2600" i="1" dirty="0" smtClean="0"/>
              <a:t>მიზეზი  შეიძლება გახდეს.</a:t>
            </a:r>
          </a:p>
          <a:p>
            <a:r>
              <a:rPr lang="ka-GE" sz="2600" dirty="0" smtClean="0"/>
              <a:t>ამასთან  დაკავშირებით, მიმაჩნია, რომ  </a:t>
            </a:r>
            <a:r>
              <a:rPr lang="ka-GE" sz="2800" b="1" dirty="0" smtClean="0">
                <a:solidFill>
                  <a:srgbClr val="FF0000"/>
                </a:solidFill>
              </a:rPr>
              <a:t>არტერიული წნევის</a:t>
            </a:r>
            <a:r>
              <a:rPr lang="ka-GE" sz="2600" dirty="0" smtClean="0"/>
              <a:t>  (</a:t>
            </a:r>
            <a:r>
              <a:rPr lang="ka-GE" sz="2800" b="1" dirty="0" smtClean="0">
                <a:solidFill>
                  <a:srgbClr val="FF0000"/>
                </a:solidFill>
              </a:rPr>
              <a:t>აწ</a:t>
            </a:r>
            <a:r>
              <a:rPr lang="ka-GE" sz="2600" dirty="0" smtClean="0"/>
              <a:t>) გაზომვის  </a:t>
            </a:r>
            <a:r>
              <a:rPr lang="ka-GE" sz="2600" b="1" dirty="0" smtClean="0"/>
              <a:t>მეთოდიკაში </a:t>
            </a:r>
            <a:r>
              <a:rPr lang="ka-GE" sz="2600" b="1" dirty="0" smtClean="0"/>
              <a:t> პრინციპული კორექტივის   </a:t>
            </a:r>
            <a:r>
              <a:rPr lang="ka-GE" sz="2600" dirty="0" smtClean="0"/>
              <a:t>შეტანაა  </a:t>
            </a:r>
            <a:r>
              <a:rPr lang="ka-GE" sz="2600" dirty="0" smtClean="0"/>
              <a:t>საჭირო!</a:t>
            </a:r>
          </a:p>
          <a:p>
            <a:r>
              <a:rPr lang="ka-GE" sz="2700" b="1" dirty="0" smtClean="0">
                <a:latin typeface="Sylfaen" pitchFamily="18" charset="0"/>
              </a:rPr>
              <a:t>მიღებულია,</a:t>
            </a:r>
            <a:r>
              <a:rPr lang="ka-GE" sz="2700" dirty="0" smtClean="0">
                <a:latin typeface="Sylfaen" pitchFamily="18" charset="0"/>
              </a:rPr>
              <a:t>  რომ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აწ</a:t>
            </a:r>
            <a:r>
              <a:rPr lang="ka-GE" sz="2700" dirty="0" smtClean="0">
                <a:latin typeface="Sylfaen" pitchFamily="18" charset="0"/>
              </a:rPr>
              <a:t>-ის  </a:t>
            </a:r>
            <a:r>
              <a:rPr lang="ka-GE" sz="2700" b="1" dirty="0" smtClean="0">
                <a:latin typeface="Sylfaen" pitchFamily="18" charset="0"/>
              </a:rPr>
              <a:t>2</a:t>
            </a:r>
            <a:r>
              <a:rPr lang="ka-GE" sz="2700" dirty="0" smtClean="0">
                <a:latin typeface="Sylfaen" pitchFamily="18" charset="0"/>
              </a:rPr>
              <a:t>-ჯერადი  გაზომვის  შემდეგ  თუკი  განსხვავება  </a:t>
            </a:r>
            <a:r>
              <a:rPr lang="en-US" sz="2700" b="1" dirty="0" smtClean="0">
                <a:latin typeface="Sylfaen" pitchFamily="18" charset="0"/>
              </a:rPr>
              <a:t>5 </a:t>
            </a:r>
            <a:r>
              <a:rPr lang="ka-GE" sz="2700" dirty="0" smtClean="0">
                <a:latin typeface="Sylfaen" pitchFamily="18" charset="0"/>
              </a:rPr>
              <a:t>მმ-ს  </a:t>
            </a:r>
            <a:r>
              <a:rPr lang="ka-GE" sz="2700" b="1" dirty="0" smtClean="0">
                <a:latin typeface="Sylfaen" pitchFamily="18" charset="0"/>
              </a:rPr>
              <a:t>აღემატება</a:t>
            </a:r>
            <a:r>
              <a:rPr lang="en-US" sz="2700" dirty="0" smtClean="0">
                <a:latin typeface="Sylfaen" pitchFamily="18" charset="0"/>
              </a:rPr>
              <a:t>, </a:t>
            </a:r>
            <a:r>
              <a:rPr lang="ka-GE" sz="2700" b="1" dirty="0" smtClean="0">
                <a:latin typeface="Sylfaen" pitchFamily="18" charset="0"/>
              </a:rPr>
              <a:t> </a:t>
            </a:r>
            <a:r>
              <a:rPr lang="ka-GE" sz="2700" i="1" dirty="0" smtClean="0">
                <a:latin typeface="Sylfaen" pitchFamily="18" charset="0"/>
              </a:rPr>
              <a:t>წნევა   </a:t>
            </a:r>
            <a:r>
              <a:rPr lang="ka-GE" sz="2700" i="1" u="sng" dirty="0" smtClean="0">
                <a:latin typeface="Sylfaen" pitchFamily="18" charset="0"/>
              </a:rPr>
              <a:t>მესამედ</a:t>
            </a:r>
            <a:r>
              <a:rPr lang="ka-GE" sz="2700" i="1" dirty="0" smtClean="0">
                <a:latin typeface="Sylfaen" pitchFamily="18" charset="0"/>
              </a:rPr>
              <a:t>  </a:t>
            </a:r>
            <a:r>
              <a:rPr lang="ka-GE" sz="2700" dirty="0" smtClean="0">
                <a:latin typeface="Sylfaen" pitchFamily="18" charset="0"/>
              </a:rPr>
              <a:t>უნდა   გავზომოთ  და  </a:t>
            </a:r>
            <a:r>
              <a:rPr lang="ka-GE" sz="2700" b="1" dirty="0" smtClean="0">
                <a:latin typeface="Sylfaen" pitchFamily="18" charset="0"/>
              </a:rPr>
              <a:t>საშუალო  არითმეტიკული  </a:t>
            </a:r>
            <a:r>
              <a:rPr lang="ka-GE" sz="2700" dirty="0" smtClean="0">
                <a:latin typeface="Sylfaen" pitchFamily="18" charset="0"/>
              </a:rPr>
              <a:t>გამოვთვალოთ. </a:t>
            </a:r>
            <a:endParaRPr lang="ru-RU" sz="2700" dirty="0" smtClean="0">
              <a:latin typeface="Sylfaen" pitchFamily="18" charset="0"/>
            </a:endParaRPr>
          </a:p>
          <a:p>
            <a:pPr>
              <a:buNone/>
            </a:pP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pPr lvl="0"/>
            <a:r>
              <a:rPr lang="ka-GE" sz="3000" dirty="0" smtClean="0"/>
              <a:t>ვფიქრობ, ასეთი  მიდგომა  არცთუ  ლოგიკურია:</a:t>
            </a:r>
            <a:endParaRPr lang="ru-RU" sz="3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a-GE" sz="3000" dirty="0" smtClean="0"/>
              <a:t>        </a:t>
            </a:r>
            <a:r>
              <a:rPr lang="ka-GE" sz="2900" dirty="0" smtClean="0"/>
              <a:t>მართლაც, თუკი წნევის გაზომვის  ყველა  წესს დავიცავთ,   </a:t>
            </a:r>
            <a:r>
              <a:rPr lang="ka-GE" sz="2900" b="1" dirty="0" smtClean="0"/>
              <a:t>ჭეშმარიტ  მაჩვენებლად</a:t>
            </a:r>
            <a:r>
              <a:rPr lang="ka-GE" sz="2900" dirty="0" smtClean="0"/>
              <a:t>  </a:t>
            </a:r>
            <a:r>
              <a:rPr lang="ka-GE" sz="2900" b="1" dirty="0" smtClean="0"/>
              <a:t>უნდა  ჩავთ-ვალოთ   </a:t>
            </a:r>
            <a:r>
              <a:rPr lang="ka-GE" sz="2900" b="1" dirty="0" smtClean="0">
                <a:solidFill>
                  <a:srgbClr val="FF0000"/>
                </a:solidFill>
              </a:rPr>
              <a:t>მინიმალური </a:t>
            </a:r>
            <a:r>
              <a:rPr lang="ka-GE" sz="2900" dirty="0" smtClean="0"/>
              <a:t>(!)</a:t>
            </a:r>
            <a:r>
              <a:rPr lang="ka-GE" sz="2900" b="1" dirty="0" smtClean="0"/>
              <a:t>  ციფრები,   </a:t>
            </a:r>
            <a:r>
              <a:rPr lang="ka-GE" sz="2900" dirty="0" smtClean="0"/>
              <a:t>ვინაიდან პაციენტის  ხასიათის თავისებურებებით  გამოწვე -ული  წნევის  ცვალებადობა  </a:t>
            </a:r>
            <a:r>
              <a:rPr lang="ka-GE" sz="2900" i="1" dirty="0" smtClean="0"/>
              <a:t>ყოველთვის  </a:t>
            </a:r>
            <a:r>
              <a:rPr lang="ka-GE" sz="2900" b="1" i="1" dirty="0" smtClean="0"/>
              <a:t>მომატე </a:t>
            </a:r>
            <a:r>
              <a:rPr lang="ka-GE" sz="2900" i="1" dirty="0" smtClean="0"/>
              <a:t>-</a:t>
            </a:r>
            <a:r>
              <a:rPr lang="ka-GE" sz="2900" b="1" i="1" dirty="0" smtClean="0"/>
              <a:t>ბისკენაა  მიმართული </a:t>
            </a:r>
            <a:r>
              <a:rPr lang="ka-GE" sz="2900" i="1" dirty="0" smtClean="0"/>
              <a:t> </a:t>
            </a:r>
            <a:r>
              <a:rPr lang="ka-GE" sz="2900" dirty="0" smtClean="0"/>
              <a:t>და  არსებობს  უამრავი  ფაქტორი,  რომელიც  ამას  განაპირობებს. </a:t>
            </a:r>
          </a:p>
          <a:p>
            <a:pPr lvl="0"/>
            <a:r>
              <a:rPr lang="ka-GE" sz="2900" dirty="0" smtClean="0"/>
              <a:t>ამავე დროს,  </a:t>
            </a:r>
            <a:r>
              <a:rPr lang="ka-GE" sz="2900" b="1" dirty="0" smtClean="0">
                <a:solidFill>
                  <a:srgbClr val="FF0000"/>
                </a:solidFill>
              </a:rPr>
              <a:t>თხჰ</a:t>
            </a:r>
            <a:r>
              <a:rPr lang="ka-GE" sz="2900" b="1" dirty="0" smtClean="0"/>
              <a:t>-</a:t>
            </a:r>
            <a:r>
              <a:rPr lang="ka-GE" sz="2900" dirty="0" smtClean="0"/>
              <a:t>ის</a:t>
            </a:r>
            <a:r>
              <a:rPr lang="ka-GE" sz="2900" b="1" dirty="0" smtClean="0"/>
              <a:t>  </a:t>
            </a:r>
            <a:r>
              <a:rPr lang="ka-GE" sz="2900" dirty="0" smtClean="0"/>
              <a:t>გამოვლენას</a:t>
            </a:r>
            <a:r>
              <a:rPr lang="ka-GE" sz="2900" b="1" dirty="0" smtClean="0"/>
              <a:t>  </a:t>
            </a:r>
            <a:r>
              <a:rPr lang="ka-GE" sz="2900" dirty="0" smtClean="0"/>
              <a:t>სერიოზული  სამკურნალო მნიშვნელობა  აქვს, ვინაიდან, თუკი </a:t>
            </a:r>
            <a:r>
              <a:rPr lang="ka-GE" sz="2900" b="1" i="1" dirty="0" smtClean="0"/>
              <a:t>წნევის  აწევას</a:t>
            </a:r>
            <a:r>
              <a:rPr lang="ka-GE" sz="2900" i="1" dirty="0" smtClean="0"/>
              <a:t>  </a:t>
            </a:r>
            <a:r>
              <a:rPr lang="ka-GE" sz="2900" b="1" dirty="0" smtClean="0">
                <a:solidFill>
                  <a:srgbClr val="FF0000"/>
                </a:solidFill>
              </a:rPr>
              <a:t>ექიმთან  ვიზიტი  იწვევს</a:t>
            </a:r>
            <a:r>
              <a:rPr lang="ka-GE" sz="2900" dirty="0" smtClean="0"/>
              <a:t>,  ცხადია, რომ დღის </a:t>
            </a:r>
            <a:r>
              <a:rPr lang="ka-GE" sz="2900" dirty="0" smtClean="0"/>
              <a:t>განმავლობაში </a:t>
            </a:r>
            <a:r>
              <a:rPr lang="ka-GE" sz="2900" dirty="0" smtClean="0"/>
              <a:t>ამ  პაციენტს  გაცილებით სერიოზული  სტრესული  სიტუაციები  და  </a:t>
            </a:r>
            <a:r>
              <a:rPr lang="ka-GE" sz="2900" b="1" i="1" dirty="0" smtClean="0"/>
              <a:t>წნევის </a:t>
            </a:r>
            <a:r>
              <a:rPr lang="ka-GE" sz="2900" dirty="0" smtClean="0"/>
              <a:t> </a:t>
            </a:r>
            <a:r>
              <a:rPr lang="ka-GE" sz="2900" b="1" i="1" dirty="0" smtClean="0"/>
              <a:t>აწევის  </a:t>
            </a:r>
            <a:r>
              <a:rPr lang="ka-GE" sz="2900" b="1" i="1" dirty="0" smtClean="0">
                <a:solidFill>
                  <a:srgbClr val="FF0000"/>
                </a:solidFill>
              </a:rPr>
              <a:t>ეპიზოდები   </a:t>
            </a:r>
            <a:r>
              <a:rPr lang="ka-GE" sz="2900" dirty="0" smtClean="0"/>
              <a:t>ექნება! </a:t>
            </a:r>
            <a:endParaRPr lang="ru-RU" sz="29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/>
          </a:bodyPr>
          <a:lstStyle/>
          <a:p>
            <a:pPr lvl="0"/>
            <a:r>
              <a:rPr lang="ka-GE" sz="2900" dirty="0" smtClean="0">
                <a:latin typeface="Sylfaen" pitchFamily="18" charset="0"/>
              </a:rPr>
              <a:t>  </a:t>
            </a:r>
            <a:r>
              <a:rPr lang="ka-GE" sz="2900" dirty="0" smtClean="0">
                <a:latin typeface="Sylfaen" pitchFamily="18" charset="0"/>
              </a:rPr>
              <a:t>  </a:t>
            </a:r>
            <a:r>
              <a:rPr lang="ka-GE" sz="2800" b="1" dirty="0" smtClean="0">
                <a:latin typeface="Sylfaen" pitchFamily="18" charset="0"/>
              </a:rPr>
              <a:t>ადამიანი,</a:t>
            </a:r>
            <a:r>
              <a:rPr lang="ka-GE" sz="2800" dirty="0" smtClean="0">
                <a:latin typeface="Sylfaen" pitchFamily="18" charset="0"/>
              </a:rPr>
              <a:t> ცხოველისგან  იმითაც  განსხვავდება, რომ 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სტრესებს</a:t>
            </a:r>
            <a:r>
              <a:rPr lang="ka-GE" sz="2800" b="1" dirty="0" smtClean="0">
                <a:latin typeface="Sylfaen" pitchFamily="18" charset="0"/>
              </a:rPr>
              <a:t>,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800" b="1" dirty="0" smtClean="0">
                <a:latin typeface="Sylfaen" pitchFamily="18" charset="0"/>
              </a:rPr>
              <a:t>სიმპატოადრენალურ აქტივაციას </a:t>
            </a:r>
            <a:r>
              <a:rPr lang="ka-GE" sz="2800" dirty="0" smtClean="0">
                <a:latin typeface="Sylfaen" pitchFamily="18" charset="0"/>
              </a:rPr>
              <a:t>  და  წუთმოცულობის  </a:t>
            </a:r>
            <a:r>
              <a:rPr lang="ka-GE" sz="2800" dirty="0" smtClean="0">
                <a:latin typeface="Sylfaen" pitchFamily="18" charset="0"/>
              </a:rPr>
              <a:t>მომატებას  </a:t>
            </a:r>
            <a:r>
              <a:rPr lang="ka-GE" sz="2800" b="1" u="sng" dirty="0" smtClean="0">
                <a:latin typeface="Sylfaen" pitchFamily="18" charset="0"/>
              </a:rPr>
              <a:t>არ  ახლავს </a:t>
            </a:r>
            <a:r>
              <a:rPr lang="ka-GE" sz="2800" b="1" dirty="0" smtClean="0">
                <a:latin typeface="Sylfaen" pitchFamily="18" charset="0"/>
              </a:rPr>
              <a:t> </a:t>
            </a:r>
            <a:r>
              <a:rPr lang="ka-GE" sz="2800" b="1" dirty="0" smtClean="0">
                <a:latin typeface="Sylfaen" pitchFamily="18" charset="0"/>
              </a:rPr>
              <a:t>ხოლმე  </a:t>
            </a:r>
            <a:r>
              <a:rPr lang="ka-GE" sz="2800" b="1" dirty="0" smtClean="0">
                <a:latin typeface="Sylfaen" pitchFamily="18" charset="0"/>
              </a:rPr>
              <a:t>ფიზიკური  დატვირთვა </a:t>
            </a:r>
            <a:r>
              <a:rPr lang="ka-GE" sz="2800" dirty="0" smtClean="0">
                <a:latin typeface="Sylfaen" pitchFamily="18" charset="0"/>
              </a:rPr>
              <a:t> –  </a:t>
            </a:r>
            <a:r>
              <a:rPr lang="ka-GE" sz="2800" b="1" dirty="0" smtClean="0">
                <a:solidFill>
                  <a:srgbClr val="0070C0"/>
                </a:solidFill>
                <a:latin typeface="Sylfaen" pitchFamily="18" charset="0"/>
              </a:rPr>
              <a:t>გაქცევა,  ბრძოლა</a:t>
            </a:r>
            <a:r>
              <a:rPr lang="ka-GE" sz="2800" b="1" dirty="0" smtClean="0">
                <a:latin typeface="Sylfaen" pitchFamily="18" charset="0"/>
              </a:rPr>
              <a:t>!</a:t>
            </a:r>
            <a:r>
              <a:rPr lang="ka-GE" sz="2800" b="1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  <a:r>
              <a:rPr lang="ka-GE" sz="2800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</a:p>
          <a:p>
            <a:pPr lvl="0"/>
            <a:r>
              <a:rPr lang="ka-GE" sz="2900" dirty="0" smtClean="0">
                <a:latin typeface="Sylfaen" pitchFamily="18" charset="0"/>
              </a:rPr>
              <a:t>    ამიტომ, ზედმეტი  პერფუზიისგან  სხეულის დასაცავად  ”მუშაობს”  </a:t>
            </a:r>
            <a:r>
              <a:rPr lang="ka-GE" sz="2900" b="1" dirty="0" smtClean="0">
                <a:solidFill>
                  <a:srgbClr val="0070C0"/>
                </a:solidFill>
                <a:latin typeface="Sylfaen" pitchFamily="18" charset="0"/>
              </a:rPr>
              <a:t>ბეილისის</a:t>
            </a:r>
            <a:r>
              <a:rPr lang="ka-GE" sz="2900" b="1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(</a:t>
            </a:r>
            <a:r>
              <a:rPr lang="en-US" sz="2600" dirty="0" smtClean="0">
                <a:latin typeface="Sylfaen" pitchFamily="18" charset="0"/>
              </a:rPr>
              <a:t>W. </a:t>
            </a:r>
            <a:r>
              <a:rPr lang="en-US" sz="2600" dirty="0" err="1" smtClean="0">
                <a:latin typeface="Sylfaen" pitchFamily="18" charset="0"/>
              </a:rPr>
              <a:t>Bayliss</a:t>
            </a:r>
            <a:r>
              <a:rPr lang="ka-GE" sz="2600" dirty="0" smtClean="0">
                <a:latin typeface="Sylfaen" pitchFamily="18" charset="0"/>
              </a:rPr>
              <a:t>, 1902) </a:t>
            </a:r>
            <a:r>
              <a:rPr lang="ka-GE" sz="2900" dirty="0" smtClean="0">
                <a:latin typeface="Sylfaen" pitchFamily="18" charset="0"/>
              </a:rPr>
              <a:t>აუტორეგულაციის  </a:t>
            </a:r>
            <a:r>
              <a:rPr lang="ka-GE" sz="2900" b="1" dirty="0" smtClean="0">
                <a:solidFill>
                  <a:srgbClr val="0070C0"/>
                </a:solidFill>
                <a:latin typeface="Sylfaen" pitchFamily="18" charset="0"/>
              </a:rPr>
              <a:t>რეფლექსი</a:t>
            </a:r>
            <a:r>
              <a:rPr lang="ka-GE" sz="2900" dirty="0" smtClean="0">
                <a:solidFill>
                  <a:srgbClr val="00B0F0"/>
                </a:solidFill>
                <a:latin typeface="Sylfaen" pitchFamily="18" charset="0"/>
              </a:rPr>
              <a:t>  </a:t>
            </a:r>
            <a:r>
              <a:rPr lang="ka-GE" sz="2900" dirty="0" smtClean="0">
                <a:latin typeface="Sylfaen" pitchFamily="18" charset="0"/>
              </a:rPr>
              <a:t>–  ვითარდება დიფუზური </a:t>
            </a:r>
            <a:r>
              <a:rPr lang="ka-GE" sz="2900" i="1" dirty="0" smtClean="0">
                <a:latin typeface="Sylfaen" pitchFamily="18" charset="0"/>
              </a:rPr>
              <a:t>არტერიოლოსპაზმი</a:t>
            </a:r>
            <a:r>
              <a:rPr lang="ka-GE" sz="2900" dirty="0" smtClean="0">
                <a:latin typeface="Sylfaen" pitchFamily="18" charset="0"/>
              </a:rPr>
              <a:t>  და, ბუნებრივია, რომ  ასეთ  ეპიზოდებს  </a:t>
            </a:r>
            <a:r>
              <a:rPr lang="ka-GE" sz="2900" b="1" dirty="0" smtClean="0">
                <a:latin typeface="Sylfaen" pitchFamily="18" charset="0"/>
              </a:rPr>
              <a:t>უფრო  ხშირად  სწორედ  </a:t>
            </a:r>
            <a:r>
              <a:rPr lang="ka-GE" sz="2900" b="1" dirty="0" smtClean="0">
                <a:solidFill>
                  <a:srgbClr val="FF0000"/>
                </a:solidFill>
                <a:latin typeface="Sylfaen" pitchFamily="18" charset="0"/>
              </a:rPr>
              <a:t>ოფისური  ჰიპერტენზიის   </a:t>
            </a:r>
            <a:r>
              <a:rPr lang="ka-GE" sz="2900" dirty="0" smtClean="0">
                <a:latin typeface="Sylfaen" pitchFamily="18" charset="0"/>
              </a:rPr>
              <a:t>მქონენი  განიცდიან.</a:t>
            </a:r>
            <a:endParaRPr lang="ru-RU" sz="2900" dirty="0" smtClean="0">
              <a:latin typeface="Sylfaen" pitchFamily="18" charset="0"/>
            </a:endParaRPr>
          </a:p>
          <a:p>
            <a:r>
              <a:rPr lang="ka-GE" sz="2900" dirty="0" smtClean="0">
                <a:latin typeface="Sylfaen" pitchFamily="18" charset="0"/>
              </a:rPr>
              <a:t>   ამრიგად,  ცხადი ხდება, რომ  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თხჰ</a:t>
            </a:r>
            <a:r>
              <a:rPr lang="ka-GE" sz="2900" dirty="0" smtClean="0">
                <a:latin typeface="Sylfaen" pitchFamily="18" charset="0"/>
              </a:rPr>
              <a:t>    </a:t>
            </a:r>
            <a:r>
              <a:rPr lang="ka-GE" sz="3000" b="1" dirty="0" smtClean="0">
                <a:solidFill>
                  <a:srgbClr val="FF33CC"/>
                </a:solidFill>
                <a:latin typeface="Sylfaen" pitchFamily="18" charset="0"/>
              </a:rPr>
              <a:t>ესენციური  არტერიული  ჰიპერტენზიის</a:t>
            </a:r>
            <a:r>
              <a:rPr lang="ka-GE" sz="2900" b="1" dirty="0" smtClean="0">
                <a:solidFill>
                  <a:srgbClr val="C00000"/>
                </a:solidFill>
                <a:latin typeface="Sylfaen" pitchFamily="18" charset="0"/>
              </a:rPr>
              <a:t>   </a:t>
            </a:r>
            <a:r>
              <a:rPr lang="ka-GE" sz="2900" b="1" u="sng" dirty="0" smtClean="0">
                <a:latin typeface="Sylfaen" pitchFamily="18" charset="0"/>
              </a:rPr>
              <a:t>პრედიქტორად   </a:t>
            </a:r>
            <a:r>
              <a:rPr lang="ka-GE" sz="2900" b="1" dirty="0" smtClean="0">
                <a:latin typeface="Sylfaen" pitchFamily="18" charset="0"/>
              </a:rPr>
              <a:t> </a:t>
            </a:r>
            <a:r>
              <a:rPr lang="ka-GE" sz="2900" dirty="0" smtClean="0">
                <a:latin typeface="Sylfaen" pitchFamily="18" charset="0"/>
              </a:rPr>
              <a:t>უნდა  ჩაითვალოს.</a:t>
            </a:r>
            <a:endParaRPr lang="x-none" sz="2900" smtClean="0">
              <a:latin typeface="Sylfaen" pitchFamily="18" charset="0"/>
            </a:endParaRPr>
          </a:p>
          <a:p>
            <a:pPr>
              <a:buNone/>
            </a:pPr>
            <a:endParaRPr lang="ru-RU" sz="3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rmAutofit lnSpcReduction="10000"/>
          </a:bodyPr>
          <a:lstStyle/>
          <a:p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თეთრი  ხალათის  ჰიპერტენზიის  </a:t>
            </a:r>
            <a:r>
              <a:rPr lang="ka-GE" sz="2800" dirty="0" smtClean="0">
                <a:latin typeface="Sylfaen" pitchFamily="18" charset="0"/>
              </a:rPr>
              <a:t>კლინიკურ  მნიშ-ვნელობას  ადასტურებს   </a:t>
            </a:r>
            <a:r>
              <a:rPr lang="ka-GE" sz="2800" b="1" dirty="0" smtClean="0">
                <a:latin typeface="Sylfaen" pitchFamily="18" charset="0"/>
              </a:rPr>
              <a:t>იაპონური</a:t>
            </a:r>
            <a:r>
              <a:rPr lang="ka-GE" sz="2800" dirty="0" smtClean="0">
                <a:latin typeface="Sylfaen" pitchFamily="18" charset="0"/>
              </a:rPr>
              <a:t>   გამოკვლევა,  რომელშიც   8-წლიანი   დაკვირვების   შემდეგ  </a:t>
            </a:r>
            <a:r>
              <a:rPr lang="ka-GE" sz="2800" b="1" dirty="0" smtClean="0">
                <a:latin typeface="Sylfaen" pitchFamily="18" charset="0"/>
              </a:rPr>
              <a:t>შესა-ბამისი   კონტინგენტის  </a:t>
            </a:r>
            <a:r>
              <a:rPr lang="ka-GE" sz="2800" b="1" dirty="0" smtClean="0">
                <a:solidFill>
                  <a:srgbClr val="FF33CC"/>
                </a:solidFill>
                <a:latin typeface="Sylfaen" pitchFamily="18" charset="0"/>
              </a:rPr>
              <a:t>47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%-ს (!)</a:t>
            </a:r>
            <a:r>
              <a:rPr lang="ka-GE" sz="2800" b="1" dirty="0" smtClean="0">
                <a:latin typeface="Sylfaen" pitchFamily="18" charset="0"/>
              </a:rPr>
              <a:t>  </a:t>
            </a:r>
            <a:r>
              <a:rPr lang="ka-GE" sz="2800" dirty="0" smtClean="0">
                <a:latin typeface="Sylfaen" pitchFamily="18" charset="0"/>
              </a:rPr>
              <a:t>ჩამოუყალიბდა</a:t>
            </a:r>
            <a:r>
              <a:rPr lang="ka-GE" sz="2800" b="1" dirty="0" smtClean="0">
                <a:latin typeface="Sylfaen" pitchFamily="18" charset="0"/>
              </a:rPr>
              <a:t>   სტაბილური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 ჰიპერტენზია</a:t>
            </a:r>
            <a:r>
              <a:rPr lang="ka-GE" sz="2800" dirty="0" smtClean="0">
                <a:latin typeface="Sylfaen" pitchFamily="18" charset="0"/>
              </a:rPr>
              <a:t>,</a:t>
            </a:r>
            <a:r>
              <a:rPr lang="ka-GE" sz="2800" dirty="0" smtClean="0">
                <a:solidFill>
                  <a:srgbClr val="FF0000"/>
                </a:solidFill>
                <a:latin typeface="Sylfaen" pitchFamily="18" charset="0"/>
              </a:rPr>
              <a:t>  </a:t>
            </a:r>
            <a:r>
              <a:rPr lang="ka-GE" sz="2800" dirty="0" smtClean="0">
                <a:latin typeface="Sylfaen" pitchFamily="18" charset="0"/>
              </a:rPr>
              <a:t>ხოლო   </a:t>
            </a:r>
            <a:r>
              <a:rPr lang="ka-GE" sz="2800" b="1" dirty="0" smtClean="0">
                <a:solidFill>
                  <a:srgbClr val="00B0F0"/>
                </a:solidFill>
                <a:latin typeface="Sylfaen" pitchFamily="18" charset="0"/>
              </a:rPr>
              <a:t>ნორმოტონიკე-ბიდან </a:t>
            </a:r>
            <a:r>
              <a:rPr lang="ka-GE" sz="2800" dirty="0" smtClean="0">
                <a:latin typeface="Sylfaen" pitchFamily="18" charset="0"/>
              </a:rPr>
              <a:t> –  მხოლოდ  </a:t>
            </a:r>
            <a:r>
              <a:rPr lang="ka-GE" sz="2800" b="1" dirty="0" smtClean="0">
                <a:solidFill>
                  <a:srgbClr val="FF33CC"/>
                </a:solidFill>
                <a:latin typeface="Sylfaen" pitchFamily="18" charset="0"/>
              </a:rPr>
              <a:t>22</a:t>
            </a:r>
            <a:r>
              <a:rPr lang="ka-GE" sz="2800" b="1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%-ს!</a:t>
            </a:r>
            <a:r>
              <a:rPr lang="ka-GE" sz="2800" i="1" dirty="0" smtClean="0">
                <a:latin typeface="Sylfaen" pitchFamily="18" charset="0"/>
              </a:rPr>
              <a:t> </a:t>
            </a:r>
            <a:endParaRPr lang="ru-RU" sz="2800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2400" i="1" dirty="0" smtClean="0">
                <a:latin typeface="Sylfaen" pitchFamily="18" charset="0"/>
              </a:rPr>
              <a:t>                              ( Arch. </a:t>
            </a:r>
            <a:r>
              <a:rPr lang="en-US" sz="2400" i="1" dirty="0" smtClean="0">
                <a:latin typeface="Sylfaen" pitchFamily="18" charset="0"/>
              </a:rPr>
              <a:t>Intern. Med. </a:t>
            </a:r>
            <a:r>
              <a:rPr lang="ka-GE" sz="2400" i="1" dirty="0" smtClean="0">
                <a:latin typeface="Sylfaen" pitchFamily="18" charset="0"/>
              </a:rPr>
              <a:t>2005 Jul 11;165(13):1541-6).</a:t>
            </a:r>
            <a:r>
              <a:rPr lang="ka-GE" sz="2400" dirty="0" smtClean="0">
                <a:latin typeface="Sylfaen" pitchFamily="18" charset="0"/>
              </a:rPr>
              <a:t>  </a:t>
            </a:r>
          </a:p>
          <a:p>
            <a:pPr>
              <a:buNone/>
            </a:pPr>
            <a:endParaRPr lang="ru-RU" sz="2000" dirty="0" smtClean="0">
              <a:latin typeface="Sylfaen" pitchFamily="18" charset="0"/>
            </a:endParaRPr>
          </a:p>
          <a:p>
            <a:r>
              <a:rPr lang="ka-GE" dirty="0" smtClean="0"/>
              <a:t>	</a:t>
            </a:r>
            <a:r>
              <a:rPr lang="ka-GE" sz="2900" dirty="0" smtClean="0">
                <a:latin typeface="Sylfaen" pitchFamily="18" charset="0"/>
              </a:rPr>
              <a:t>უფრო  მასიურმა და  ხანგრძლივმა (</a:t>
            </a:r>
            <a:r>
              <a:rPr lang="ka-GE" sz="2900" b="1" dirty="0" smtClean="0">
                <a:latin typeface="Sylfaen" pitchFamily="18" charset="0"/>
              </a:rPr>
              <a:t>16 </a:t>
            </a:r>
            <a:r>
              <a:rPr lang="ka-GE" sz="2900" dirty="0" smtClean="0">
                <a:latin typeface="Sylfaen" pitchFamily="18" charset="0"/>
              </a:rPr>
              <a:t>წლის) დაკვირვებამ   </a:t>
            </a:r>
            <a:r>
              <a:rPr lang="ka-GE" sz="2900" b="1" dirty="0" smtClean="0">
                <a:latin typeface="Sylfaen" pitchFamily="18" charset="0"/>
              </a:rPr>
              <a:t>იტალიაში   </a:t>
            </a:r>
            <a:r>
              <a:rPr lang="ka-GE" sz="2900" dirty="0" smtClean="0">
                <a:latin typeface="Sylfaen" pitchFamily="18" charset="0"/>
              </a:rPr>
              <a:t>მსგავსი   ტენდენცია გამოავლინა  –</a:t>
            </a:r>
            <a:r>
              <a:rPr lang="ka-GE" sz="2900" b="1" i="1" dirty="0" smtClean="0">
                <a:latin typeface="Sylfaen" pitchFamily="18" charset="0"/>
              </a:rPr>
              <a:t> “</a:t>
            </a:r>
            <a:r>
              <a:rPr lang="ka-GE" sz="2900" b="1" dirty="0" smtClean="0">
                <a:solidFill>
                  <a:srgbClr val="FF0000"/>
                </a:solidFill>
                <a:latin typeface="Sylfaen" pitchFamily="18" charset="0"/>
              </a:rPr>
              <a:t>თეთრი   ხალათის   ჰიპერტონი-კებში</a:t>
            </a:r>
            <a:r>
              <a:rPr lang="ka-GE" sz="2900" b="1" dirty="0" smtClean="0">
                <a:latin typeface="Sylfaen" pitchFamily="18" charset="0"/>
              </a:rPr>
              <a:t>”</a:t>
            </a:r>
            <a:r>
              <a:rPr lang="ka-GE" sz="2900" b="1" dirty="0" smtClean="0">
                <a:solidFill>
                  <a:srgbClr val="FF0000"/>
                </a:solidFill>
                <a:latin typeface="Sylfaen" pitchFamily="18" charset="0"/>
              </a:rPr>
              <a:t>  </a:t>
            </a:r>
            <a:r>
              <a:rPr lang="ka-GE" sz="2900" i="1" dirty="0" smtClean="0">
                <a:latin typeface="Sylfaen" pitchFamily="18" charset="0"/>
              </a:rPr>
              <a:t>გულ-სისხლძარღვთა  პათოლოგიით  </a:t>
            </a:r>
            <a:r>
              <a:rPr lang="ka-GE" sz="2900" b="1" dirty="0" smtClean="0">
                <a:solidFill>
                  <a:srgbClr val="FF0000"/>
                </a:solidFill>
                <a:latin typeface="Sylfaen" pitchFamily="18" charset="0"/>
              </a:rPr>
              <a:t>სიკვდილიანობა</a:t>
            </a:r>
            <a:r>
              <a:rPr lang="ka-GE" sz="2900" b="1" dirty="0" smtClean="0">
                <a:solidFill>
                  <a:srgbClr val="00B0F0"/>
                </a:solidFill>
                <a:latin typeface="Sylfaen" pitchFamily="18" charset="0"/>
              </a:rPr>
              <a:t>   </a:t>
            </a:r>
            <a:r>
              <a:rPr lang="ka-GE" sz="2900" b="1" dirty="0" smtClean="0">
                <a:latin typeface="Sylfaen" pitchFamily="18" charset="0"/>
              </a:rPr>
              <a:t>ორჯერ   უფრო   მაღალი  იყო</a:t>
            </a:r>
            <a:r>
              <a:rPr lang="ka-GE" sz="2900" dirty="0" smtClean="0">
                <a:latin typeface="Sylfaen" pitchFamily="18" charset="0"/>
              </a:rPr>
              <a:t>,  ვიდრე  </a:t>
            </a:r>
            <a:r>
              <a:rPr lang="ka-GE" sz="2900" b="1" dirty="0" smtClean="0">
                <a:solidFill>
                  <a:srgbClr val="00B0F0"/>
                </a:solidFill>
                <a:latin typeface="Sylfaen" pitchFamily="18" charset="0"/>
              </a:rPr>
              <a:t>სტაბილურ   ნორმოტონიკებში </a:t>
            </a:r>
            <a:r>
              <a:rPr lang="ka-GE" sz="2900" b="1" dirty="0" smtClean="0">
                <a:latin typeface="Sylfaen" pitchFamily="18" charset="0"/>
              </a:rPr>
              <a:t>!</a:t>
            </a:r>
            <a:r>
              <a:rPr lang="ka-GE" sz="2900" b="1" dirty="0" smtClean="0">
                <a:latin typeface="Sylfaen" pitchFamily="18" charset="0"/>
              </a:rPr>
              <a:t>    </a:t>
            </a:r>
            <a:endParaRPr lang="ka-GE" sz="2900" b="1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2400" b="1" i="1" dirty="0" smtClean="0">
                <a:latin typeface="Sylfaen" pitchFamily="18" charset="0"/>
              </a:rPr>
              <a:t>                                                </a:t>
            </a:r>
            <a:r>
              <a:rPr lang="ka-GE" sz="2400" i="1" dirty="0" smtClean="0">
                <a:latin typeface="Sylfaen" pitchFamily="18" charset="0"/>
              </a:rPr>
              <a:t>(Hypertension   2013;62:168-174) </a:t>
            </a:r>
            <a:endParaRPr lang="ru-RU" sz="24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a-GE" b="1" dirty="0" smtClean="0"/>
              <a:t>                      </a:t>
            </a:r>
            <a:r>
              <a:rPr lang="ka-GE" sz="3500" b="1" i="1" dirty="0" smtClean="0">
                <a:solidFill>
                  <a:srgbClr val="0070C0"/>
                </a:solidFill>
              </a:rPr>
              <a:t>პრაქტიკული  დასკვნები</a:t>
            </a:r>
            <a:r>
              <a:rPr lang="ka-GE" sz="3500" i="1" dirty="0" smtClean="0">
                <a:solidFill>
                  <a:srgbClr val="0070C0"/>
                </a:solidFill>
              </a:rPr>
              <a:t>: </a:t>
            </a:r>
            <a:endParaRPr lang="ru-RU" sz="3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a-GE" dirty="0" smtClean="0"/>
              <a:t>   </a:t>
            </a:r>
            <a:r>
              <a:rPr lang="ka-GE" b="1" dirty="0" smtClean="0">
                <a:latin typeface="Sylfaen" pitchFamily="18" charset="0"/>
              </a:rPr>
              <a:t>1</a:t>
            </a:r>
            <a:r>
              <a:rPr lang="ka-GE" dirty="0" smtClean="0">
                <a:latin typeface="Sylfaen" pitchFamily="18" charset="0"/>
              </a:rPr>
              <a:t>. “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თეთრი  ხალათის ჰიპერტენზიის</a:t>
            </a:r>
            <a:r>
              <a:rPr lang="ka-GE" b="1" dirty="0" smtClean="0">
                <a:latin typeface="Sylfaen" pitchFamily="18" charset="0"/>
              </a:rPr>
              <a:t>”</a:t>
            </a:r>
            <a:r>
              <a:rPr lang="ka-GE" dirty="0" smtClean="0">
                <a:solidFill>
                  <a:srgbClr val="FF0000"/>
                </a:solidFill>
                <a:latin typeface="Sylfaen" pitchFamily="18" charset="0"/>
              </a:rPr>
              <a:t>  </a:t>
            </a:r>
            <a:r>
              <a:rPr lang="ka-GE" dirty="0" smtClean="0">
                <a:latin typeface="Sylfaen" pitchFamily="18" charset="0"/>
              </a:rPr>
              <a:t>გამოვლენა </a:t>
            </a:r>
            <a:r>
              <a:rPr lang="ka-GE" b="1" dirty="0" smtClean="0">
                <a:solidFill>
                  <a:srgbClr val="FF33CC"/>
                </a:solidFill>
                <a:latin typeface="Sylfaen" pitchFamily="18" charset="0"/>
              </a:rPr>
              <a:t>ესენციური  არტერიული  ჰიპერტენზიისადმი  </a:t>
            </a:r>
            <a:r>
              <a:rPr lang="ka-GE" b="1" dirty="0" smtClean="0">
                <a:latin typeface="Sylfaen" pitchFamily="18" charset="0"/>
              </a:rPr>
              <a:t>მიდრეკილების</a:t>
            </a:r>
            <a:r>
              <a:rPr lang="ka-GE" dirty="0" smtClean="0">
                <a:latin typeface="Sylfaen" pitchFamily="18" charset="0"/>
              </a:rPr>
              <a:t>  გამოვლენას ნიშნავს, და ეს  </a:t>
            </a:r>
            <a:r>
              <a:rPr lang="ka-GE" b="1" dirty="0" smtClean="0">
                <a:latin typeface="Sylfaen" pitchFamily="18" charset="0"/>
              </a:rPr>
              <a:t>პირ-ველადი   პრევენციისთვის   </a:t>
            </a:r>
            <a:r>
              <a:rPr lang="ka-GE" dirty="0" smtClean="0">
                <a:latin typeface="Sylfaen" pitchFamily="18" charset="0"/>
              </a:rPr>
              <a:t>უნდა გამოვიყენოთ; </a:t>
            </a:r>
            <a:endParaRPr lang="ru-RU" dirty="0" smtClean="0">
              <a:latin typeface="Sylfaen" pitchFamily="18" charset="0"/>
            </a:endParaRPr>
          </a:p>
          <a:p>
            <a:pPr>
              <a:buNone/>
            </a:pPr>
            <a:r>
              <a:rPr lang="ka-GE" b="1" i="1" dirty="0" smtClean="0">
                <a:latin typeface="Sylfaen" pitchFamily="18" charset="0"/>
              </a:rPr>
              <a:t>    </a:t>
            </a:r>
            <a:r>
              <a:rPr lang="ka-GE" b="1" dirty="0" smtClean="0">
                <a:latin typeface="Sylfaen" pitchFamily="18" charset="0"/>
              </a:rPr>
              <a:t>2</a:t>
            </a:r>
            <a:r>
              <a:rPr lang="ka-GE" dirty="0" smtClean="0">
                <a:latin typeface="Sylfaen" pitchFamily="18" charset="0"/>
              </a:rPr>
              <a:t>.</a:t>
            </a:r>
            <a:r>
              <a:rPr lang="ka-GE" i="1" dirty="0" smtClean="0">
                <a:latin typeface="Sylfaen" pitchFamily="18" charset="0"/>
              </a:rPr>
              <a:t>  </a:t>
            </a:r>
            <a:r>
              <a:rPr lang="ka-GE" dirty="0" smtClean="0">
                <a:latin typeface="Sylfaen" pitchFamily="18" charset="0"/>
              </a:rPr>
              <a:t> ვინაიდან  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თხჰ</a:t>
            </a:r>
            <a:r>
              <a:rPr lang="ka-GE" b="1" dirty="0" smtClean="0">
                <a:latin typeface="Sylfaen" pitchFamily="18" charset="0"/>
              </a:rPr>
              <a:t>-</a:t>
            </a:r>
            <a:r>
              <a:rPr lang="ka-GE" dirty="0" smtClean="0">
                <a:latin typeface="Sylfaen" pitchFamily="18" charset="0"/>
              </a:rPr>
              <a:t>ის</a:t>
            </a:r>
            <a:r>
              <a:rPr lang="ka-GE" b="1" dirty="0" smtClean="0">
                <a:latin typeface="Sylfaen" pitchFamily="18" charset="0"/>
              </a:rPr>
              <a:t>  სიხშირე  ასაკთან  ერთად   მატულობს  </a:t>
            </a:r>
            <a:r>
              <a:rPr lang="ka-GE" dirty="0" smtClean="0">
                <a:latin typeface="Sylfaen" pitchFamily="18" charset="0"/>
              </a:rPr>
              <a:t>(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42</a:t>
            </a:r>
            <a:r>
              <a:rPr lang="ka-GE" dirty="0" smtClean="0">
                <a:latin typeface="Sylfaen" pitchFamily="18" charset="0"/>
              </a:rPr>
              <a:t>%-ს აღწევს),  </a:t>
            </a:r>
            <a:r>
              <a:rPr lang="ka-GE" b="1" dirty="0" smtClean="0">
                <a:latin typeface="Sylfaen" pitchFamily="18" charset="0"/>
              </a:rPr>
              <a:t>მოხუცებში   </a:t>
            </a:r>
            <a:r>
              <a:rPr lang="ka-GE" dirty="0" smtClean="0">
                <a:latin typeface="Sylfaen" pitchFamily="18" charset="0"/>
              </a:rPr>
              <a:t>იგი</a:t>
            </a:r>
            <a:r>
              <a:rPr lang="ka-GE" i="1" dirty="0" smtClean="0">
                <a:latin typeface="Sylfaen" pitchFamily="18" charset="0"/>
              </a:rPr>
              <a:t>  კარდიოვასკულარული  გართულებების</a:t>
            </a:r>
            <a:r>
              <a:rPr lang="ka-GE" dirty="0" smtClean="0">
                <a:latin typeface="Sylfaen" pitchFamily="18" charset="0"/>
              </a:rPr>
              <a:t>  </a:t>
            </a:r>
            <a:r>
              <a:rPr lang="ka-GE" b="1" i="1" dirty="0" smtClean="0">
                <a:latin typeface="Sylfaen" pitchFamily="18" charset="0"/>
              </a:rPr>
              <a:t>დამა-ტებით </a:t>
            </a:r>
            <a:r>
              <a:rPr lang="ka-GE" b="1" dirty="0" smtClean="0">
                <a:latin typeface="Sylfaen" pitchFamily="18" charset="0"/>
              </a:rPr>
              <a:t>  </a:t>
            </a:r>
            <a:r>
              <a:rPr lang="ka-GE" b="1" i="1" dirty="0" smtClean="0">
                <a:latin typeface="Sylfaen" pitchFamily="18" charset="0"/>
              </a:rPr>
              <a:t>რისკფაქტორად   </a:t>
            </a:r>
            <a:r>
              <a:rPr lang="ka-GE" dirty="0" smtClean="0">
                <a:latin typeface="Sylfaen" pitchFamily="18" charset="0"/>
              </a:rPr>
              <a:t>გვევლინება.</a:t>
            </a:r>
            <a:endParaRPr lang="ru-RU" dirty="0" smtClean="0">
              <a:latin typeface="Sylfaen" pitchFamily="18" charset="0"/>
            </a:endParaRPr>
          </a:p>
          <a:p>
            <a:pPr>
              <a:buNone/>
            </a:pPr>
            <a:r>
              <a:rPr lang="ka-GE" b="1" i="1" dirty="0" smtClean="0">
                <a:latin typeface="Sylfaen" pitchFamily="18" charset="0"/>
              </a:rPr>
              <a:t>    </a:t>
            </a:r>
            <a:r>
              <a:rPr lang="ka-GE" b="1" dirty="0" smtClean="0">
                <a:latin typeface="Sylfaen" pitchFamily="18" charset="0"/>
              </a:rPr>
              <a:t>3</a:t>
            </a:r>
            <a:r>
              <a:rPr lang="ka-GE" dirty="0" smtClean="0">
                <a:latin typeface="Sylfaen" pitchFamily="18" charset="0"/>
              </a:rPr>
              <a:t>.  მეორე  მხრივ</a:t>
            </a:r>
            <a:r>
              <a:rPr lang="ka-GE" i="1" dirty="0" smtClean="0">
                <a:latin typeface="Sylfaen" pitchFamily="18" charset="0"/>
              </a:rPr>
              <a:t>, 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თხჰ</a:t>
            </a:r>
            <a:r>
              <a:rPr lang="ka-GE" b="1" dirty="0" smtClean="0">
                <a:latin typeface="Sylfaen" pitchFamily="18" charset="0"/>
              </a:rPr>
              <a:t>-</a:t>
            </a:r>
            <a:r>
              <a:rPr lang="ka-GE" dirty="0" smtClean="0">
                <a:latin typeface="Sylfaen" pitchFamily="18" charset="0"/>
              </a:rPr>
              <a:t>ის გაუთვალისწინებლობა ზედმეტად  </a:t>
            </a:r>
            <a:r>
              <a:rPr lang="ka-GE" b="1" i="1" dirty="0" smtClean="0">
                <a:latin typeface="Sylfaen" pitchFamily="18" charset="0"/>
              </a:rPr>
              <a:t>აქტიური   ჰიპოტენზიური  მკურ-ნალობის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  </a:t>
            </a:r>
            <a:r>
              <a:rPr lang="ka-GE" dirty="0" smtClean="0">
                <a:latin typeface="Sylfaen" pitchFamily="18" charset="0"/>
              </a:rPr>
              <a:t>მიზეზი  ხდება,</a:t>
            </a:r>
            <a:r>
              <a:rPr lang="ka-GE" b="1" dirty="0" smtClean="0">
                <a:latin typeface="Sylfaen" pitchFamily="18" charset="0"/>
              </a:rPr>
              <a:t>  </a:t>
            </a:r>
            <a:r>
              <a:rPr lang="ka-GE" dirty="0" smtClean="0">
                <a:latin typeface="Sylfaen" pitchFamily="18" charset="0"/>
              </a:rPr>
              <a:t>რაც  ერთობ  </a:t>
            </a:r>
            <a:r>
              <a:rPr lang="ka-GE" b="1" dirty="0" smtClean="0">
                <a:latin typeface="Sylfaen" pitchFamily="18" charset="0"/>
              </a:rPr>
              <a:t>საშიშია   სწორედ   მოხუცებში! </a:t>
            </a:r>
            <a:endParaRPr lang="ru-RU" dirty="0" smtClean="0">
              <a:latin typeface="Sylfae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4056"/>
            <a:ext cx="9144000" cy="6381328"/>
          </a:xfrm>
        </p:spPr>
        <p:txBody>
          <a:bodyPr>
            <a:normAutofit/>
          </a:bodyPr>
          <a:lstStyle/>
          <a:p>
            <a:r>
              <a:rPr lang="ka-GE" sz="3100" dirty="0" smtClean="0"/>
              <a:t>ამ  საკითხისადმი ყურადღების  გამახვილება  იმ ფაქტმაც განაპირობა, რომ  </a:t>
            </a:r>
            <a:r>
              <a:rPr lang="ka-GE" sz="3100" b="1" dirty="0" smtClean="0">
                <a:solidFill>
                  <a:srgbClr val="FF0000"/>
                </a:solidFill>
              </a:rPr>
              <a:t>ესენციური  აჰ</a:t>
            </a:r>
            <a:r>
              <a:rPr lang="ka-GE" sz="3100" dirty="0" smtClean="0"/>
              <a:t>-ის </a:t>
            </a:r>
            <a:r>
              <a:rPr lang="ka-GE" sz="3100" dirty="0" smtClean="0">
                <a:solidFill>
                  <a:srgbClr val="FF0000"/>
                </a:solidFill>
              </a:rPr>
              <a:t>  </a:t>
            </a:r>
            <a:r>
              <a:rPr lang="ka-GE" sz="3100" dirty="0" smtClean="0"/>
              <a:t>ეტიო-პათოგენეზში  და  მკურნალობაში </a:t>
            </a:r>
            <a:r>
              <a:rPr lang="ka-GE" sz="3100" b="1" dirty="0" smtClean="0">
                <a:solidFill>
                  <a:srgbClr val="FF33CC"/>
                </a:solidFill>
              </a:rPr>
              <a:t>პაციენტის</a:t>
            </a:r>
            <a:r>
              <a:rPr lang="ka-GE" sz="3100" dirty="0" smtClean="0">
                <a:solidFill>
                  <a:srgbClr val="0070C0"/>
                </a:solidFill>
              </a:rPr>
              <a:t>  </a:t>
            </a:r>
            <a:r>
              <a:rPr lang="ka-GE" sz="3100" b="1" dirty="0" smtClean="0">
                <a:solidFill>
                  <a:srgbClr val="0070C0"/>
                </a:solidFill>
              </a:rPr>
              <a:t>ხასიათს,  ფსიქოლოგიურ  თავი- სებურებებს  და  მის  ემოციურ  სფეროს  </a:t>
            </a:r>
            <a:r>
              <a:rPr lang="ka-GE" sz="3100" dirty="0" smtClean="0"/>
              <a:t>სათანადო  ყურადღება  არ  ეთმობა!</a:t>
            </a:r>
          </a:p>
          <a:p>
            <a:pPr>
              <a:buNone/>
            </a:pPr>
            <a:r>
              <a:rPr lang="ka-GE" sz="3100" dirty="0" smtClean="0"/>
              <a:t>  </a:t>
            </a:r>
          </a:p>
          <a:p>
            <a:r>
              <a:rPr lang="ka-GE" dirty="0" smtClean="0"/>
              <a:t>   თავად  განსაჯეთ,  რისკფაქტორების  ჩამო-ნათვალში </a:t>
            </a:r>
            <a:r>
              <a:rPr lang="ka-GE" sz="3000" dirty="0" smtClean="0"/>
              <a:t>(ვიკიპედიაში  და გაიდლაინებშიც) </a:t>
            </a:r>
            <a:r>
              <a:rPr lang="ka-GE" b="1" dirty="0" smtClean="0">
                <a:solidFill>
                  <a:srgbClr val="FF33CC"/>
                </a:solidFill>
              </a:rPr>
              <a:t>ნერვულ-ფსიქიკური  ფაქტორები</a:t>
            </a:r>
            <a:r>
              <a:rPr lang="ka-GE" b="1" dirty="0" smtClean="0"/>
              <a:t>,</a:t>
            </a:r>
            <a:r>
              <a:rPr lang="ka-GE" dirty="0" smtClean="0"/>
              <a:t>  უკეთეს შემთხვევაში,  თითქმის  </a:t>
            </a:r>
            <a:r>
              <a:rPr lang="ka-GE" b="1" dirty="0" smtClean="0"/>
              <a:t>ბოლო   ადგილზე</a:t>
            </a:r>
            <a:r>
              <a:rPr lang="ka-GE" dirty="0" smtClean="0"/>
              <a:t>   მოიხსენიება!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bg1">
                <a:tint val="80000"/>
                <a:satMod val="3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3744416"/>
          </a:xfrm>
        </p:spPr>
        <p:txBody>
          <a:bodyPr>
            <a:normAutofit/>
          </a:bodyPr>
          <a:lstStyle/>
          <a:p>
            <a:r>
              <a:rPr lang="ka-GE" sz="4800" b="1" dirty="0" smtClean="0">
                <a:solidFill>
                  <a:srgbClr val="FF33CC"/>
                </a:solidFill>
                <a:latin typeface="Sylfaen" pitchFamily="18" charset="0"/>
              </a:rPr>
              <a:t>სისტოლური  </a:t>
            </a:r>
            <a:br>
              <a:rPr lang="ka-GE" sz="4800" b="1" dirty="0" smtClean="0">
                <a:solidFill>
                  <a:srgbClr val="FF33CC"/>
                </a:solidFill>
                <a:latin typeface="Sylfaen" pitchFamily="18" charset="0"/>
              </a:rPr>
            </a:br>
            <a:r>
              <a:rPr lang="ka-GE" sz="4800" b="1" dirty="0" smtClean="0">
                <a:solidFill>
                  <a:srgbClr val="FF33CC"/>
                </a:solidFill>
                <a:latin typeface="Sylfaen" pitchFamily="18" charset="0"/>
              </a:rPr>
              <a:t> არტერიული  </a:t>
            </a:r>
            <a:br>
              <a:rPr lang="ka-GE" sz="4800" b="1" dirty="0" smtClean="0">
                <a:solidFill>
                  <a:srgbClr val="FF33CC"/>
                </a:solidFill>
                <a:latin typeface="Sylfaen" pitchFamily="18" charset="0"/>
              </a:rPr>
            </a:br>
            <a:r>
              <a:rPr lang="ka-GE" sz="4800" b="1" dirty="0" smtClean="0">
                <a:solidFill>
                  <a:srgbClr val="FF33CC"/>
                </a:solidFill>
                <a:latin typeface="Sylfaen" pitchFamily="18" charset="0"/>
              </a:rPr>
              <a:t>  ჰიპერტენზია</a:t>
            </a:r>
            <a:endParaRPr lang="en-US" sz="4800" b="1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a-GE" dirty="0" smtClean="0"/>
              <a:t>       </a:t>
            </a:r>
          </a:p>
          <a:p>
            <a:r>
              <a:rPr lang="ka-GE" sz="3500" dirty="0" smtClean="0"/>
              <a:t>   </a:t>
            </a:r>
            <a:r>
              <a:rPr lang="ka-GE" sz="3500" dirty="0" smtClean="0">
                <a:latin typeface="Sylfaen" pitchFamily="18" charset="0"/>
              </a:rPr>
              <a:t>მოსახლეობის “დაბერების” გათვალისწინებით,  ამჟამად  სულ  უფრო  აქტუალური  ხდება  ათე-როსკლეროზული  გენეზის   </a:t>
            </a:r>
            <a:r>
              <a:rPr lang="ka-GE" sz="3800" b="1" dirty="0" smtClean="0">
                <a:solidFill>
                  <a:srgbClr val="FF33CC"/>
                </a:solidFill>
                <a:latin typeface="Sylfaen" pitchFamily="18" charset="0"/>
              </a:rPr>
              <a:t>იზოლირებული  სისტოლური  ჰიპერტენზია</a:t>
            </a:r>
            <a:r>
              <a:rPr lang="ka-GE" sz="3800" dirty="0" smtClean="0">
                <a:latin typeface="Sylfaen" pitchFamily="18" charset="0"/>
              </a:rPr>
              <a:t>. </a:t>
            </a:r>
          </a:p>
          <a:p>
            <a:pPr>
              <a:buNone/>
            </a:pPr>
            <a:endParaRPr lang="ru-RU" sz="3500" dirty="0" smtClean="0">
              <a:solidFill>
                <a:srgbClr val="FF0000"/>
              </a:solidFill>
              <a:latin typeface="Sylfaen" pitchFamily="18" charset="0"/>
            </a:endParaRPr>
          </a:p>
          <a:p>
            <a:r>
              <a:rPr lang="ka-GE" sz="3500" dirty="0" smtClean="0">
                <a:latin typeface="Sylfaen" pitchFamily="18" charset="0"/>
              </a:rPr>
              <a:t>   შესაბამისად, მნიშვნელოვანია </a:t>
            </a:r>
            <a:r>
              <a:rPr lang="ka-GE" sz="3800" b="1" dirty="0" smtClean="0">
                <a:solidFill>
                  <a:srgbClr val="FF0000"/>
                </a:solidFill>
                <a:latin typeface="Sylfaen" pitchFamily="18" charset="0"/>
              </a:rPr>
              <a:t>ფსევდოჰიპერ-ტენზიის</a:t>
            </a:r>
            <a:r>
              <a:rPr lang="ka-GE" sz="3500" dirty="0" smtClean="0">
                <a:latin typeface="Sylfaen" pitchFamily="18" charset="0"/>
              </a:rPr>
              <a:t>,</a:t>
            </a:r>
            <a:r>
              <a:rPr lang="ka-GE" sz="3500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3500" dirty="0" smtClean="0">
                <a:latin typeface="Sylfaen" pitchFamily="18" charset="0"/>
              </a:rPr>
              <a:t>ანუ </a:t>
            </a:r>
            <a:r>
              <a:rPr lang="ka-GE" sz="3500" b="1" dirty="0" smtClean="0">
                <a:latin typeface="Sylfaen" pitchFamily="18" charset="0"/>
              </a:rPr>
              <a:t>არტერიის კედლის  რიგიდობით </a:t>
            </a:r>
            <a:r>
              <a:rPr lang="ka-GE" sz="3500" dirty="0" smtClean="0">
                <a:latin typeface="Sylfaen" pitchFamily="18" charset="0"/>
              </a:rPr>
              <a:t>გამოწვეული  </a:t>
            </a:r>
            <a:r>
              <a:rPr lang="ka-GE" sz="3500" b="1" dirty="0" smtClean="0">
                <a:solidFill>
                  <a:srgbClr val="FF33CC"/>
                </a:solidFill>
                <a:latin typeface="Sylfaen" pitchFamily="18" charset="0"/>
              </a:rPr>
              <a:t>ცრუ </a:t>
            </a:r>
            <a:r>
              <a:rPr lang="ka-GE" sz="3500" b="1" dirty="0" smtClean="0">
                <a:latin typeface="Sylfaen" pitchFamily="18" charset="0"/>
              </a:rPr>
              <a:t> მაღალი  წნევის  </a:t>
            </a:r>
            <a:r>
              <a:rPr lang="ka-GE" sz="3500" dirty="0" smtClean="0">
                <a:latin typeface="Sylfaen" pitchFamily="18" charset="0"/>
              </a:rPr>
              <a:t>გამოვლენა.  </a:t>
            </a:r>
          </a:p>
          <a:p>
            <a:pPr>
              <a:buNone/>
            </a:pPr>
            <a:r>
              <a:rPr lang="ka-GE" sz="3500" dirty="0" smtClean="0">
                <a:latin typeface="Sylfaen" pitchFamily="18" charset="0"/>
              </a:rPr>
              <a:t>   </a:t>
            </a:r>
          </a:p>
          <a:p>
            <a:r>
              <a:rPr lang="ka-GE" sz="3500" dirty="0" smtClean="0">
                <a:latin typeface="Sylfaen" pitchFamily="18" charset="0"/>
              </a:rPr>
              <a:t>ეს მოვლენა</a:t>
            </a:r>
            <a:r>
              <a:rPr lang="ka-GE" sz="3500" b="1" dirty="0" smtClean="0">
                <a:latin typeface="Sylfaen" pitchFamily="18" charset="0"/>
              </a:rPr>
              <a:t> </a:t>
            </a:r>
            <a:r>
              <a:rPr lang="ka-GE" sz="3500" dirty="0" smtClean="0">
                <a:solidFill>
                  <a:srgbClr val="FF0000"/>
                </a:solidFill>
                <a:latin typeface="Sylfaen" pitchFamily="18" charset="0"/>
              </a:rPr>
              <a:t>60</a:t>
            </a:r>
            <a:r>
              <a:rPr lang="ka-GE" sz="3500" dirty="0" smtClean="0">
                <a:latin typeface="Sylfaen" pitchFamily="18" charset="0"/>
              </a:rPr>
              <a:t> წლის ასაკამდე  იშვიათია (</a:t>
            </a:r>
            <a:r>
              <a:rPr lang="ka-GE" sz="3500" dirty="0" smtClean="0">
                <a:solidFill>
                  <a:srgbClr val="FF0000"/>
                </a:solidFill>
                <a:latin typeface="Sylfaen" pitchFamily="18" charset="0"/>
              </a:rPr>
              <a:t>2-3</a:t>
            </a:r>
            <a:r>
              <a:rPr lang="ka-GE" sz="3500" dirty="0" smtClean="0">
                <a:latin typeface="Sylfaen" pitchFamily="18" charset="0"/>
              </a:rPr>
              <a:t>%), მაგრამ  შემდეგ მკვეთრად მატულობს  და  </a:t>
            </a:r>
            <a:r>
              <a:rPr lang="ka-GE" sz="3500" dirty="0" smtClean="0">
                <a:solidFill>
                  <a:srgbClr val="FF0000"/>
                </a:solidFill>
                <a:latin typeface="Sylfaen" pitchFamily="18" charset="0"/>
              </a:rPr>
              <a:t>75-80</a:t>
            </a:r>
            <a:r>
              <a:rPr lang="ka-GE" sz="3500" dirty="0" smtClean="0">
                <a:latin typeface="Sylfaen" pitchFamily="18" charset="0"/>
              </a:rPr>
              <a:t>  წლის  ზემოთ  </a:t>
            </a:r>
            <a:r>
              <a:rPr lang="ka-GE" sz="3500" dirty="0" smtClean="0">
                <a:solidFill>
                  <a:srgbClr val="FF0000"/>
                </a:solidFill>
                <a:latin typeface="Sylfaen" pitchFamily="18" charset="0"/>
              </a:rPr>
              <a:t>25</a:t>
            </a:r>
            <a:r>
              <a:rPr lang="ka-GE" sz="3500" dirty="0" smtClean="0">
                <a:latin typeface="Sylfaen" pitchFamily="18" charset="0"/>
              </a:rPr>
              <a:t>%-ს  აღწევს!!!</a:t>
            </a:r>
            <a:endParaRPr lang="ru-RU" sz="3500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3500" b="1" dirty="0" smtClean="0">
                <a:latin typeface="Sylfaen" pitchFamily="18" charset="0"/>
              </a:rPr>
              <a:t>    </a:t>
            </a:r>
            <a:endParaRPr lang="ru-RU" sz="35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92500" lnSpcReduction="20000"/>
          </a:bodyPr>
          <a:lstStyle/>
          <a:p>
            <a:r>
              <a:rPr lang="ka-GE" b="1" dirty="0" smtClean="0">
                <a:solidFill>
                  <a:srgbClr val="FF33CC"/>
                </a:solidFill>
              </a:rPr>
              <a:t>ფსევდოჰიპერტენზიის</a:t>
            </a:r>
            <a:r>
              <a:rPr lang="ka-GE" b="1" dirty="0" smtClean="0">
                <a:solidFill>
                  <a:srgbClr val="FF0000"/>
                </a:solidFill>
              </a:rPr>
              <a:t>  </a:t>
            </a:r>
            <a:r>
              <a:rPr lang="ka-GE" dirty="0" smtClean="0"/>
              <a:t>გამოსავლენად  მოწოდე- ბულია  </a:t>
            </a:r>
            <a:r>
              <a:rPr lang="ka-GE" sz="3500" b="1" dirty="0" smtClean="0">
                <a:solidFill>
                  <a:srgbClr val="FF0000"/>
                </a:solidFill>
              </a:rPr>
              <a:t>ოსლერის </a:t>
            </a:r>
            <a:r>
              <a:rPr lang="ka-GE" b="1" dirty="0" smtClean="0">
                <a:solidFill>
                  <a:srgbClr val="FF0000"/>
                </a:solidFill>
              </a:rPr>
              <a:t>  </a:t>
            </a:r>
            <a:r>
              <a:rPr lang="ka-GE" b="1" dirty="0" smtClean="0"/>
              <a:t>ტესტის  </a:t>
            </a:r>
            <a:r>
              <a:rPr lang="ka-GE" dirty="0" smtClean="0"/>
              <a:t> გამოიყენება:  სისტოლური წნევა </a:t>
            </a:r>
            <a:r>
              <a:rPr lang="ka-GE" b="1" dirty="0" smtClean="0"/>
              <a:t>ერთდროულად (!) </a:t>
            </a:r>
            <a:r>
              <a:rPr lang="ka-GE" dirty="0" smtClean="0"/>
              <a:t>უნდა  გავ- ვზომოთ  </a:t>
            </a:r>
            <a:r>
              <a:rPr lang="ka-GE" b="1" dirty="0" smtClean="0">
                <a:solidFill>
                  <a:srgbClr val="00B0F0"/>
                </a:solidFill>
              </a:rPr>
              <a:t>აუსკულტაციურად</a:t>
            </a:r>
            <a:r>
              <a:rPr lang="ka-GE" dirty="0" smtClean="0">
                <a:solidFill>
                  <a:srgbClr val="00B0F0"/>
                </a:solidFill>
              </a:rPr>
              <a:t> </a:t>
            </a:r>
            <a:r>
              <a:rPr lang="ka-GE" dirty="0" smtClean="0"/>
              <a:t> </a:t>
            </a:r>
            <a:r>
              <a:rPr lang="ka-GE" b="1" i="1" dirty="0" smtClean="0"/>
              <a:t>მხრის </a:t>
            </a:r>
            <a:r>
              <a:rPr lang="ka-GE" i="1" dirty="0" smtClean="0"/>
              <a:t> არტერიაზე</a:t>
            </a:r>
            <a:r>
              <a:rPr lang="ka-GE" dirty="0" smtClean="0"/>
              <a:t>  და  </a:t>
            </a:r>
            <a:r>
              <a:rPr lang="ka-GE" b="1" dirty="0" smtClean="0">
                <a:solidFill>
                  <a:srgbClr val="00B0F0"/>
                </a:solidFill>
              </a:rPr>
              <a:t>პალპატორულად </a:t>
            </a:r>
            <a:r>
              <a:rPr lang="ka-GE" dirty="0" smtClean="0"/>
              <a:t> </a:t>
            </a:r>
            <a:r>
              <a:rPr lang="ka-GE" b="1" i="1" dirty="0" smtClean="0"/>
              <a:t>სხივის </a:t>
            </a:r>
            <a:r>
              <a:rPr lang="ka-GE" i="1" dirty="0" smtClean="0"/>
              <a:t> არტერიაზე:</a:t>
            </a:r>
            <a:r>
              <a:rPr lang="ka-GE" dirty="0" smtClean="0"/>
              <a:t> 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    ჰაერის  ჩატუმბვის  დროს  </a:t>
            </a:r>
            <a:r>
              <a:rPr lang="ka-GE" b="1" dirty="0" smtClean="0"/>
              <a:t>ტონების   გაქრობას-თან   ერთად</a:t>
            </a:r>
            <a:r>
              <a:rPr lang="ka-GE" dirty="0" smtClean="0"/>
              <a:t>  თუკი  </a:t>
            </a:r>
            <a:r>
              <a:rPr lang="ka-GE" b="1" i="1" dirty="0" smtClean="0"/>
              <a:t>პულსი  არ  გაქრა</a:t>
            </a:r>
            <a:r>
              <a:rPr lang="ka-GE" b="1" dirty="0" smtClean="0"/>
              <a:t>,</a:t>
            </a:r>
            <a:r>
              <a:rPr lang="ka-GE" dirty="0" smtClean="0"/>
              <a:t>  სავარაუ-დოდ,  პაციენტს  </a:t>
            </a:r>
            <a:r>
              <a:rPr lang="ka-GE" b="1" dirty="0" smtClean="0">
                <a:solidFill>
                  <a:srgbClr val="FF0000"/>
                </a:solidFill>
              </a:rPr>
              <a:t>ფსევდოჰიპერტენზია   </a:t>
            </a:r>
            <a:r>
              <a:rPr lang="ka-GE" dirty="0" smtClean="0"/>
              <a:t>აქვს.</a:t>
            </a:r>
          </a:p>
          <a:p>
            <a:pPr>
              <a:buNone/>
            </a:pPr>
            <a:endParaRPr lang="ka-GE" dirty="0" smtClean="0"/>
          </a:p>
          <a:p>
            <a:r>
              <a:rPr lang="ka-GE" sz="3500" dirty="0" smtClean="0"/>
              <a:t> </a:t>
            </a:r>
            <a:r>
              <a:rPr lang="ka-GE" sz="3500" b="1" dirty="0" smtClean="0">
                <a:solidFill>
                  <a:srgbClr val="FF0000"/>
                </a:solidFill>
              </a:rPr>
              <a:t>ოსლერის</a:t>
            </a:r>
            <a:r>
              <a:rPr lang="ka-GE" sz="3500" b="1" dirty="0" smtClean="0"/>
              <a:t>   </a:t>
            </a:r>
            <a:r>
              <a:rPr lang="ka-GE" b="1" dirty="0" smtClean="0"/>
              <a:t>ტესტს   მხოლოდ  </a:t>
            </a:r>
            <a:r>
              <a:rPr lang="ka-GE" b="1" dirty="0" smtClean="0">
                <a:solidFill>
                  <a:srgbClr val="00B0F0"/>
                </a:solidFill>
              </a:rPr>
              <a:t>საორიენტაციო </a:t>
            </a:r>
            <a:r>
              <a:rPr lang="ka-GE" dirty="0" smtClean="0"/>
              <a:t>(!)</a:t>
            </a:r>
            <a:r>
              <a:rPr lang="ka-GE" b="1" dirty="0" smtClean="0">
                <a:solidFill>
                  <a:srgbClr val="00B0F0"/>
                </a:solidFill>
              </a:rPr>
              <a:t> </a:t>
            </a:r>
            <a:r>
              <a:rPr lang="ka-GE" b="1" dirty="0" smtClean="0"/>
              <a:t>მნიშვნელობა  </a:t>
            </a:r>
            <a:r>
              <a:rPr lang="ka-GE" dirty="0" smtClean="0"/>
              <a:t>აქვს, მაგრამ  არსებობს  ფსევდოჰი-პერტენზიის   </a:t>
            </a:r>
            <a:r>
              <a:rPr lang="ka-GE" b="1" dirty="0" smtClean="0"/>
              <a:t>დამატებითი  არგუმენტები: </a:t>
            </a:r>
          </a:p>
          <a:p>
            <a:endParaRPr lang="ru-RU" sz="3000" dirty="0" smtClean="0"/>
          </a:p>
          <a:p>
            <a:pPr>
              <a:buNone/>
            </a:pPr>
            <a:r>
              <a:rPr lang="ka-GE" sz="3000" dirty="0" smtClean="0"/>
              <a:t> </a:t>
            </a:r>
            <a:endParaRPr lang="ru-RU" sz="30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b="1" dirty="0" smtClean="0">
                <a:latin typeface="Sylfaen" pitchFamily="18" charset="0"/>
              </a:rPr>
              <a:t>                          </a:t>
            </a:r>
            <a:r>
              <a:rPr lang="ka-GE" sz="3400" b="1" dirty="0" smtClean="0">
                <a:latin typeface="Sylfaen" pitchFamily="18" charset="0"/>
              </a:rPr>
              <a:t>ეს  არგუმენტებია</a:t>
            </a:r>
            <a:r>
              <a:rPr lang="ka-GE" sz="3400" b="1" dirty="0" smtClean="0">
                <a:latin typeface="Sylfaen" pitchFamily="18" charset="0"/>
              </a:rPr>
              <a:t>:</a:t>
            </a:r>
            <a:endParaRPr lang="ru-RU" sz="3400" b="1" dirty="0" smtClean="0">
              <a:latin typeface="Sylfaen" pitchFamily="18" charset="0"/>
            </a:endParaRPr>
          </a:p>
          <a:p>
            <a:pPr>
              <a:buNone/>
            </a:pPr>
            <a:r>
              <a:rPr lang="ka-GE" dirty="0" smtClean="0">
                <a:latin typeface="Sylfaen" pitchFamily="18" charset="0"/>
              </a:rPr>
              <a:t>   </a:t>
            </a:r>
            <a:r>
              <a:rPr lang="ka-GE" sz="3000" dirty="0" smtClean="0">
                <a:latin typeface="Sylfaen" pitchFamily="18" charset="0"/>
              </a:rPr>
              <a:t>1.  პაციენტის  </a:t>
            </a:r>
            <a:r>
              <a:rPr lang="ka-GE" sz="3000" b="1" dirty="0" smtClean="0">
                <a:solidFill>
                  <a:srgbClr val="00B0F0"/>
                </a:solidFill>
                <a:latin typeface="Sylfaen" pitchFamily="18" charset="0"/>
              </a:rPr>
              <a:t>ასაკი </a:t>
            </a:r>
            <a:r>
              <a:rPr lang="ka-GE" sz="3000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  <a:r>
              <a:rPr lang="ka-GE" sz="3000" dirty="0" smtClean="0">
                <a:latin typeface="Sylfaen" pitchFamily="18" charset="0"/>
              </a:rPr>
              <a:t>(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60-70</a:t>
            </a:r>
            <a:r>
              <a:rPr lang="ka-GE" sz="3000" b="1" dirty="0" smtClean="0">
                <a:solidFill>
                  <a:srgbClr val="00B0F0"/>
                </a:solidFill>
                <a:latin typeface="Sylfaen" pitchFamily="18" charset="0"/>
              </a:rPr>
              <a:t>  </a:t>
            </a:r>
            <a:r>
              <a:rPr lang="ka-GE" sz="3000" dirty="0" smtClean="0">
                <a:latin typeface="Sylfaen" pitchFamily="18" charset="0"/>
              </a:rPr>
              <a:t>წელი და  მეტი);</a:t>
            </a:r>
            <a:endParaRPr lang="ru-RU" sz="3000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3000" dirty="0" smtClean="0">
                <a:latin typeface="Sylfaen" pitchFamily="18" charset="0"/>
              </a:rPr>
              <a:t>   2.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სისტოლური  ჰიპერტენზია </a:t>
            </a:r>
            <a:r>
              <a:rPr lang="ka-GE" sz="2300" dirty="0" smtClean="0">
                <a:latin typeface="Sylfaen" pitchFamily="18" charset="0"/>
              </a:rPr>
              <a:t>(160-170 / 60-70 მმ ს.სვ.);</a:t>
            </a:r>
            <a:endParaRPr lang="ru-RU" sz="2300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3000" dirty="0" smtClean="0">
                <a:latin typeface="Sylfaen" pitchFamily="18" charset="0"/>
              </a:rPr>
              <a:t> </a:t>
            </a:r>
            <a:r>
              <a:rPr lang="ka-GE" sz="3000" dirty="0" smtClean="0">
                <a:latin typeface="Sylfaen" pitchFamily="18" charset="0"/>
              </a:rPr>
              <a:t>  </a:t>
            </a:r>
            <a:r>
              <a:rPr lang="ka-GE" sz="3000" dirty="0" smtClean="0">
                <a:latin typeface="Sylfaen" pitchFamily="18" charset="0"/>
              </a:rPr>
              <a:t>3.  ე.წ. “</a:t>
            </a:r>
            <a:r>
              <a:rPr lang="ka-GE" sz="3000" b="1" dirty="0" smtClean="0">
                <a:solidFill>
                  <a:srgbClr val="00B0F0"/>
                </a:solidFill>
                <a:latin typeface="Sylfaen" pitchFamily="18" charset="0"/>
              </a:rPr>
              <a:t>ორგანო-სამიზნეების</a:t>
            </a:r>
            <a:r>
              <a:rPr lang="ka-GE" sz="3000" b="1" dirty="0" smtClean="0">
                <a:latin typeface="Sylfaen" pitchFamily="18" charset="0"/>
              </a:rPr>
              <a:t>”</a:t>
            </a:r>
            <a:r>
              <a:rPr lang="ka-GE" sz="3000" dirty="0" smtClean="0">
                <a:solidFill>
                  <a:srgbClr val="00B0F0"/>
                </a:solidFill>
                <a:latin typeface="Sylfaen" pitchFamily="18" charset="0"/>
              </a:rPr>
              <a:t>  </a:t>
            </a:r>
            <a:r>
              <a:rPr lang="ka-GE" sz="3000" b="1" dirty="0" smtClean="0">
                <a:latin typeface="Sylfaen" pitchFamily="18" charset="0"/>
              </a:rPr>
              <a:t>დაზიანების  უარსებლობა; </a:t>
            </a:r>
            <a:endParaRPr lang="ru-RU" sz="3000" b="1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3000" dirty="0" smtClean="0">
                <a:latin typeface="Sylfaen" pitchFamily="18" charset="0"/>
              </a:rPr>
              <a:t>  4</a:t>
            </a:r>
            <a:r>
              <a:rPr lang="ka-GE" sz="3000" dirty="0" smtClean="0">
                <a:latin typeface="Sylfaen" pitchFamily="18" charset="0"/>
              </a:rPr>
              <a:t>. ჰიპოტენზიური  თერაპიის</a:t>
            </a:r>
            <a:r>
              <a:rPr lang="ka-GE" sz="3000" b="1" dirty="0" smtClean="0">
                <a:solidFill>
                  <a:srgbClr val="00B0F0"/>
                </a:solidFill>
                <a:latin typeface="Sylfaen" pitchFamily="18" charset="0"/>
              </a:rPr>
              <a:t> ცუდი  ამტანობა</a:t>
            </a:r>
            <a:r>
              <a:rPr lang="ka-GE" sz="3000" b="1" dirty="0" smtClean="0">
                <a:latin typeface="Sylfaen" pitchFamily="18" charset="0"/>
              </a:rPr>
              <a:t>;</a:t>
            </a:r>
            <a:endParaRPr lang="ru-RU" sz="3000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3000" dirty="0" smtClean="0">
                <a:latin typeface="Sylfaen" pitchFamily="18" charset="0"/>
              </a:rPr>
              <a:t>  5.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აწ</a:t>
            </a:r>
            <a:r>
              <a:rPr lang="ka-GE" sz="3000" dirty="0" smtClean="0">
                <a:latin typeface="Sylfaen" pitchFamily="18" charset="0"/>
              </a:rPr>
              <a:t>-ის  ლაბილობა  და  </a:t>
            </a:r>
            <a:r>
              <a:rPr lang="ka-GE" sz="3000" b="1" dirty="0" smtClean="0">
                <a:solidFill>
                  <a:srgbClr val="00B0F0"/>
                </a:solidFill>
                <a:latin typeface="Sylfaen" pitchFamily="18" charset="0"/>
              </a:rPr>
              <a:t>პოსტურალური  ჰიპოტენზიისადმი   </a:t>
            </a:r>
            <a:r>
              <a:rPr lang="ka-GE" sz="3000" dirty="0" smtClean="0">
                <a:latin typeface="Sylfaen" pitchFamily="18" charset="0"/>
              </a:rPr>
              <a:t>მიდრეკილება;</a:t>
            </a:r>
            <a:endParaRPr lang="ru-RU" sz="3000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3000" dirty="0" smtClean="0">
                <a:latin typeface="Sylfaen" pitchFamily="18" charset="0"/>
              </a:rPr>
              <a:t>  6.  </a:t>
            </a:r>
            <a:r>
              <a:rPr lang="ka-GE" sz="3000" b="1" dirty="0" smtClean="0">
                <a:solidFill>
                  <a:srgbClr val="00B0F0"/>
                </a:solidFill>
                <a:latin typeface="Sylfaen" pitchFamily="18" charset="0"/>
              </a:rPr>
              <a:t>არტერიოსკლეროზის </a:t>
            </a:r>
            <a:r>
              <a:rPr lang="ka-GE" sz="3000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  <a:r>
              <a:rPr lang="ka-GE" sz="3000" dirty="0" smtClean="0">
                <a:latin typeface="Sylfaen" pitchFamily="18" charset="0"/>
              </a:rPr>
              <a:t>ნებისმიერი  სხვა გამოვლინება.</a:t>
            </a:r>
            <a:endParaRPr lang="ru-RU" sz="3000" dirty="0" smtClean="0">
              <a:latin typeface="Sylfae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a-GE" sz="4800" b="1" dirty="0" smtClean="0">
                <a:solidFill>
                  <a:srgbClr val="FF33CC"/>
                </a:solidFill>
              </a:rPr>
              <a:t>არტერიული  წნევის </a:t>
            </a:r>
            <a:r>
              <a:rPr lang="ka-GE" sz="4800" dirty="0" smtClean="0">
                <a:solidFill>
                  <a:srgbClr val="0070C0"/>
                </a:solidFill>
              </a:rPr>
              <a:t>გაზომვის  სიძნელეები</a:t>
            </a:r>
            <a:r>
              <a:rPr lang="ka-GE" sz="4800" dirty="0" smtClean="0"/>
              <a:t>!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669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a-GE" b="1" dirty="0" smtClean="0">
                <a:solidFill>
                  <a:srgbClr val="FF33CC"/>
                </a:solidFill>
              </a:rPr>
              <a:t>           </a:t>
            </a:r>
            <a:r>
              <a:rPr lang="ka-GE" sz="3600" b="1" dirty="0" smtClean="0">
                <a:solidFill>
                  <a:srgbClr val="FF33CC"/>
                </a:solidFill>
              </a:rPr>
              <a:t>პრაქტიკული  რეკომენდაცია</a:t>
            </a:r>
            <a:r>
              <a:rPr lang="ka-GE" sz="3600" dirty="0" smtClean="0"/>
              <a:t>:</a:t>
            </a:r>
          </a:p>
          <a:p>
            <a:pPr>
              <a:buNone/>
            </a:pPr>
            <a:endParaRPr lang="ka-GE" b="1" dirty="0" smtClean="0"/>
          </a:p>
          <a:p>
            <a:r>
              <a:rPr lang="ka-GE" b="1" dirty="0" smtClean="0">
                <a:solidFill>
                  <a:srgbClr val="FF0000"/>
                </a:solidFill>
              </a:rPr>
              <a:t>ოსლერის   </a:t>
            </a:r>
            <a:r>
              <a:rPr lang="ka-GE" b="1" dirty="0" smtClean="0"/>
              <a:t>ტესტის    სიმარტივედან </a:t>
            </a:r>
            <a:r>
              <a:rPr lang="ka-GE" dirty="0" smtClean="0"/>
              <a:t>გამომდინარე,  საჭიროდ   ითვლება</a:t>
            </a:r>
            <a:r>
              <a:rPr lang="ka-GE" b="1" dirty="0" smtClean="0"/>
              <a:t> ავადმყოფობის  ისტორიაში  </a:t>
            </a:r>
            <a:r>
              <a:rPr lang="ka-GE" dirty="0" smtClean="0"/>
              <a:t>შესაბამისი</a:t>
            </a:r>
            <a:r>
              <a:rPr lang="ka-GE" b="1" dirty="0" smtClean="0"/>
              <a:t> </a:t>
            </a:r>
            <a:r>
              <a:rPr lang="ka-GE" b="1" dirty="0" smtClean="0">
                <a:solidFill>
                  <a:srgbClr val="00B0F0"/>
                </a:solidFill>
              </a:rPr>
              <a:t>ინფორმაციის</a:t>
            </a:r>
            <a:r>
              <a:rPr lang="ka-GE" dirty="0" smtClean="0">
                <a:solidFill>
                  <a:srgbClr val="00B0F0"/>
                </a:solidFill>
              </a:rPr>
              <a:t>   </a:t>
            </a:r>
            <a:r>
              <a:rPr lang="ka-GE" b="1" dirty="0" smtClean="0">
                <a:solidFill>
                  <a:srgbClr val="00B0F0"/>
                </a:solidFill>
              </a:rPr>
              <a:t>დაფიქსირება;</a:t>
            </a:r>
          </a:p>
          <a:p>
            <a:endParaRPr lang="ka-GE" b="1" dirty="0" smtClean="0"/>
          </a:p>
          <a:p>
            <a:r>
              <a:rPr lang="ka-GE" dirty="0" smtClean="0"/>
              <a:t> </a:t>
            </a:r>
            <a:r>
              <a:rPr lang="ka-GE" b="1" dirty="0" smtClean="0"/>
              <a:t> </a:t>
            </a:r>
            <a:r>
              <a:rPr lang="ka-GE" dirty="0" smtClean="0"/>
              <a:t> </a:t>
            </a:r>
            <a:r>
              <a:rPr lang="ka-GE" b="1" dirty="0" smtClean="0"/>
              <a:t> თუ   ტესტი   აშკარად   დადებითია,  </a:t>
            </a:r>
            <a:r>
              <a:rPr lang="ka-GE" b="1" dirty="0" smtClean="0">
                <a:solidFill>
                  <a:srgbClr val="00B0F0"/>
                </a:solidFill>
              </a:rPr>
              <a:t>ჰიპოტენზიური   მკურნალობის   </a:t>
            </a:r>
            <a:r>
              <a:rPr lang="ka-GE" b="1" dirty="0" smtClean="0"/>
              <a:t>დროს განსაკუთრებული  </a:t>
            </a:r>
            <a:r>
              <a:rPr lang="ka-GE" dirty="0" smtClean="0"/>
              <a:t> </a:t>
            </a:r>
            <a:r>
              <a:rPr lang="ka-GE" b="1" dirty="0" smtClean="0"/>
              <a:t>სიფრთხილეა   საჭირო </a:t>
            </a:r>
            <a:r>
              <a:rPr lang="ka-GE" dirty="0" smtClean="0"/>
              <a:t>(!)</a:t>
            </a:r>
            <a:r>
              <a:rPr lang="ka-GE" b="1" dirty="0" smtClean="0"/>
              <a:t>,</a:t>
            </a:r>
            <a:r>
              <a:rPr lang="ka-GE" dirty="0" smtClean="0"/>
              <a:t>  რათა   არაადეკვატურმა  თერაპიამ  </a:t>
            </a:r>
            <a:r>
              <a:rPr lang="ka-GE" b="1" dirty="0" smtClean="0">
                <a:solidFill>
                  <a:srgbClr val="FF0000"/>
                </a:solidFill>
              </a:rPr>
              <a:t>ცერებრული   იშემიური გართულებები </a:t>
            </a:r>
            <a:r>
              <a:rPr lang="ka-GE" dirty="0" smtClean="0">
                <a:solidFill>
                  <a:srgbClr val="FF0000"/>
                </a:solidFill>
              </a:rPr>
              <a:t>  </a:t>
            </a:r>
            <a:r>
              <a:rPr lang="ka-GE" dirty="0" smtClean="0"/>
              <a:t>არ   გამოიწვიოს</a:t>
            </a:r>
            <a:r>
              <a:rPr lang="ka-GE" b="1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3600400"/>
          </a:xfrm>
        </p:spPr>
        <p:txBody>
          <a:bodyPr>
            <a:normAutofit/>
          </a:bodyPr>
          <a:lstStyle/>
          <a:p>
            <a:r>
              <a:rPr lang="ka-GE" sz="4800" b="1" dirty="0" smtClean="0">
                <a:solidFill>
                  <a:srgbClr val="FF33CC"/>
                </a:solidFill>
              </a:rPr>
              <a:t>დიასტოლური </a:t>
            </a:r>
            <a:br>
              <a:rPr lang="ka-GE" sz="4800" b="1" dirty="0" smtClean="0">
                <a:solidFill>
                  <a:srgbClr val="FF33CC"/>
                </a:solidFill>
              </a:rPr>
            </a:br>
            <a:r>
              <a:rPr lang="ka-GE" sz="4800" b="1" dirty="0" smtClean="0">
                <a:solidFill>
                  <a:srgbClr val="FF33CC"/>
                </a:solidFill>
              </a:rPr>
              <a:t> არტერიული </a:t>
            </a:r>
            <a:br>
              <a:rPr lang="ka-GE" sz="4800" b="1" dirty="0" smtClean="0">
                <a:solidFill>
                  <a:srgbClr val="FF33CC"/>
                </a:solidFill>
              </a:rPr>
            </a:br>
            <a:r>
              <a:rPr lang="ka-GE" sz="4800" b="1" dirty="0" smtClean="0">
                <a:solidFill>
                  <a:srgbClr val="FF33CC"/>
                </a:solidFill>
              </a:rPr>
              <a:t>ჰიპერტენზია</a:t>
            </a:r>
            <a:endParaRPr lang="en-US" sz="4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ka-GE" dirty="0" smtClean="0"/>
              <a:t>     ბოლო  ხანებში </a:t>
            </a:r>
            <a:r>
              <a:rPr lang="ka-GE" sz="3500" b="1" dirty="0" smtClean="0">
                <a:solidFill>
                  <a:srgbClr val="FF0000"/>
                </a:solidFill>
              </a:rPr>
              <a:t>დიასტოლური   წნევისადმი</a:t>
            </a:r>
            <a:r>
              <a:rPr lang="ka-GE" sz="3500" dirty="0" smtClean="0">
                <a:solidFill>
                  <a:srgbClr val="FF0000"/>
                </a:solidFill>
              </a:rPr>
              <a:t> </a:t>
            </a:r>
            <a:r>
              <a:rPr lang="ka-GE" b="1" dirty="0" smtClean="0"/>
              <a:t>ყურადღება</a:t>
            </a:r>
            <a:r>
              <a:rPr lang="ka-GE" dirty="0" smtClean="0"/>
              <a:t>  </a:t>
            </a:r>
            <a:r>
              <a:rPr lang="ka-GE" dirty="0" smtClean="0"/>
              <a:t> ერთგვარად</a:t>
            </a:r>
            <a:r>
              <a:rPr lang="ka-GE" b="1" dirty="0" smtClean="0"/>
              <a:t>   </a:t>
            </a:r>
            <a:r>
              <a:rPr lang="ka-GE" b="1" dirty="0" smtClean="0"/>
              <a:t>შენელდა</a:t>
            </a:r>
            <a:r>
              <a:rPr lang="ka-GE" dirty="0" smtClean="0"/>
              <a:t>.        </a:t>
            </a:r>
            <a:endParaRPr lang="ka-GE" sz="3500" b="1" dirty="0" smtClean="0"/>
          </a:p>
          <a:p>
            <a:r>
              <a:rPr lang="ka-GE" b="1" dirty="0" smtClean="0">
                <a:solidFill>
                  <a:srgbClr val="FF33CC"/>
                </a:solidFill>
                <a:latin typeface="Sylfaen" pitchFamily="18" charset="0"/>
              </a:rPr>
              <a:t>იზოლირებულ   დიასტოლურ   </a:t>
            </a:r>
            <a:r>
              <a:rPr lang="ka-GE" sz="3000" b="1" dirty="0" smtClean="0">
                <a:latin typeface="Sylfaen" pitchFamily="18" charset="0"/>
              </a:rPr>
              <a:t>ჰიპერტენზიად </a:t>
            </a:r>
            <a:r>
              <a:rPr lang="ka-GE" sz="3000" dirty="0" smtClean="0">
                <a:latin typeface="Sylfaen" pitchFamily="18" charset="0"/>
              </a:rPr>
              <a:t> ითვლება, როდესაც  </a:t>
            </a:r>
            <a:r>
              <a:rPr lang="ka-GE" sz="3000" b="1" dirty="0" smtClean="0">
                <a:latin typeface="Sylfaen" pitchFamily="18" charset="0"/>
              </a:rPr>
              <a:t>სისტოლური  წნევა</a:t>
            </a:r>
            <a:r>
              <a:rPr lang="ka-GE" sz="3000" dirty="0" smtClean="0">
                <a:latin typeface="Sylfaen" pitchFamily="18" charset="0"/>
              </a:rPr>
              <a:t>  </a:t>
            </a:r>
            <a:r>
              <a:rPr lang="ka-GE" sz="3000" b="1" dirty="0" smtClean="0">
                <a:latin typeface="Sylfaen" pitchFamily="18" charset="0"/>
              </a:rPr>
              <a:t>&lt;</a:t>
            </a:r>
            <a:r>
              <a:rPr lang="ka-GE" sz="3000" dirty="0" smtClean="0">
                <a:latin typeface="Sylfaen" pitchFamily="18" charset="0"/>
              </a:rPr>
              <a:t>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140</a:t>
            </a:r>
            <a:r>
              <a:rPr lang="ka-GE" sz="3000" b="1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მმ</a:t>
            </a:r>
            <a:r>
              <a:rPr lang="ka-GE" sz="3000" dirty="0" smtClean="0">
                <a:latin typeface="Sylfaen" pitchFamily="18" charset="0"/>
              </a:rPr>
              <a:t>, ხოლო  </a:t>
            </a:r>
            <a:r>
              <a:rPr lang="ka-GE" sz="3000" b="1" dirty="0" smtClean="0">
                <a:latin typeface="Sylfaen" pitchFamily="18" charset="0"/>
              </a:rPr>
              <a:t>დიასტოლური  &gt;</a:t>
            </a:r>
            <a:r>
              <a:rPr lang="ka-GE" sz="3000" dirty="0" smtClean="0">
                <a:latin typeface="Sylfaen" pitchFamily="18" charset="0"/>
              </a:rPr>
              <a:t>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90</a:t>
            </a:r>
            <a:r>
              <a:rPr lang="ka-GE" sz="3000" b="1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მმ</a:t>
            </a:r>
            <a:r>
              <a:rPr lang="ka-GE" sz="3000" dirty="0" smtClean="0">
                <a:latin typeface="Sylfaen" pitchFamily="18" charset="0"/>
              </a:rPr>
              <a:t>.</a:t>
            </a:r>
            <a:endParaRPr lang="ru-RU" sz="3000" dirty="0" smtClean="0">
              <a:latin typeface="Sylfaen" pitchFamily="18" charset="0"/>
            </a:endParaRPr>
          </a:p>
          <a:p>
            <a:r>
              <a:rPr lang="ka-GE" b="1" dirty="0" smtClean="0">
                <a:solidFill>
                  <a:srgbClr val="FF0000"/>
                </a:solidFill>
              </a:rPr>
              <a:t>დიასტოლური  წნევა   </a:t>
            </a:r>
            <a:r>
              <a:rPr lang="ka-GE" sz="3000" b="1" dirty="0" smtClean="0"/>
              <a:t>პერიფერიული  წინააღმდე-გობის  </a:t>
            </a:r>
            <a:r>
              <a:rPr lang="ka-GE" sz="3000" i="1" u="sng" dirty="0" smtClean="0"/>
              <a:t>პირდაპირპროპორციულია</a:t>
            </a:r>
            <a:r>
              <a:rPr lang="ka-GE" sz="3000" dirty="0" smtClean="0"/>
              <a:t>.  ამიტომ, </a:t>
            </a:r>
            <a:r>
              <a:rPr lang="ka-GE" sz="3000" dirty="0" smtClean="0"/>
              <a:t>როდე-საც  ახალგაზრდას</a:t>
            </a:r>
            <a:r>
              <a:rPr lang="ka-GE" sz="3000" i="1" dirty="0" smtClean="0"/>
              <a:t>   </a:t>
            </a:r>
            <a:r>
              <a:rPr lang="ka-GE" b="1" dirty="0" smtClean="0">
                <a:solidFill>
                  <a:srgbClr val="FF0000"/>
                </a:solidFill>
              </a:rPr>
              <a:t>უპირატესად   დიასტოლური  </a:t>
            </a:r>
            <a:r>
              <a:rPr lang="ka-GE" sz="3000" b="1" dirty="0" smtClean="0"/>
              <a:t>ჰიპერტენზია  </a:t>
            </a:r>
            <a:r>
              <a:rPr lang="ka-GE" sz="3000" dirty="0" smtClean="0">
                <a:latin typeface="Sylfaen" pitchFamily="18" charset="0"/>
              </a:rPr>
              <a:t>(180/120) </a:t>
            </a:r>
            <a:r>
              <a:rPr lang="ka-GE" sz="3000" dirty="0" smtClean="0"/>
              <a:t>აღენიშნება,  </a:t>
            </a:r>
            <a:r>
              <a:rPr lang="ka-GE" sz="3000" b="1" dirty="0" smtClean="0">
                <a:solidFill>
                  <a:srgbClr val="0070C0"/>
                </a:solidFill>
              </a:rPr>
              <a:t>ჰიპერრენინე-მიით</a:t>
            </a:r>
            <a:r>
              <a:rPr lang="ka-GE" sz="3000" dirty="0" smtClean="0">
                <a:solidFill>
                  <a:srgbClr val="0070C0"/>
                </a:solidFill>
              </a:rPr>
              <a:t> </a:t>
            </a:r>
            <a:r>
              <a:rPr lang="ka-GE" sz="3000" dirty="0" smtClean="0">
                <a:solidFill>
                  <a:srgbClr val="0070C0"/>
                </a:solidFill>
              </a:rPr>
              <a:t> </a:t>
            </a:r>
            <a:r>
              <a:rPr lang="ka-GE" sz="3000" dirty="0" smtClean="0"/>
              <a:t> მიმდინარე   </a:t>
            </a:r>
            <a:r>
              <a:rPr lang="ka-GE" sz="3000" b="1" dirty="0" smtClean="0"/>
              <a:t>პათოლოგიას  </a:t>
            </a:r>
            <a:r>
              <a:rPr lang="ka-GE" sz="3000" dirty="0" smtClean="0"/>
              <a:t>ვეძებთ</a:t>
            </a:r>
            <a:r>
              <a:rPr lang="ka-GE" sz="3000" dirty="0" smtClean="0"/>
              <a:t>.  </a:t>
            </a:r>
            <a:endParaRPr lang="ru-RU" sz="3000" dirty="0" smtClean="0"/>
          </a:p>
          <a:p>
            <a:r>
              <a:rPr lang="ka-GE" sz="3000" dirty="0" smtClean="0"/>
              <a:t>      მაგრამ,  ახალგაზრდებში  გაცილებით  ხშირად </a:t>
            </a:r>
            <a:r>
              <a:rPr lang="ka-GE" sz="3000" b="1" dirty="0" smtClean="0"/>
              <a:t>ზომიერად  გამოხატულ  </a:t>
            </a:r>
            <a:r>
              <a:rPr lang="ka-GE" sz="3000" b="1" dirty="0" smtClean="0">
                <a:solidFill>
                  <a:srgbClr val="FF33CC"/>
                </a:solidFill>
              </a:rPr>
              <a:t>იზოლირებულ </a:t>
            </a:r>
            <a:r>
              <a:rPr lang="ka-GE" sz="3000" dirty="0" smtClean="0">
                <a:solidFill>
                  <a:srgbClr val="FF33CC"/>
                </a:solidFill>
              </a:rPr>
              <a:t>  </a:t>
            </a:r>
            <a:r>
              <a:rPr lang="ka-GE" sz="3000" b="1" dirty="0" smtClean="0">
                <a:solidFill>
                  <a:srgbClr val="FF33CC"/>
                </a:solidFill>
              </a:rPr>
              <a:t>დიასტო-ლურ </a:t>
            </a:r>
            <a:r>
              <a:rPr lang="ka-GE" sz="3000" b="1" dirty="0" smtClean="0">
                <a:solidFill>
                  <a:srgbClr val="FF0000"/>
                </a:solidFill>
              </a:rPr>
              <a:t> </a:t>
            </a:r>
            <a:r>
              <a:rPr lang="ka-GE" sz="3000" b="1" dirty="0" smtClean="0"/>
              <a:t>ჰიპერტენზიას</a:t>
            </a:r>
            <a:r>
              <a:rPr lang="ka-GE" sz="3000" dirty="0" smtClean="0"/>
              <a:t>   ვხვდებით </a:t>
            </a:r>
            <a:r>
              <a:rPr lang="ka-GE" sz="3000" dirty="0" smtClean="0">
                <a:latin typeface="Sylfaen" pitchFamily="18" charset="0"/>
              </a:rPr>
              <a:t>(120-140/95-100).</a:t>
            </a:r>
            <a:endParaRPr lang="ru-RU" sz="3000" dirty="0" smtClean="0">
              <a:latin typeface="Sylfae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ka-GE" sz="3300" dirty="0" smtClean="0"/>
              <a:t>   ეს </a:t>
            </a:r>
            <a:r>
              <a:rPr lang="ka-GE" sz="3300" dirty="0" smtClean="0"/>
              <a:t>ის კონტინგენტია, რომელსაც  </a:t>
            </a:r>
            <a:r>
              <a:rPr lang="ka-GE" sz="3300" b="1" dirty="0" smtClean="0">
                <a:solidFill>
                  <a:srgbClr val="0070C0"/>
                </a:solidFill>
              </a:rPr>
              <a:t>მოდიფიცირებადი რისკფაქტორები  </a:t>
            </a:r>
            <a:r>
              <a:rPr lang="ka-GE" sz="3300" dirty="0" smtClean="0"/>
              <a:t>გააჩნია: სუფრის მარილის ჭარბი მოხმარება, სიმსუქნე,  ჰიპოდინამია,  </a:t>
            </a:r>
            <a:r>
              <a:rPr lang="ka-GE" sz="3300" dirty="0" smtClean="0"/>
              <a:t>თამბაქოს  </a:t>
            </a:r>
            <a:r>
              <a:rPr lang="ka-GE" sz="3300" dirty="0" smtClean="0"/>
              <a:t>წევა, დაძაბული   ფსიქოემოციური  ატმოსფერო  და ა.შ. </a:t>
            </a:r>
            <a:endParaRPr lang="ru-RU" sz="3300" dirty="0" smtClean="0"/>
          </a:p>
          <a:p>
            <a:pPr>
              <a:lnSpc>
                <a:spcPct val="120000"/>
              </a:lnSpc>
              <a:buNone/>
            </a:pPr>
            <a:r>
              <a:rPr lang="ka-GE" sz="3300" b="1" dirty="0" smtClean="0"/>
              <a:t>    </a:t>
            </a:r>
            <a:r>
              <a:rPr lang="ka-GE" sz="3300" dirty="0" smtClean="0"/>
              <a:t>მათი  </a:t>
            </a:r>
            <a:r>
              <a:rPr lang="ka-GE" sz="3300" b="1" dirty="0" smtClean="0"/>
              <a:t>რეზისტ</a:t>
            </a:r>
            <a:r>
              <a:rPr lang="de-DE" sz="3300" b="1" dirty="0" smtClean="0"/>
              <a:t>ი</a:t>
            </a:r>
            <a:r>
              <a:rPr lang="ka-GE" sz="3300" b="1" dirty="0" smtClean="0"/>
              <a:t>ული  </a:t>
            </a:r>
            <a:r>
              <a:rPr lang="de-DE" sz="3300" b="1" dirty="0" err="1" smtClean="0"/>
              <a:t>ტიპი</a:t>
            </a:r>
            <a:r>
              <a:rPr lang="ka-GE" sz="3300" b="1" dirty="0" smtClean="0"/>
              <a:t>ს  სისხლძარღვები  </a:t>
            </a:r>
            <a:r>
              <a:rPr lang="ka-GE" sz="3300" dirty="0" smtClean="0"/>
              <a:t>მუდმივად  </a:t>
            </a:r>
            <a:r>
              <a:rPr lang="de-DE" sz="3300" b="1" dirty="0" err="1" smtClean="0">
                <a:solidFill>
                  <a:srgbClr val="0070C0"/>
                </a:solidFill>
              </a:rPr>
              <a:t>სპაზმი</a:t>
            </a:r>
            <a:r>
              <a:rPr lang="ka-GE" sz="3300" b="1" dirty="0" smtClean="0">
                <a:solidFill>
                  <a:srgbClr val="0070C0"/>
                </a:solidFill>
              </a:rPr>
              <a:t>სადმი  არიან  მიდრეკილნი. </a:t>
            </a:r>
          </a:p>
          <a:p>
            <a:pPr>
              <a:buNone/>
            </a:pPr>
            <a:endParaRPr lang="ru-RU" sz="3300" dirty="0" smtClean="0">
              <a:solidFill>
                <a:srgbClr val="0070C0"/>
              </a:solidFill>
            </a:endParaRPr>
          </a:p>
          <a:p>
            <a:r>
              <a:rPr lang="ka-GE" sz="3300" dirty="0" smtClean="0"/>
              <a:t>ასეთი </a:t>
            </a:r>
            <a:r>
              <a:rPr lang="ka-GE" sz="3300" dirty="0" smtClean="0"/>
              <a:t>მდგომარეობის გამოსავლენად  </a:t>
            </a:r>
            <a:r>
              <a:rPr lang="ka-GE" sz="3300" b="1" dirty="0" smtClean="0">
                <a:solidFill>
                  <a:srgbClr val="FF0000"/>
                </a:solidFill>
              </a:rPr>
              <a:t>ჰარისონის</a:t>
            </a:r>
            <a:r>
              <a:rPr lang="ka-GE" sz="3300" dirty="0" smtClean="0">
                <a:solidFill>
                  <a:srgbClr val="FF0000"/>
                </a:solidFill>
              </a:rPr>
              <a:t> </a:t>
            </a:r>
            <a:r>
              <a:rPr lang="ka-GE" sz="3300" b="1" dirty="0" smtClean="0"/>
              <a:t>სინჯი  </a:t>
            </a:r>
            <a:r>
              <a:rPr lang="ka-GE" sz="3300" dirty="0" smtClean="0">
                <a:latin typeface="Sylfaen" pitchFamily="18" charset="0"/>
              </a:rPr>
              <a:t>(T.R.Harrison, 1997)  </a:t>
            </a:r>
            <a:r>
              <a:rPr lang="ka-GE" sz="3300" dirty="0" smtClean="0"/>
              <a:t>გამოიყენება:  </a:t>
            </a:r>
          </a:p>
          <a:p>
            <a:pPr>
              <a:buNone/>
            </a:pPr>
            <a:r>
              <a:rPr lang="ka-GE" sz="3300" b="1" dirty="0" smtClean="0"/>
              <a:t>        </a:t>
            </a:r>
            <a:r>
              <a:rPr lang="ka-GE" sz="3300" b="1" dirty="0" smtClean="0">
                <a:solidFill>
                  <a:srgbClr val="FF0000"/>
                </a:solidFill>
              </a:rPr>
              <a:t>აწ</a:t>
            </a:r>
            <a:r>
              <a:rPr lang="ka-GE" sz="3300" dirty="0" smtClean="0"/>
              <a:t>-ს  ვზომავთ  ჯერ  </a:t>
            </a:r>
            <a:r>
              <a:rPr lang="ka-GE" sz="3300" b="1" dirty="0" smtClean="0">
                <a:solidFill>
                  <a:srgbClr val="0070C0"/>
                </a:solidFill>
              </a:rPr>
              <a:t>კლინოპოზიციაში </a:t>
            </a:r>
            <a:r>
              <a:rPr lang="ka-GE" sz="3300" dirty="0" smtClean="0"/>
              <a:t>  და  თუკი  ფეხზე  ადგომისას  </a:t>
            </a:r>
            <a:r>
              <a:rPr lang="ka-GE" sz="3300" b="1" dirty="0" smtClean="0"/>
              <a:t>დიასტოლურმა  წნევამ </a:t>
            </a:r>
            <a:r>
              <a:rPr lang="ka-GE" sz="3300" dirty="0" smtClean="0"/>
              <a:t>   </a:t>
            </a:r>
            <a:r>
              <a:rPr lang="ka-GE" sz="3300" b="1" dirty="0" smtClean="0">
                <a:solidFill>
                  <a:srgbClr val="FF0000"/>
                </a:solidFill>
                <a:latin typeface="Sylfaen" pitchFamily="18" charset="0"/>
              </a:rPr>
              <a:t>10   </a:t>
            </a:r>
            <a:r>
              <a:rPr lang="ka-GE" sz="3300" dirty="0" smtClean="0"/>
              <a:t>ან  მეტი  </a:t>
            </a:r>
            <a:r>
              <a:rPr lang="ka-GE" sz="3300" b="1" dirty="0" smtClean="0"/>
              <a:t>მმ</a:t>
            </a:r>
            <a:r>
              <a:rPr lang="ka-GE" sz="3300" dirty="0" smtClean="0"/>
              <a:t>-ით </a:t>
            </a:r>
            <a:r>
              <a:rPr lang="ka-GE" sz="3300" b="1" dirty="0" smtClean="0"/>
              <a:t> </a:t>
            </a:r>
            <a:r>
              <a:rPr lang="ka-GE" sz="3300" dirty="0" smtClean="0"/>
              <a:t>მოიმატა</a:t>
            </a:r>
            <a:r>
              <a:rPr lang="ka-GE" sz="3300" b="1" dirty="0" smtClean="0"/>
              <a:t>,  </a:t>
            </a:r>
            <a:r>
              <a:rPr lang="ka-GE" sz="3300" dirty="0" smtClean="0"/>
              <a:t>აშკარაა   </a:t>
            </a:r>
            <a:r>
              <a:rPr lang="ka-GE" sz="3300" b="1" dirty="0" smtClean="0">
                <a:solidFill>
                  <a:srgbClr val="FF33CC"/>
                </a:solidFill>
              </a:rPr>
              <a:t>ესენციური   არტე </a:t>
            </a:r>
            <a:r>
              <a:rPr lang="ka-GE" sz="3300" b="1" dirty="0" smtClean="0">
                <a:solidFill>
                  <a:srgbClr val="FF33CC"/>
                </a:solidFill>
              </a:rPr>
              <a:t>რიული   </a:t>
            </a:r>
            <a:r>
              <a:rPr lang="ka-GE" sz="3300" b="1" dirty="0" smtClean="0">
                <a:solidFill>
                  <a:srgbClr val="FF33CC"/>
                </a:solidFill>
              </a:rPr>
              <a:t>ჰიპერტენზიისადმი   </a:t>
            </a:r>
            <a:r>
              <a:rPr lang="ka-GE" sz="3300" i="1" u="sng" dirty="0" smtClean="0"/>
              <a:t>მიდრეკილება</a:t>
            </a:r>
            <a:r>
              <a:rPr lang="ka-GE" sz="3300" dirty="0" smtClean="0"/>
              <a:t>! </a:t>
            </a:r>
          </a:p>
          <a:p>
            <a:pPr>
              <a:buNone/>
            </a:pPr>
            <a:r>
              <a:rPr lang="ka-GE" sz="3300" i="1" dirty="0" smtClean="0"/>
              <a:t>     ცხადია,  რომ  </a:t>
            </a:r>
            <a:r>
              <a:rPr lang="ka-GE" sz="3300" b="1" i="1" dirty="0" smtClean="0"/>
              <a:t>პირველადი  </a:t>
            </a:r>
            <a:r>
              <a:rPr lang="ka-GE" sz="3300" b="1" i="1" dirty="0" smtClean="0"/>
              <a:t> პრევენციისთვის   </a:t>
            </a:r>
            <a:r>
              <a:rPr lang="ka-GE" sz="3300" i="1" dirty="0" smtClean="0"/>
              <a:t>ასეთ  მიდგომას   დიდი  მნიშვნელობა </a:t>
            </a:r>
            <a:r>
              <a:rPr lang="ka-GE" sz="3300" i="1" dirty="0" smtClean="0"/>
              <a:t>  </a:t>
            </a:r>
            <a:r>
              <a:rPr lang="ka-GE" sz="3300" i="1" dirty="0" smtClean="0"/>
              <a:t>ენიჭება!</a:t>
            </a:r>
            <a:endParaRPr lang="ru-RU" sz="3300" dirty="0" smtClean="0"/>
          </a:p>
          <a:p>
            <a:pPr>
              <a:buNone/>
            </a:pPr>
            <a:endParaRPr lang="ka-GE" sz="3000" dirty="0" smtClean="0"/>
          </a:p>
          <a:p>
            <a:pPr>
              <a:buNone/>
            </a:pPr>
            <a:r>
              <a:rPr lang="ka-GE" sz="3000" i="1" dirty="0" smtClean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endParaRPr lang="ka-GE" b="1" dirty="0" smtClean="0"/>
          </a:p>
          <a:p>
            <a:r>
              <a:rPr lang="ka-GE" sz="3000" b="1" dirty="0" smtClean="0">
                <a:solidFill>
                  <a:srgbClr val="FF33CC"/>
                </a:solidFill>
              </a:rPr>
              <a:t>იზოლირებული  დიასტოლური</a:t>
            </a:r>
            <a:r>
              <a:rPr lang="ka-GE" sz="3000" dirty="0" smtClean="0">
                <a:solidFill>
                  <a:srgbClr val="FF33CC"/>
                </a:solidFill>
              </a:rPr>
              <a:t>  </a:t>
            </a:r>
            <a:r>
              <a:rPr lang="ka-GE" sz="3000" b="1" dirty="0" smtClean="0">
                <a:solidFill>
                  <a:srgbClr val="FF33CC"/>
                </a:solidFill>
              </a:rPr>
              <a:t>ჰიპერტენზიის</a:t>
            </a:r>
            <a:r>
              <a:rPr lang="ka-GE" sz="3000" dirty="0" smtClean="0">
                <a:solidFill>
                  <a:srgbClr val="FF33CC"/>
                </a:solidFill>
              </a:rPr>
              <a:t>  </a:t>
            </a:r>
            <a:r>
              <a:rPr lang="ka-GE" sz="3000" dirty="0" smtClean="0"/>
              <a:t>დროული </a:t>
            </a:r>
            <a:r>
              <a:rPr lang="ka-GE" sz="3000" dirty="0" smtClean="0">
                <a:solidFill>
                  <a:srgbClr val="FF0000"/>
                </a:solidFill>
              </a:rPr>
              <a:t>  </a:t>
            </a:r>
            <a:r>
              <a:rPr lang="ka-GE" sz="3000" dirty="0" smtClean="0"/>
              <a:t>გამოვლენა  პრევენციის</a:t>
            </a:r>
            <a:r>
              <a:rPr lang="ka-GE" sz="3000" i="1" dirty="0" smtClean="0"/>
              <a:t> </a:t>
            </a:r>
            <a:r>
              <a:rPr lang="ka-GE" sz="3000" dirty="0" smtClean="0"/>
              <a:t>თვალსაზ-რისით</a:t>
            </a:r>
            <a:r>
              <a:rPr lang="ka-GE" sz="3000" i="1" dirty="0" smtClean="0"/>
              <a:t>  </a:t>
            </a:r>
            <a:r>
              <a:rPr lang="ka-GE" sz="3000" dirty="0" smtClean="0"/>
              <a:t>ძალზე  მნიშვნელოვანია,  ვინაიდან </a:t>
            </a:r>
            <a:r>
              <a:rPr lang="ka-GE" sz="3000" b="1" dirty="0" smtClean="0">
                <a:solidFill>
                  <a:srgbClr val="FF0000"/>
                </a:solidFill>
              </a:rPr>
              <a:t>დიასტოლური </a:t>
            </a:r>
            <a:r>
              <a:rPr lang="ka-GE" sz="3000" b="1" dirty="0" smtClean="0"/>
              <a:t>  </a:t>
            </a:r>
            <a:r>
              <a:rPr lang="ka-GE" sz="3000" b="1" dirty="0" smtClean="0">
                <a:solidFill>
                  <a:srgbClr val="FF0000"/>
                </a:solidFill>
              </a:rPr>
              <a:t>წნევის </a:t>
            </a:r>
            <a:r>
              <a:rPr lang="ka-GE" sz="3000" dirty="0" smtClean="0"/>
              <a:t> </a:t>
            </a:r>
            <a:r>
              <a:rPr lang="ka-GE" sz="3000" b="1" dirty="0" smtClean="0">
                <a:solidFill>
                  <a:srgbClr val="0070C0"/>
                </a:solidFill>
                <a:latin typeface="Sylfaen" pitchFamily="18" charset="0"/>
              </a:rPr>
              <a:t>5-10 </a:t>
            </a:r>
            <a:r>
              <a:rPr lang="ka-GE" sz="3000" dirty="0" smtClean="0"/>
              <a:t> მმ-ით </a:t>
            </a:r>
            <a:r>
              <a:rPr lang="ka-GE" sz="3000" b="1" dirty="0" smtClean="0"/>
              <a:t>სტაბილური</a:t>
            </a:r>
            <a:r>
              <a:rPr lang="ka-GE" sz="3000" dirty="0" smtClean="0"/>
              <a:t>  </a:t>
            </a:r>
            <a:r>
              <a:rPr lang="ka-GE" sz="3000" b="1" dirty="0" smtClean="0"/>
              <a:t>მომატება  </a:t>
            </a:r>
            <a:r>
              <a:rPr lang="ka-GE" sz="3000" i="1" dirty="0" smtClean="0"/>
              <a:t>კარდიოვასკულარულ  რისკებს</a:t>
            </a:r>
            <a:r>
              <a:rPr lang="ka-GE" sz="3000" dirty="0" smtClean="0"/>
              <a:t>   </a:t>
            </a:r>
            <a:r>
              <a:rPr lang="ka-GE" sz="3000" b="1" dirty="0" smtClean="0"/>
              <a:t>მკვეთრად  ზრდის!</a:t>
            </a:r>
            <a:r>
              <a:rPr lang="ka-GE" sz="3000" dirty="0" smtClean="0"/>
              <a:t> </a:t>
            </a:r>
          </a:p>
          <a:p>
            <a:endParaRPr lang="ru-RU" dirty="0" smtClean="0"/>
          </a:p>
          <a:p>
            <a:r>
              <a:rPr lang="ka-GE" dirty="0" smtClean="0"/>
              <a:t>   გაკვირვებას იწვევს, რომ  </a:t>
            </a:r>
            <a:r>
              <a:rPr lang="ka-GE" b="1" dirty="0" smtClean="0">
                <a:solidFill>
                  <a:srgbClr val="FF33CC"/>
                </a:solidFill>
              </a:rPr>
              <a:t>იზოლირებული </a:t>
            </a:r>
            <a:r>
              <a:rPr lang="ka-GE" dirty="0" smtClean="0">
                <a:solidFill>
                  <a:srgbClr val="FF33CC"/>
                </a:solidFill>
              </a:rPr>
              <a:t> </a:t>
            </a:r>
            <a:r>
              <a:rPr lang="ka-GE" b="1" dirty="0" smtClean="0">
                <a:solidFill>
                  <a:srgbClr val="FF33CC"/>
                </a:solidFill>
              </a:rPr>
              <a:t>დიასტოლური   ჰიპერტენზია </a:t>
            </a:r>
            <a:r>
              <a:rPr lang="ka-GE" dirty="0" smtClean="0">
                <a:solidFill>
                  <a:srgbClr val="FF33CC"/>
                </a:solidFill>
              </a:rPr>
              <a:t>  </a:t>
            </a:r>
            <a:r>
              <a:rPr lang="ka-GE" dirty="0" smtClean="0"/>
              <a:t>არცერთ  ოფი-ციალურ  კლასიფიკაციაში  </a:t>
            </a:r>
            <a:r>
              <a:rPr lang="ka-GE" b="1" dirty="0" smtClean="0"/>
              <a:t>არ  არის</a:t>
            </a:r>
            <a:r>
              <a:rPr lang="ka-GE" dirty="0" smtClean="0"/>
              <a:t>  გამოყო-ფილი, როგორც  ნოზოლოგიური  ერთეული!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84785"/>
            <a:ext cx="7918648" cy="3312368"/>
          </a:xfrm>
        </p:spPr>
        <p:txBody>
          <a:bodyPr>
            <a:normAutofit/>
          </a:bodyPr>
          <a:lstStyle/>
          <a:p>
            <a:r>
              <a:rPr lang="ka-GE" sz="5400" dirty="0" smtClean="0"/>
              <a:t> </a:t>
            </a:r>
            <a:r>
              <a:rPr lang="ka-GE" sz="5400" b="1" dirty="0" smtClean="0">
                <a:solidFill>
                  <a:srgbClr val="FF33CC"/>
                </a:solidFill>
              </a:rPr>
              <a:t>საშუალო </a:t>
            </a:r>
            <a:br>
              <a:rPr lang="ka-GE" sz="5400" b="1" dirty="0" smtClean="0">
                <a:solidFill>
                  <a:srgbClr val="FF33CC"/>
                </a:solidFill>
              </a:rPr>
            </a:br>
            <a:r>
              <a:rPr lang="ka-GE" sz="5400" b="1" dirty="0" smtClean="0">
                <a:solidFill>
                  <a:srgbClr val="FF33CC"/>
                </a:solidFill>
              </a:rPr>
              <a:t> არტერიული</a:t>
            </a:r>
            <a:br>
              <a:rPr lang="ka-GE" sz="5400" b="1" dirty="0" smtClean="0">
                <a:solidFill>
                  <a:srgbClr val="FF33CC"/>
                </a:solidFill>
              </a:rPr>
            </a:br>
            <a:r>
              <a:rPr lang="ka-GE" sz="5400" b="1" dirty="0" smtClean="0">
                <a:solidFill>
                  <a:srgbClr val="FF33CC"/>
                </a:solidFill>
              </a:rPr>
              <a:t>  წნევა</a:t>
            </a:r>
            <a:endParaRPr lang="en-US" sz="5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3100" b="1" dirty="0" smtClean="0">
                <a:solidFill>
                  <a:srgbClr val="FF33CC"/>
                </a:solidFill>
              </a:rPr>
              <a:t>    საშუალო   არტერიულ   წნევის </a:t>
            </a:r>
            <a:r>
              <a:rPr lang="ka-GE" sz="3100" dirty="0" smtClean="0"/>
              <a:t>(</a:t>
            </a:r>
            <a:r>
              <a:rPr lang="ka-GE" sz="3100" b="1" dirty="0" smtClean="0">
                <a:solidFill>
                  <a:srgbClr val="0070C0"/>
                </a:solidFill>
              </a:rPr>
              <a:t>საწ</a:t>
            </a:r>
            <a:r>
              <a:rPr lang="ka-GE" sz="3100" dirty="0" smtClean="0"/>
              <a:t>)</a:t>
            </a:r>
            <a:r>
              <a:rPr lang="ka-GE" sz="3100" b="1" dirty="0" smtClean="0"/>
              <a:t> </a:t>
            </a:r>
            <a:r>
              <a:rPr lang="ka-GE" sz="2800" dirty="0" smtClean="0"/>
              <a:t>გამოთვლა  ძალზე  ადვილია:  </a:t>
            </a:r>
            <a:r>
              <a:rPr lang="ka-GE" sz="2800" b="1" i="1" dirty="0" smtClean="0"/>
              <a:t>დიასტოლურ   წნევას    </a:t>
            </a:r>
            <a:r>
              <a:rPr lang="ka-GE" sz="2800" i="1" dirty="0" smtClean="0"/>
              <a:t>უნდა  მივუმატოთ   </a:t>
            </a:r>
            <a:r>
              <a:rPr lang="ka-GE" sz="2800" b="1" i="1" dirty="0" smtClean="0"/>
              <a:t>პულსური   წნევის  </a:t>
            </a:r>
            <a:r>
              <a:rPr lang="ka-GE" sz="2800" i="1" dirty="0" smtClean="0"/>
              <a:t>მესამედი. </a:t>
            </a:r>
          </a:p>
          <a:p>
            <a:pPr>
              <a:buNone/>
            </a:pPr>
            <a:r>
              <a:rPr lang="ka-GE" sz="2800" b="1" i="1" dirty="0" smtClean="0">
                <a:solidFill>
                  <a:srgbClr val="0070C0"/>
                </a:solidFill>
                <a:latin typeface="Sylfaen" pitchFamily="18" charset="0"/>
              </a:rPr>
              <a:t>           </a:t>
            </a:r>
            <a:r>
              <a:rPr lang="ka-GE" sz="3000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sz="2800" b="1" dirty="0" smtClean="0">
                <a:latin typeface="Sylfaen" pitchFamily="18" charset="0"/>
              </a:rPr>
              <a:t>-ის   ნორმა   </a:t>
            </a:r>
            <a:r>
              <a:rPr lang="ka-GE" sz="3100" b="1" dirty="0" smtClean="0">
                <a:solidFill>
                  <a:srgbClr val="FF0000"/>
                </a:solidFill>
                <a:latin typeface="Sylfaen" pitchFamily="18" charset="0"/>
              </a:rPr>
              <a:t>80-95</a:t>
            </a:r>
            <a:r>
              <a:rPr lang="ka-GE" sz="2800" b="1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-ის ფარგლებშია:</a:t>
            </a:r>
          </a:p>
          <a:p>
            <a:pPr>
              <a:buNone/>
            </a:pPr>
            <a:r>
              <a:rPr lang="ka-GE" sz="2800" dirty="0" smtClean="0">
                <a:latin typeface="Sylfaen" pitchFamily="18" charset="0"/>
              </a:rPr>
              <a:t>	  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110/65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-ის  დროს  </a:t>
            </a:r>
            <a:r>
              <a:rPr lang="ka-GE" sz="2800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sz="2800" dirty="0" smtClean="0">
                <a:latin typeface="Sylfaen" pitchFamily="18" charset="0"/>
              </a:rPr>
              <a:t> = 65+ 45/3 =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80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</a:p>
          <a:p>
            <a:pPr>
              <a:buNone/>
            </a:pPr>
            <a:r>
              <a:rPr lang="ka-GE" sz="2800" dirty="0" smtClean="0">
                <a:latin typeface="Sylfaen" pitchFamily="18" charset="0"/>
              </a:rPr>
              <a:t>      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115/70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-ის  დროს  </a:t>
            </a:r>
            <a:r>
              <a:rPr lang="ka-GE" sz="2800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sz="2800" b="1" dirty="0" smtClean="0">
                <a:solidFill>
                  <a:srgbClr val="FF33CC"/>
                </a:solidFill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= 70+ 45/3 = </a:t>
            </a:r>
            <a:r>
              <a:rPr lang="ka-GE" sz="2800" dirty="0" smtClean="0">
                <a:solidFill>
                  <a:srgbClr val="FF0000"/>
                </a:solidFill>
                <a:latin typeface="Sylfaen" pitchFamily="18" charset="0"/>
              </a:rPr>
              <a:t>85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;</a:t>
            </a:r>
          </a:p>
          <a:p>
            <a:pPr>
              <a:buNone/>
            </a:pPr>
            <a:r>
              <a:rPr lang="ka-GE" sz="2800" dirty="0" smtClean="0">
                <a:latin typeface="Sylfaen" pitchFamily="18" charset="0"/>
              </a:rPr>
              <a:t>      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120/75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-ის  დროს  </a:t>
            </a:r>
            <a:r>
              <a:rPr lang="ka-GE" sz="2800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sz="2800" dirty="0" smtClean="0">
                <a:latin typeface="Sylfaen" pitchFamily="18" charset="0"/>
              </a:rPr>
              <a:t> = 75+45/3  =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90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; </a:t>
            </a:r>
          </a:p>
          <a:p>
            <a:pPr>
              <a:buNone/>
            </a:pPr>
            <a:r>
              <a:rPr lang="ka-GE" sz="2800" dirty="0" smtClean="0">
                <a:latin typeface="Sylfaen" pitchFamily="18" charset="0"/>
              </a:rPr>
              <a:t>      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125/80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-ის  დროს  </a:t>
            </a:r>
            <a:r>
              <a:rPr lang="ka-GE" sz="2800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800" b="1" dirty="0" smtClean="0">
                <a:latin typeface="Sylfaen" pitchFamily="18" charset="0"/>
              </a:rPr>
              <a:t>= </a:t>
            </a:r>
            <a:r>
              <a:rPr lang="ka-GE" sz="2800" dirty="0" smtClean="0">
                <a:latin typeface="Sylfaen" pitchFamily="18" charset="0"/>
              </a:rPr>
              <a:t>80+45/3  = 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95 </a:t>
            </a:r>
            <a:r>
              <a:rPr lang="ka-GE" sz="24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;                 </a:t>
            </a:r>
          </a:p>
          <a:p>
            <a:r>
              <a:rPr lang="ka-GE" sz="2900" b="1" dirty="0" smtClean="0"/>
              <a:t>კრიტიკული </a:t>
            </a:r>
            <a:r>
              <a:rPr lang="ka-GE" sz="2900" b="1" dirty="0" smtClean="0"/>
              <a:t> მედიცინის  </a:t>
            </a:r>
            <a:r>
              <a:rPr lang="ka-GE" sz="2900" dirty="0" smtClean="0"/>
              <a:t>მუშაკებმა </a:t>
            </a:r>
            <a:r>
              <a:rPr lang="ka-GE" sz="2900" dirty="0" smtClean="0"/>
              <a:t>შესანიშნავად  იციან  </a:t>
            </a:r>
            <a:r>
              <a:rPr lang="ka-GE" sz="2900" b="1" dirty="0" smtClean="0"/>
              <a:t>ამ  პარამეტრის  </a:t>
            </a:r>
            <a:r>
              <a:rPr lang="ka-GE" sz="2900" dirty="0" smtClean="0"/>
              <a:t>მნიშვნელობა  </a:t>
            </a:r>
            <a:r>
              <a:rPr lang="ka-GE" sz="2900" b="1" dirty="0" smtClean="0">
                <a:solidFill>
                  <a:srgbClr val="0070C0"/>
                </a:solidFill>
              </a:rPr>
              <a:t>კოლაფსის</a:t>
            </a:r>
            <a:r>
              <a:rPr lang="ka-GE" sz="2900" b="1" dirty="0" smtClean="0">
                <a:solidFill>
                  <a:srgbClr val="00B0F0"/>
                </a:solidFill>
              </a:rPr>
              <a:t>  </a:t>
            </a:r>
            <a:r>
              <a:rPr lang="ka-GE" sz="2900" dirty="0" smtClean="0"/>
              <a:t>და</a:t>
            </a:r>
            <a:r>
              <a:rPr lang="ka-GE" sz="2900" b="1" dirty="0" smtClean="0"/>
              <a:t>  </a:t>
            </a:r>
            <a:r>
              <a:rPr lang="ka-GE" sz="2900" b="1" dirty="0" smtClean="0">
                <a:solidFill>
                  <a:srgbClr val="0070C0"/>
                </a:solidFill>
              </a:rPr>
              <a:t>შოკის</a:t>
            </a:r>
            <a:r>
              <a:rPr lang="ka-GE" sz="2900" dirty="0" smtClean="0">
                <a:solidFill>
                  <a:srgbClr val="0070C0"/>
                </a:solidFill>
              </a:rPr>
              <a:t> </a:t>
            </a:r>
            <a:r>
              <a:rPr lang="ka-GE" sz="2900" dirty="0" smtClean="0">
                <a:solidFill>
                  <a:srgbClr val="00B0F0"/>
                </a:solidFill>
              </a:rPr>
              <a:t> </a:t>
            </a:r>
            <a:r>
              <a:rPr lang="ka-GE" sz="2900" dirty="0" smtClean="0"/>
              <a:t>დროს;  თერაპიულ პრაქტიკაში  კი,  მას გასაოცრად  </a:t>
            </a:r>
            <a:r>
              <a:rPr lang="ka-GE" sz="2900" dirty="0" smtClean="0"/>
              <a:t>არასათანადო  </a:t>
            </a:r>
            <a:r>
              <a:rPr lang="ka-GE" sz="2900" dirty="0" smtClean="0"/>
              <a:t>ყურადღება  ექცევა.</a:t>
            </a:r>
            <a:endParaRPr lang="ru-RU" sz="29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760640"/>
          </a:xfrm>
        </p:spPr>
        <p:txBody>
          <a:bodyPr>
            <a:normAutofit/>
          </a:bodyPr>
          <a:lstStyle/>
          <a:p>
            <a:r>
              <a:rPr lang="ka-GE" sz="3000" dirty="0" smtClean="0"/>
              <a:t>არადა, ჰიპოტენზიური  მკურნალობის  დროს  </a:t>
            </a:r>
            <a:r>
              <a:rPr lang="ka-GE" sz="3000" b="1" dirty="0" smtClean="0"/>
              <a:t>პრეპარატების   </a:t>
            </a:r>
            <a:r>
              <a:rPr lang="ka-GE" sz="3000" dirty="0" smtClean="0"/>
              <a:t>და  მათი </a:t>
            </a:r>
            <a:r>
              <a:rPr lang="ka-GE" sz="3000" b="1" dirty="0" smtClean="0"/>
              <a:t>დოზირების  შერჩევის  </a:t>
            </a:r>
            <a:r>
              <a:rPr lang="ka-GE" sz="3000" dirty="0" smtClean="0"/>
              <a:t>ერთ-ერთი  კრიტერიუმი  სწორედ  </a:t>
            </a:r>
            <a:r>
              <a:rPr lang="ka-GE" b="1" dirty="0" smtClean="0">
                <a:solidFill>
                  <a:srgbClr val="0070C0"/>
                </a:solidFill>
              </a:rPr>
              <a:t>საწ</a:t>
            </a:r>
            <a:r>
              <a:rPr lang="ka-GE" sz="3000" b="1" dirty="0" smtClean="0">
                <a:solidFill>
                  <a:srgbClr val="FF0000"/>
                </a:solidFill>
              </a:rPr>
              <a:t> </a:t>
            </a:r>
            <a:r>
              <a:rPr lang="ka-GE" sz="3000" dirty="0" smtClean="0"/>
              <a:t> უნდა  იყოს.        </a:t>
            </a:r>
            <a:r>
              <a:rPr lang="ka-GE" dirty="0" smtClean="0"/>
              <a:t> მაგალითად:          </a:t>
            </a:r>
            <a:endParaRPr lang="ru-RU" dirty="0" smtClean="0"/>
          </a:p>
          <a:p>
            <a:r>
              <a:rPr lang="ka-GE" sz="3000" dirty="0" smtClean="0">
                <a:latin typeface="Sylfaen" pitchFamily="18" charset="0"/>
              </a:rPr>
              <a:t>როდესაც  ხანდაზმული პაციენტის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აწ </a:t>
            </a:r>
            <a:r>
              <a:rPr lang="ka-GE" sz="3000" b="1" dirty="0" smtClean="0">
                <a:latin typeface="Sylfaen" pitchFamily="18" charset="0"/>
              </a:rPr>
              <a:t> = 145/70</a:t>
            </a:r>
            <a:r>
              <a:rPr lang="ka-GE" sz="2200" dirty="0" smtClean="0">
                <a:latin typeface="Sylfaen" pitchFamily="18" charset="0"/>
              </a:rPr>
              <a:t>მმ</a:t>
            </a:r>
            <a:r>
              <a:rPr lang="ka-GE" sz="2800" dirty="0" smtClean="0">
                <a:latin typeface="Sylfaen" pitchFamily="18" charset="0"/>
              </a:rPr>
              <a:t>,</a:t>
            </a:r>
            <a:r>
              <a:rPr lang="ka-GE" dirty="0" smtClean="0">
                <a:latin typeface="Sylfaen" pitchFamily="18" charset="0"/>
              </a:rPr>
              <a:t>   </a:t>
            </a:r>
            <a:r>
              <a:rPr lang="ka-GE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dirty="0" smtClean="0">
                <a:latin typeface="Sylfaen" pitchFamily="18" charset="0"/>
              </a:rPr>
              <a:t>= (70+75/3) = </a:t>
            </a:r>
            <a:r>
              <a:rPr lang="ka-GE" sz="3800" b="1" dirty="0" smtClean="0">
                <a:solidFill>
                  <a:srgbClr val="FF0000"/>
                </a:solidFill>
                <a:latin typeface="Sylfaen" pitchFamily="18" charset="0"/>
              </a:rPr>
              <a:t>95</a:t>
            </a:r>
            <a:r>
              <a:rPr lang="ka-GE" b="1" dirty="0" smtClean="0">
                <a:latin typeface="Sylfaen" pitchFamily="18" charset="0"/>
              </a:rPr>
              <a:t> </a:t>
            </a:r>
            <a:r>
              <a:rPr lang="ka-GE" sz="2200" dirty="0" smtClean="0">
                <a:latin typeface="Sylfaen" pitchFamily="18" charset="0"/>
              </a:rPr>
              <a:t>მმ</a:t>
            </a:r>
            <a:r>
              <a:rPr lang="ka-GE" dirty="0" smtClean="0">
                <a:latin typeface="Sylfaen" pitchFamily="18" charset="0"/>
              </a:rPr>
              <a:t> </a:t>
            </a:r>
            <a:r>
              <a:rPr lang="ka-GE" sz="2900" i="1" dirty="0" smtClean="0">
                <a:latin typeface="Sylfaen" pitchFamily="18" charset="0"/>
              </a:rPr>
              <a:t>(ეს ნორმის ფარგლებია და მკურნალობას </a:t>
            </a:r>
            <a:r>
              <a:rPr lang="ka-GE" sz="2900" i="1" dirty="0" smtClean="0">
                <a:latin typeface="Sylfaen" pitchFamily="18" charset="0"/>
              </a:rPr>
              <a:t> არ  საჭიროებს</a:t>
            </a:r>
            <a:r>
              <a:rPr lang="ka-GE" sz="2900" i="1" dirty="0" smtClean="0">
                <a:latin typeface="Sylfaen" pitchFamily="18" charset="0"/>
              </a:rPr>
              <a:t>!);</a:t>
            </a:r>
          </a:p>
          <a:p>
            <a:r>
              <a:rPr lang="ka-GE" sz="3000" dirty="0" smtClean="0">
                <a:latin typeface="Sylfaen" pitchFamily="18" charset="0"/>
              </a:rPr>
              <a:t>როდესაც 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აწ</a:t>
            </a:r>
            <a:r>
              <a:rPr lang="ka-GE" sz="3000" dirty="0" smtClean="0">
                <a:latin typeface="Sylfaen" pitchFamily="18" charset="0"/>
              </a:rPr>
              <a:t> = </a:t>
            </a:r>
            <a:r>
              <a:rPr lang="ka-GE" sz="3000" b="1" dirty="0" smtClean="0">
                <a:latin typeface="Sylfaen" pitchFamily="18" charset="0"/>
              </a:rPr>
              <a:t>140/95</a:t>
            </a:r>
            <a:r>
              <a:rPr lang="ka-GE" sz="2200" dirty="0" smtClean="0">
                <a:latin typeface="Sylfaen" pitchFamily="18" charset="0"/>
              </a:rPr>
              <a:t>მმ</a:t>
            </a:r>
            <a:r>
              <a:rPr lang="ka-GE" b="1" dirty="0" smtClean="0">
                <a:latin typeface="Sylfaen" pitchFamily="18" charset="0"/>
              </a:rPr>
              <a:t>,</a:t>
            </a:r>
            <a:r>
              <a:rPr lang="ka-GE" dirty="0" smtClean="0">
                <a:latin typeface="Sylfaen" pitchFamily="18" charset="0"/>
              </a:rPr>
              <a:t>  </a:t>
            </a:r>
            <a:r>
              <a:rPr lang="ka-GE" sz="3000" b="1" dirty="0" smtClean="0">
                <a:solidFill>
                  <a:srgbClr val="0070C0"/>
                </a:solidFill>
                <a:latin typeface="Sylfaen" pitchFamily="18" charset="0"/>
              </a:rPr>
              <a:t>საწ</a:t>
            </a:r>
            <a:r>
              <a:rPr lang="ka-GE" sz="3000" b="1" dirty="0" smtClean="0">
                <a:latin typeface="Sylfaen" pitchFamily="18" charset="0"/>
              </a:rPr>
              <a:t> = </a:t>
            </a:r>
            <a:r>
              <a:rPr lang="ka-GE" sz="3000" dirty="0" smtClean="0">
                <a:latin typeface="Sylfaen" pitchFamily="18" charset="0"/>
              </a:rPr>
              <a:t>(95+45/3)=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110</a:t>
            </a:r>
            <a:r>
              <a:rPr lang="ka-GE" sz="3000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200" dirty="0" smtClean="0">
                <a:latin typeface="Sylfaen" pitchFamily="18" charset="0"/>
              </a:rPr>
              <a:t>მმ</a:t>
            </a:r>
            <a:r>
              <a:rPr lang="ka-GE" dirty="0" smtClean="0">
                <a:latin typeface="Sylfaen" pitchFamily="18" charset="0"/>
              </a:rPr>
              <a:t>, </a:t>
            </a:r>
            <a:endParaRPr lang="ka-GE" b="1" dirty="0" smtClean="0">
              <a:latin typeface="Sylfaen" pitchFamily="18" charset="0"/>
            </a:endParaRPr>
          </a:p>
          <a:p>
            <a:pPr>
              <a:buNone/>
            </a:pPr>
            <a:r>
              <a:rPr lang="ka-GE" sz="2800" b="1" i="1" dirty="0" smtClean="0">
                <a:latin typeface="Sylfaen" pitchFamily="18" charset="0"/>
              </a:rPr>
              <a:t>               ცხადია</a:t>
            </a:r>
            <a:r>
              <a:rPr lang="ka-GE" sz="2800" b="1" i="1" dirty="0" smtClean="0">
                <a:latin typeface="Sylfaen" pitchFamily="18" charset="0"/>
              </a:rPr>
              <a:t>,  რომ  ასეთი  </a:t>
            </a:r>
            <a:r>
              <a:rPr lang="ka-GE" sz="3300" b="1" i="1" dirty="0" smtClean="0">
                <a:solidFill>
                  <a:srgbClr val="FF0000"/>
                </a:solidFill>
                <a:latin typeface="Sylfaen" pitchFamily="18" charset="0"/>
              </a:rPr>
              <a:t>აწ</a:t>
            </a:r>
            <a:r>
              <a:rPr lang="ka-GE" sz="2400" b="1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800" i="1" dirty="0" smtClean="0">
                <a:latin typeface="Sylfaen" pitchFamily="18" charset="0"/>
              </a:rPr>
              <a:t>  </a:t>
            </a:r>
            <a:r>
              <a:rPr lang="ka-GE" sz="2800" i="1" dirty="0" smtClean="0">
                <a:latin typeface="Sylfaen" pitchFamily="18" charset="0"/>
              </a:rPr>
              <a:t>სათანადო</a:t>
            </a:r>
          </a:p>
          <a:p>
            <a:pPr>
              <a:buNone/>
            </a:pPr>
            <a:r>
              <a:rPr lang="ka-GE" sz="2800" b="1" i="1" dirty="0" smtClean="0">
                <a:latin typeface="Sylfaen" pitchFamily="18" charset="0"/>
              </a:rPr>
              <a:t> </a:t>
            </a:r>
            <a:r>
              <a:rPr lang="ka-GE" sz="2800" b="1" i="1" dirty="0" smtClean="0">
                <a:latin typeface="Sylfaen" pitchFamily="18" charset="0"/>
              </a:rPr>
              <a:t>                   </a:t>
            </a:r>
            <a:r>
              <a:rPr lang="ka-GE" sz="2800" b="1" i="1" dirty="0" smtClean="0">
                <a:latin typeface="Sylfaen" pitchFamily="18" charset="0"/>
              </a:rPr>
              <a:t>მკურნალობას</a:t>
            </a:r>
            <a:r>
              <a:rPr lang="ka-GE" sz="2800" i="1" dirty="0" smtClean="0">
                <a:latin typeface="Sylfaen" pitchFamily="18" charset="0"/>
              </a:rPr>
              <a:t>   </a:t>
            </a:r>
            <a:r>
              <a:rPr lang="ka-GE" sz="2800" i="1" dirty="0" smtClean="0">
                <a:latin typeface="Sylfaen" pitchFamily="18" charset="0"/>
              </a:rPr>
              <a:t>მოითხოვს!</a:t>
            </a:r>
            <a:endParaRPr lang="ru-RU" sz="2800" i="1" dirty="0" smtClean="0">
              <a:latin typeface="Sylfae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600399"/>
          </a:xfrm>
        </p:spPr>
        <p:txBody>
          <a:bodyPr>
            <a:normAutofit/>
          </a:bodyPr>
          <a:lstStyle/>
          <a:p>
            <a:r>
              <a:rPr lang="ka-GE" sz="5400" b="1" dirty="0" smtClean="0">
                <a:solidFill>
                  <a:srgbClr val="FF33CC"/>
                </a:solidFill>
              </a:rPr>
              <a:t>ცირკადული </a:t>
            </a:r>
            <a:br>
              <a:rPr lang="ka-GE" sz="5400" b="1" dirty="0" smtClean="0">
                <a:solidFill>
                  <a:srgbClr val="FF33CC"/>
                </a:solidFill>
              </a:rPr>
            </a:br>
            <a:r>
              <a:rPr lang="ka-GE" sz="5400" b="1" dirty="0" smtClean="0">
                <a:solidFill>
                  <a:srgbClr val="FF33CC"/>
                </a:solidFill>
              </a:rPr>
              <a:t> რიტმების </a:t>
            </a:r>
            <a:br>
              <a:rPr lang="ka-GE" sz="5400" b="1" dirty="0" smtClean="0">
                <a:solidFill>
                  <a:srgbClr val="FF33CC"/>
                </a:solidFill>
              </a:rPr>
            </a:br>
            <a:r>
              <a:rPr lang="ka-GE" sz="5400" b="1" dirty="0" smtClean="0">
                <a:solidFill>
                  <a:srgbClr val="FF33CC"/>
                </a:solidFill>
              </a:rPr>
              <a:t> მნიშვნელობა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360040"/>
            <a:ext cx="9036496" cy="6525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sz="2800" b="1" dirty="0" smtClean="0">
                <a:solidFill>
                  <a:srgbClr val="FF33CC"/>
                </a:solidFill>
              </a:rPr>
              <a:t>    </a:t>
            </a:r>
            <a:r>
              <a:rPr lang="ka-GE" sz="2800" dirty="0" smtClean="0"/>
              <a:t>ადეკვატური ჰიპოტენზური  მკურნალობის  ჩასატა-რებლად  აუცილებელია </a:t>
            </a:r>
            <a:r>
              <a:rPr lang="ka-GE" sz="2800" b="1" dirty="0" smtClean="0">
                <a:solidFill>
                  <a:srgbClr val="0070C0"/>
                </a:solidFill>
              </a:rPr>
              <a:t>დღე-ღამის</a:t>
            </a:r>
            <a:r>
              <a:rPr lang="ka-GE" sz="2800" b="1" dirty="0" smtClean="0">
                <a:solidFill>
                  <a:srgbClr val="00B0F0"/>
                </a:solidFill>
              </a:rPr>
              <a:t>  </a:t>
            </a:r>
            <a:r>
              <a:rPr lang="ka-GE" sz="2800" dirty="0" smtClean="0">
                <a:solidFill>
                  <a:srgbClr val="00B0F0"/>
                </a:solidFill>
              </a:rPr>
              <a:t> </a:t>
            </a:r>
            <a:r>
              <a:rPr lang="ka-GE" sz="2800" dirty="0" smtClean="0"/>
              <a:t>განმავლობაში </a:t>
            </a:r>
            <a:r>
              <a:rPr lang="ka-GE" sz="2800" b="1" dirty="0" smtClean="0">
                <a:solidFill>
                  <a:srgbClr val="FF33CC"/>
                </a:solidFill>
              </a:rPr>
              <a:t>აწ</a:t>
            </a:r>
            <a:r>
              <a:rPr lang="ka-GE" sz="2800" dirty="0" smtClean="0"/>
              <a:t>-ის  </a:t>
            </a:r>
            <a:r>
              <a:rPr lang="ka-GE" sz="2800" b="1" dirty="0" smtClean="0"/>
              <a:t>ცვალებადობის   გათვალისწინება.</a:t>
            </a:r>
            <a:endParaRPr lang="ka-GE" sz="2800" b="1" dirty="0" smtClean="0">
              <a:solidFill>
                <a:srgbClr val="FF33CC"/>
              </a:solidFill>
            </a:endParaRPr>
          </a:p>
          <a:p>
            <a:r>
              <a:rPr lang="ka-GE" sz="2800" dirty="0" smtClean="0"/>
              <a:t>ჰოლტერის მონიტორირების  საშუალებით  ამჟამად                </a:t>
            </a:r>
            <a:r>
              <a:rPr lang="ka-GE" b="1" dirty="0" smtClean="0">
                <a:solidFill>
                  <a:srgbClr val="FF33CC"/>
                </a:solidFill>
              </a:rPr>
              <a:t>აჰ</a:t>
            </a:r>
            <a:r>
              <a:rPr lang="ka-GE" sz="3000" b="1" dirty="0" smtClean="0"/>
              <a:t>-</a:t>
            </a:r>
            <a:r>
              <a:rPr lang="ka-GE" sz="3000" dirty="0" smtClean="0"/>
              <a:t>ის </a:t>
            </a:r>
            <a:r>
              <a:rPr lang="ka-GE" sz="3000" b="1" dirty="0" smtClean="0"/>
              <a:t> </a:t>
            </a:r>
            <a:r>
              <a:rPr lang="ka-GE" sz="3000" dirty="0" smtClean="0"/>
              <a:t>  </a:t>
            </a:r>
            <a:r>
              <a:rPr lang="ka-GE" sz="3000" b="1" dirty="0" smtClean="0">
                <a:solidFill>
                  <a:srgbClr val="FF33CC"/>
                </a:solidFill>
                <a:latin typeface="Sylfaen" pitchFamily="18" charset="0"/>
              </a:rPr>
              <a:t>4</a:t>
            </a:r>
            <a:r>
              <a:rPr lang="ka-GE" sz="3000" b="1" dirty="0" smtClean="0">
                <a:solidFill>
                  <a:srgbClr val="FF33CC"/>
                </a:solidFill>
              </a:rPr>
              <a:t>  ცირკადული   ტიპია  </a:t>
            </a:r>
            <a:r>
              <a:rPr lang="ka-GE" sz="3000" dirty="0" smtClean="0"/>
              <a:t>დადგენილი:</a:t>
            </a:r>
            <a:endParaRPr lang="ru-RU" sz="2800" dirty="0" smtClean="0"/>
          </a:p>
          <a:p>
            <a:pPr lvl="0">
              <a:buNone/>
            </a:pPr>
            <a:r>
              <a:rPr lang="ka-GE" sz="2600" b="1" dirty="0" smtClean="0">
                <a:latin typeface="Sylfaen" pitchFamily="18" charset="0"/>
              </a:rPr>
              <a:t>1. </a:t>
            </a:r>
            <a:r>
              <a:rPr lang="ka-GE" sz="2600" dirty="0" smtClean="0">
                <a:latin typeface="Sylfaen" pitchFamily="18" charset="0"/>
              </a:rPr>
              <a:t>პაციენტთა </a:t>
            </a:r>
            <a:r>
              <a:rPr lang="ka-GE" sz="2600" b="1" dirty="0" smtClean="0">
                <a:latin typeface="Sylfaen" pitchFamily="18" charset="0"/>
              </a:rPr>
              <a:t> უმრავლესობას </a:t>
            </a:r>
            <a:r>
              <a:rPr lang="ka-GE" sz="2600" dirty="0" smtClean="0">
                <a:latin typeface="Sylfaen" pitchFamily="18" charset="0"/>
              </a:rPr>
              <a:t>(≈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70</a:t>
            </a:r>
            <a:r>
              <a:rPr lang="ka-GE" sz="2600" dirty="0" smtClean="0">
                <a:latin typeface="Sylfaen" pitchFamily="18" charset="0"/>
              </a:rPr>
              <a:t>%)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ka-GE" sz="2800" b="1" dirty="0" smtClean="0">
                <a:latin typeface="Sylfaen" pitchFamily="18" charset="0"/>
              </a:rPr>
              <a:t> 2 </a:t>
            </a:r>
            <a:r>
              <a:rPr lang="ka-GE" sz="2600" b="1" dirty="0" smtClean="0">
                <a:latin typeface="Sylfaen" pitchFamily="18" charset="0"/>
              </a:rPr>
              <a:t>პიკი</a:t>
            </a:r>
            <a:r>
              <a:rPr lang="ka-GE" sz="2600" dirty="0" smtClean="0">
                <a:latin typeface="Sylfaen" pitchFamily="18" charset="0"/>
              </a:rPr>
              <a:t>  აღენიშნება:          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9-11</a:t>
            </a:r>
            <a:r>
              <a:rPr lang="ka-GE" sz="2600" dirty="0" smtClean="0">
                <a:latin typeface="Sylfaen" pitchFamily="18" charset="0"/>
              </a:rPr>
              <a:t>  და 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18-19 </a:t>
            </a:r>
            <a:r>
              <a:rPr lang="ka-GE" sz="2600" dirty="0" smtClean="0">
                <a:latin typeface="Sylfaen" pitchFamily="18" charset="0"/>
              </a:rPr>
              <a:t> საათებში  </a:t>
            </a:r>
            <a:r>
              <a:rPr lang="ka-GE" sz="2600" i="1" dirty="0" smtClean="0">
                <a:latin typeface="Sylfaen" pitchFamily="18" charset="0"/>
              </a:rPr>
              <a:t>(</a:t>
            </a:r>
            <a:r>
              <a:rPr lang="ka-GE" sz="2600" i="1" dirty="0" smtClean="0">
                <a:solidFill>
                  <a:srgbClr val="FF0000"/>
                </a:solidFill>
                <a:latin typeface="Sylfaen" pitchFamily="18" charset="0"/>
              </a:rPr>
              <a:t>dipper  hypertension</a:t>
            </a:r>
            <a:r>
              <a:rPr lang="ka-GE" sz="2600" i="1" dirty="0" smtClean="0">
                <a:latin typeface="Sylfaen" pitchFamily="18" charset="0"/>
              </a:rPr>
              <a:t>);</a:t>
            </a:r>
            <a:endParaRPr lang="ru-RU" sz="2600" i="1" dirty="0" smtClean="0">
              <a:latin typeface="Sylfaen" pitchFamily="18" charset="0"/>
            </a:endParaRPr>
          </a:p>
          <a:p>
            <a:pPr lvl="0">
              <a:buNone/>
            </a:pPr>
            <a:r>
              <a:rPr lang="ka-GE" sz="2600" b="1" dirty="0" smtClean="0">
                <a:latin typeface="Sylfaen" pitchFamily="18" charset="0"/>
              </a:rPr>
              <a:t>2</a:t>
            </a:r>
            <a:r>
              <a:rPr lang="ka-GE" sz="2600" dirty="0" smtClean="0">
                <a:latin typeface="Sylfaen" pitchFamily="18" charset="0"/>
              </a:rPr>
              <a:t>. დაახლოებით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15-20</a:t>
            </a:r>
            <a:r>
              <a:rPr lang="ka-GE" sz="2600" dirty="0" smtClean="0">
                <a:latin typeface="Sylfaen" pitchFamily="18" charset="0"/>
              </a:rPr>
              <a:t>%-ს  </a:t>
            </a:r>
            <a:r>
              <a:rPr lang="ka-GE" sz="2600" b="1" dirty="0" smtClean="0">
                <a:latin typeface="Sylfaen" pitchFamily="18" charset="0"/>
              </a:rPr>
              <a:t>წნევა</a:t>
            </a:r>
            <a:r>
              <a:rPr lang="ka-GE" sz="2600" dirty="0" smtClean="0">
                <a:latin typeface="Sylfaen" pitchFamily="18" charset="0"/>
              </a:rPr>
              <a:t>  ღამით  </a:t>
            </a:r>
            <a:r>
              <a:rPr lang="ka-GE" sz="2600" b="1" dirty="0" smtClean="0">
                <a:latin typeface="Sylfaen" pitchFamily="18" charset="0"/>
              </a:rPr>
              <a:t>არასაკმარისად  </a:t>
            </a:r>
            <a:r>
              <a:rPr lang="ka-GE" sz="2600" dirty="0" smtClean="0">
                <a:latin typeface="Sylfaen" pitchFamily="18" charset="0"/>
              </a:rPr>
              <a:t>(&lt;10%)  </a:t>
            </a:r>
            <a:r>
              <a:rPr lang="ka-GE" sz="2600" b="1" dirty="0" smtClean="0">
                <a:latin typeface="Sylfaen" pitchFamily="18" charset="0"/>
              </a:rPr>
              <a:t>უქვეითდება </a:t>
            </a:r>
            <a:r>
              <a:rPr lang="ka-GE" sz="2600" i="1" dirty="0" smtClean="0">
                <a:latin typeface="Sylfaen" pitchFamily="18" charset="0"/>
              </a:rPr>
              <a:t>(</a:t>
            </a:r>
            <a:r>
              <a:rPr lang="ka-GE" sz="2600" i="1" dirty="0" smtClean="0">
                <a:solidFill>
                  <a:srgbClr val="FF0000"/>
                </a:solidFill>
                <a:latin typeface="Sylfaen" pitchFamily="18" charset="0"/>
              </a:rPr>
              <a:t>non  dipper  hypertension</a:t>
            </a:r>
            <a:r>
              <a:rPr lang="ka-GE" sz="2600" i="1" dirty="0" smtClean="0">
                <a:latin typeface="Sylfaen" pitchFamily="18" charset="0"/>
              </a:rPr>
              <a:t>); </a:t>
            </a:r>
            <a:endParaRPr lang="ru-RU" sz="2600" dirty="0" smtClean="0">
              <a:latin typeface="Sylfaen" pitchFamily="18" charset="0"/>
            </a:endParaRPr>
          </a:p>
          <a:p>
            <a:pPr lvl="0">
              <a:buNone/>
            </a:pPr>
            <a:r>
              <a:rPr lang="ka-GE" sz="2600" b="1" dirty="0" smtClean="0">
                <a:latin typeface="Sylfaen" pitchFamily="18" charset="0"/>
              </a:rPr>
              <a:t>3. </a:t>
            </a:r>
            <a:r>
              <a:rPr lang="ka-GE" sz="2600" dirty="0" smtClean="0">
                <a:latin typeface="Sylfaen" pitchFamily="18" charset="0"/>
              </a:rPr>
              <a:t>პაციენტთა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4-6</a:t>
            </a:r>
            <a:r>
              <a:rPr lang="ka-GE" sz="2600" b="1" dirty="0" smtClean="0">
                <a:latin typeface="Sylfaen" pitchFamily="18" charset="0"/>
              </a:rPr>
              <a:t> %</a:t>
            </a:r>
            <a:r>
              <a:rPr lang="ka-GE" sz="2600" dirty="0" smtClean="0">
                <a:latin typeface="Sylfaen" pitchFamily="18" charset="0"/>
              </a:rPr>
              <a:t>-ს  </a:t>
            </a:r>
            <a:r>
              <a:rPr lang="ka-GE" sz="2600" b="1" dirty="0" smtClean="0">
                <a:latin typeface="Sylfaen" pitchFamily="18" charset="0"/>
              </a:rPr>
              <a:t>ღამით </a:t>
            </a:r>
            <a:r>
              <a:rPr lang="ka-GE" sz="2600" dirty="0" smtClean="0">
                <a:latin typeface="Sylfaen" pitchFamily="18" charset="0"/>
              </a:rPr>
              <a:t> და  </a:t>
            </a:r>
            <a:r>
              <a:rPr lang="ka-GE" sz="2600" b="1" dirty="0" smtClean="0">
                <a:latin typeface="Sylfaen" pitchFamily="18" charset="0"/>
              </a:rPr>
              <a:t>ადრე  დილით</a:t>
            </a:r>
            <a:r>
              <a:rPr lang="ka-GE" sz="2600" dirty="0" smtClean="0">
                <a:latin typeface="Sylfaen" pitchFamily="18" charset="0"/>
              </a:rPr>
              <a:t>  წნევის  </a:t>
            </a:r>
            <a:r>
              <a:rPr lang="ka-GE" sz="2600" b="1" dirty="0" smtClean="0">
                <a:latin typeface="Sylfaen" pitchFamily="18" charset="0"/>
              </a:rPr>
              <a:t>მომატება</a:t>
            </a:r>
            <a:r>
              <a:rPr lang="ka-GE" sz="2600" dirty="0" smtClean="0">
                <a:latin typeface="Sylfaen" pitchFamily="18" charset="0"/>
              </a:rPr>
              <a:t> (!) აღენიშნება!  </a:t>
            </a:r>
            <a:r>
              <a:rPr lang="ka-GE" sz="2600" i="1" dirty="0" smtClean="0">
                <a:latin typeface="Sylfaen" pitchFamily="18" charset="0"/>
              </a:rPr>
              <a:t>(</a:t>
            </a:r>
            <a:r>
              <a:rPr lang="ka-GE" sz="2600" i="1" dirty="0" smtClean="0">
                <a:solidFill>
                  <a:srgbClr val="FF0000"/>
                </a:solidFill>
                <a:latin typeface="Sylfaen" pitchFamily="18" charset="0"/>
              </a:rPr>
              <a:t>night-p</a:t>
            </a:r>
            <a:r>
              <a:rPr lang="en-US" sz="2600" i="1" dirty="0" smtClean="0">
                <a:solidFill>
                  <a:srgbClr val="FF0000"/>
                </a:solidFill>
                <a:latin typeface="Sylfaen" pitchFamily="18" charset="0"/>
              </a:rPr>
              <a:t>ea</a:t>
            </a:r>
            <a:r>
              <a:rPr lang="ka-GE" sz="2600" i="1" dirty="0" smtClean="0">
                <a:solidFill>
                  <a:srgbClr val="FF0000"/>
                </a:solidFill>
                <a:latin typeface="Sylfaen" pitchFamily="18" charset="0"/>
              </a:rPr>
              <a:t>ker</a:t>
            </a:r>
            <a:r>
              <a:rPr lang="ka-GE" sz="2600" b="1" i="1" dirty="0" smtClean="0">
                <a:solidFill>
                  <a:srgbClr val="FF0000"/>
                </a:solidFill>
                <a:latin typeface="Sylfaen" pitchFamily="18" charset="0"/>
              </a:rPr>
              <a:t>  </a:t>
            </a:r>
            <a:r>
              <a:rPr lang="ka-GE" sz="2600" i="1" dirty="0" smtClean="0">
                <a:solidFill>
                  <a:srgbClr val="FF0000"/>
                </a:solidFill>
                <a:latin typeface="Sylfaen" pitchFamily="18" charset="0"/>
              </a:rPr>
              <a:t>hypertension</a:t>
            </a:r>
            <a:r>
              <a:rPr lang="ka-GE" sz="2600" i="1" dirty="0" smtClean="0">
                <a:latin typeface="Sylfaen" pitchFamily="18" charset="0"/>
              </a:rPr>
              <a:t>); </a:t>
            </a:r>
            <a:endParaRPr lang="ru-RU" sz="2600" dirty="0" smtClean="0">
              <a:latin typeface="Sylfaen" pitchFamily="18" charset="0"/>
            </a:endParaRPr>
          </a:p>
          <a:p>
            <a:pPr lvl="0">
              <a:buNone/>
            </a:pPr>
            <a:r>
              <a:rPr lang="ka-GE" sz="2600" b="1" dirty="0" smtClean="0">
                <a:latin typeface="Sylfaen" pitchFamily="18" charset="0"/>
              </a:rPr>
              <a:t>4</a:t>
            </a:r>
            <a:r>
              <a:rPr lang="ka-GE" sz="2600" dirty="0" smtClean="0">
                <a:latin typeface="Sylfaen" pitchFamily="18" charset="0"/>
              </a:rPr>
              <a:t>.  დაახლოებით ასეთივე რაოდენობას ღამით </a:t>
            </a:r>
            <a:r>
              <a:rPr lang="ka-GE" sz="2600" b="1" dirty="0" smtClean="0">
                <a:latin typeface="Sylfaen" pitchFamily="18" charset="0"/>
              </a:rPr>
              <a:t>წნევა </a:t>
            </a:r>
            <a:r>
              <a:rPr lang="ka-GE" sz="2600" dirty="0" smtClean="0">
                <a:latin typeface="Sylfaen" pitchFamily="18" charset="0"/>
              </a:rPr>
              <a:t>ზედ-მეტად (&gt;20%) </a:t>
            </a:r>
            <a:r>
              <a:rPr lang="ka-GE" sz="2600" b="1" dirty="0" smtClean="0">
                <a:latin typeface="Sylfaen" pitchFamily="18" charset="0"/>
              </a:rPr>
              <a:t>უქვეითდება !  </a:t>
            </a:r>
            <a:r>
              <a:rPr lang="ka-GE" sz="2600" i="1" dirty="0" smtClean="0">
                <a:latin typeface="Sylfaen" pitchFamily="18" charset="0"/>
              </a:rPr>
              <a:t>(</a:t>
            </a:r>
            <a:r>
              <a:rPr lang="ka-GE" sz="2600" i="1" dirty="0" smtClean="0">
                <a:solidFill>
                  <a:srgbClr val="FF0000"/>
                </a:solidFill>
                <a:latin typeface="Sylfaen" pitchFamily="18" charset="0"/>
              </a:rPr>
              <a:t>over-dipper  hypertension</a:t>
            </a:r>
            <a:r>
              <a:rPr lang="ka-GE" sz="2600" i="1" dirty="0" smtClean="0">
                <a:latin typeface="Sylfaen" pitchFamily="18" charset="0"/>
              </a:rPr>
              <a:t>). </a:t>
            </a:r>
            <a:endParaRPr lang="ru-RU" sz="2600" dirty="0" smtClean="0">
              <a:latin typeface="Sylfae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324528" cy="66693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a-GE" sz="2700" dirty="0" smtClean="0">
                <a:latin typeface="Sylfaen" pitchFamily="18" charset="0"/>
              </a:rPr>
              <a:t>            </a:t>
            </a:r>
            <a:r>
              <a:rPr lang="ka-GE" b="1" dirty="0" smtClean="0">
                <a:solidFill>
                  <a:srgbClr val="FF33CC"/>
                </a:solidFill>
                <a:latin typeface="Sylfaen" pitchFamily="18" charset="0"/>
              </a:rPr>
              <a:t>ზოგიერთი  მეთოდიკური  საკითხი:</a:t>
            </a:r>
          </a:p>
          <a:p>
            <a:pPr>
              <a:buFont typeface="Wingdings" pitchFamily="2" charset="2"/>
              <a:buChar char="v"/>
            </a:pPr>
            <a:r>
              <a:rPr lang="ka-GE" sz="2600" dirty="0" smtClean="0">
                <a:latin typeface="Sylfaen" pitchFamily="18" charset="0"/>
              </a:rPr>
              <a:t>  </a:t>
            </a:r>
            <a:r>
              <a:rPr lang="en-US" sz="2600" dirty="0" err="1" smtClean="0">
                <a:latin typeface="Sylfaen" pitchFamily="18" charset="0"/>
              </a:rPr>
              <a:t>ავადმყოფის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პირველი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გასინჯვისას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თუკი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“</a:t>
            </a:r>
            <a:r>
              <a:rPr lang="en-US" sz="2600" b="1" dirty="0" err="1" smtClean="0">
                <a:latin typeface="Sylfaen" pitchFamily="18" charset="0"/>
              </a:rPr>
              <a:t>წნევათა</a:t>
            </a:r>
            <a:r>
              <a:rPr lang="en-US" sz="2600" b="1" dirty="0" smtClean="0">
                <a:latin typeface="Sylfaen" pitchFamily="18" charset="0"/>
              </a:rPr>
              <a:t> 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latin typeface="Sylfaen" pitchFamily="18" charset="0"/>
              </a:rPr>
              <a:t>ასიმეტრია</a:t>
            </a:r>
            <a:r>
              <a:rPr lang="ka-GE" sz="2600" b="1" dirty="0" smtClean="0">
                <a:latin typeface="Sylfaen" pitchFamily="18" charset="0"/>
              </a:rPr>
              <a:t>” </a:t>
            </a:r>
            <a:r>
              <a:rPr lang="ka-GE" sz="2600" dirty="0" smtClean="0">
                <a:latin typeface="Sylfaen" pitchFamily="18" charset="0"/>
              </a:rPr>
              <a:t>(&gt;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5</a:t>
            </a:r>
            <a:r>
              <a:rPr lang="ka-GE" sz="2600" dirty="0" smtClean="0">
                <a:latin typeface="Sylfaen" pitchFamily="18" charset="0"/>
              </a:rPr>
              <a:t>მმ ს.სვ.) </a:t>
            </a:r>
            <a:r>
              <a:rPr lang="en-US" sz="2600" dirty="0" err="1" smtClean="0">
                <a:latin typeface="Sylfaen" pitchFamily="18" charset="0"/>
              </a:rPr>
              <a:t>აღინიშნა</a:t>
            </a:r>
            <a:r>
              <a:rPr lang="en-US" sz="2600" dirty="0" smtClean="0">
                <a:latin typeface="Sylfaen" pitchFamily="18" charset="0"/>
              </a:rPr>
              <a:t>, </a:t>
            </a:r>
            <a:r>
              <a:rPr lang="en-US" sz="2600" dirty="0" err="1" smtClean="0">
                <a:latin typeface="Sylfaen" pitchFamily="18" charset="0"/>
              </a:rPr>
              <a:t>შემდგომში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აწ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უნდა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გაიზომოს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CC00CC"/>
                </a:solidFill>
                <a:latin typeface="Sylfaen" pitchFamily="18" charset="0"/>
              </a:rPr>
              <a:t>იმ</a:t>
            </a:r>
            <a:r>
              <a:rPr lang="en-US" sz="2600" b="1" dirty="0" smtClean="0">
                <a:solidFill>
                  <a:srgbClr val="CC00CC"/>
                </a:solidFill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CC00CC"/>
                </a:solidFill>
                <a:latin typeface="Sylfaen" pitchFamily="18" charset="0"/>
              </a:rPr>
              <a:t>მხარზე</a:t>
            </a:r>
            <a:r>
              <a:rPr lang="en-US" sz="2600" dirty="0" smtClean="0">
                <a:latin typeface="Sylfaen" pitchFamily="18" charset="0"/>
              </a:rPr>
              <a:t>, </a:t>
            </a:r>
            <a:r>
              <a:rPr lang="en-US" sz="2600" dirty="0" err="1" smtClean="0">
                <a:latin typeface="Sylfaen" pitchFamily="18" charset="0"/>
              </a:rPr>
              <a:t>რომელზეც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აწ</a:t>
            </a:r>
            <a:r>
              <a:rPr lang="en-US" sz="2600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უფრო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CC00CC"/>
                </a:solidFill>
                <a:latin typeface="Sylfaen" pitchFamily="18" charset="0"/>
              </a:rPr>
              <a:t>მაღალია</a:t>
            </a:r>
            <a:r>
              <a:rPr lang="ka-GE" sz="2600" b="1" dirty="0" smtClean="0">
                <a:solidFill>
                  <a:srgbClr val="CC00CC"/>
                </a:solidFill>
                <a:latin typeface="Sylfaen" pitchFamily="18" charset="0"/>
              </a:rPr>
              <a:t>!</a:t>
            </a:r>
            <a:r>
              <a:rPr lang="en-US" sz="2600" b="1" dirty="0" smtClean="0">
                <a:solidFill>
                  <a:srgbClr val="CC00CC"/>
                </a:solidFill>
                <a:latin typeface="Sylfaen" pitchFamily="18" charset="0"/>
              </a:rPr>
              <a:t> </a:t>
            </a:r>
            <a:endParaRPr lang="ka-GE" sz="2600" dirty="0" smtClean="0">
              <a:latin typeface="Sylfae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a-GE" sz="2600" dirty="0" smtClean="0">
                <a:latin typeface="Sylfaen" pitchFamily="18" charset="0"/>
              </a:rPr>
              <a:t>   </a:t>
            </a:r>
            <a:r>
              <a:rPr lang="en-US" sz="2600" dirty="0" err="1" smtClean="0">
                <a:latin typeface="Sylfaen" pitchFamily="18" charset="0"/>
              </a:rPr>
              <a:t>ზოგჯერ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Sylfaen" pitchFamily="18" charset="0"/>
              </a:rPr>
              <a:t>II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ფაზაში</a:t>
            </a:r>
            <a:r>
              <a:rPr lang="en-US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შუილების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ნაცვლად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არაფერი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ის</a:t>
            </a:r>
            <a:r>
              <a:rPr lang="ka-GE" sz="2600" dirty="0" smtClean="0">
                <a:latin typeface="Sylfaen" pitchFamily="18" charset="0"/>
              </a:rPr>
              <a:t>-</a:t>
            </a:r>
            <a:r>
              <a:rPr lang="en-US" sz="2600" dirty="0" err="1" smtClean="0">
                <a:latin typeface="Sylfaen" pitchFamily="18" charset="0"/>
              </a:rPr>
              <a:t>მის</a:t>
            </a:r>
            <a:r>
              <a:rPr lang="en-US" sz="2600" dirty="0" smtClean="0">
                <a:latin typeface="Sylfaen" pitchFamily="18" charset="0"/>
              </a:rPr>
              <a:t>, </a:t>
            </a:r>
            <a:r>
              <a:rPr lang="en-US" sz="2600" dirty="0" err="1" smtClean="0">
                <a:latin typeface="Sylfaen" pitchFamily="18" charset="0"/>
              </a:rPr>
              <a:t>ანუ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საქმე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გვაქვს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latin typeface="Sylfaen" pitchFamily="18" charset="0"/>
              </a:rPr>
              <a:t>“</a:t>
            </a:r>
            <a:r>
              <a:rPr lang="en-US" sz="2600" b="1" dirty="0" err="1" smtClean="0">
                <a:solidFill>
                  <a:srgbClr val="0070C0"/>
                </a:solidFill>
                <a:latin typeface="Sylfaen" pitchFamily="18" charset="0"/>
              </a:rPr>
              <a:t>აუსკულტაციურ</a:t>
            </a:r>
            <a:r>
              <a:rPr lang="en-US" sz="2600" b="1" dirty="0" smtClean="0">
                <a:solidFill>
                  <a:srgbClr val="0070C0"/>
                </a:solidFill>
                <a:latin typeface="Sylfaen" pitchFamily="18" charset="0"/>
              </a:rPr>
              <a:t> </a:t>
            </a:r>
            <a:r>
              <a:rPr lang="ka-GE" sz="2600" b="1" dirty="0" smtClean="0">
                <a:solidFill>
                  <a:srgbClr val="0070C0"/>
                </a:solidFill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Sylfaen" pitchFamily="18" charset="0"/>
              </a:rPr>
              <a:t>ჩავარდნასთან</a:t>
            </a:r>
            <a:r>
              <a:rPr lang="en-US" sz="2600" b="1" dirty="0" smtClean="0">
                <a:solidFill>
                  <a:srgbClr val="0070C0"/>
                </a:solidFill>
                <a:latin typeface="Sylfaen" pitchFamily="18" charset="0"/>
              </a:rPr>
              <a:t>”</a:t>
            </a:r>
            <a:r>
              <a:rPr lang="ka-GE" sz="2600" b="1" dirty="0" smtClean="0">
                <a:solidFill>
                  <a:srgbClr val="0070C0"/>
                </a:solidFill>
                <a:latin typeface="Sylfaen" pitchFamily="18" charset="0"/>
              </a:rPr>
              <a:t>  </a:t>
            </a:r>
            <a:r>
              <a:rPr lang="ka-GE" sz="2600" dirty="0" smtClean="0">
                <a:latin typeface="Sylfaen" pitchFamily="18" charset="0"/>
              </a:rPr>
              <a:t>და  იგი,  </a:t>
            </a:r>
            <a:r>
              <a:rPr lang="en-US" sz="2600" dirty="0" err="1" smtClean="0">
                <a:latin typeface="Sylfaen" pitchFamily="18" charset="0"/>
              </a:rPr>
              <a:t>უხშირესად</a:t>
            </a:r>
            <a:r>
              <a:rPr lang="ka-GE" sz="2600" dirty="0" smtClean="0">
                <a:latin typeface="Sylfaen" pitchFamily="18" charset="0"/>
              </a:rPr>
              <a:t>,  სწორედ  </a:t>
            </a:r>
            <a:r>
              <a:rPr lang="en-US" sz="2600" dirty="0" err="1" smtClean="0">
                <a:latin typeface="Sylfaen" pitchFamily="18" charset="0"/>
              </a:rPr>
              <a:t>არტერიული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ჰიპერტენ</a:t>
            </a:r>
            <a:r>
              <a:rPr lang="ka-GE" sz="2600" dirty="0" smtClean="0">
                <a:latin typeface="Sylfaen" pitchFamily="18" charset="0"/>
              </a:rPr>
              <a:t>-</a:t>
            </a:r>
            <a:r>
              <a:rPr lang="en-US" sz="2600" dirty="0" err="1" smtClean="0">
                <a:latin typeface="Sylfaen" pitchFamily="18" charset="0"/>
              </a:rPr>
              <a:t>ზიის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ფონზე</a:t>
            </a:r>
            <a:r>
              <a:rPr lang="ka-GE" sz="2600" dirty="0" smtClean="0">
                <a:latin typeface="Sylfaen" pitchFamily="18" charset="0"/>
              </a:rPr>
              <a:t>ა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გამოხატული</a:t>
            </a:r>
            <a:r>
              <a:rPr lang="ka-GE" sz="2600" dirty="0" smtClean="0">
                <a:latin typeface="Sylfaen" pitchFamily="18" charset="0"/>
              </a:rPr>
              <a:t>ა.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ამის შედეგად ფიქსირდება </a:t>
            </a:r>
            <a:r>
              <a:rPr lang="en-US" sz="2600" b="1" dirty="0" err="1" smtClean="0">
                <a:latin typeface="Sylfaen" pitchFamily="18" charset="0"/>
              </a:rPr>
              <a:t>სისტოლური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en-US" sz="2600" b="1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latin typeface="Sylfaen" pitchFamily="18" charset="0"/>
              </a:rPr>
              <a:t>წნვის</a:t>
            </a:r>
            <a:r>
              <a:rPr lang="en-US" sz="2600" b="1" dirty="0" smtClean="0">
                <a:latin typeface="Sylfaen" pitchFamily="18" charset="0"/>
              </a:rPr>
              <a:t> 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ცრუ</a:t>
            </a:r>
            <a:r>
              <a:rPr lang="en-US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 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დაბალი</a:t>
            </a:r>
            <a:r>
              <a:rPr lang="en-US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მაჩვენებელი</a:t>
            </a:r>
            <a:r>
              <a:rPr lang="ka-GE" sz="2600" dirty="0" smtClean="0">
                <a:latin typeface="Sylfaen" pitchFamily="18" charset="0"/>
              </a:rPr>
              <a:t>!</a:t>
            </a:r>
          </a:p>
          <a:p>
            <a:pPr>
              <a:buFont typeface="Wingdings" pitchFamily="2" charset="2"/>
              <a:buChar char="v"/>
            </a:pPr>
            <a:r>
              <a:rPr lang="ka-GE" sz="2600" dirty="0" smtClean="0">
                <a:latin typeface="Sylfaen" pitchFamily="18" charset="0"/>
              </a:rPr>
              <a:t>    </a:t>
            </a:r>
            <a:r>
              <a:rPr lang="ka-GE" sz="2600" dirty="0" smtClean="0">
                <a:latin typeface="Sylfaen" pitchFamily="18" charset="0"/>
              </a:rPr>
              <a:t>ა</a:t>
            </a:r>
            <a:r>
              <a:rPr lang="en-US" sz="2600" dirty="0" smtClean="0">
                <a:latin typeface="Sylfaen" pitchFamily="18" charset="0"/>
              </a:rPr>
              <a:t>მ</a:t>
            </a:r>
            <a:r>
              <a:rPr lang="ka-GE" sz="2600" dirty="0" smtClean="0">
                <a:latin typeface="Sylfaen" pitchFamily="18" charset="0"/>
              </a:rPr>
              <a:t>  უსიამოვნო  მოვლენის 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თავიდან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ასაცილებლად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სისტოლური</a:t>
            </a:r>
            <a:r>
              <a:rPr lang="en-US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Sylfaen" pitchFamily="18" charset="0"/>
              </a:rPr>
              <a:t>წნევ</a:t>
            </a:r>
            <a:r>
              <a:rPr lang="ka-GE" sz="2600" b="1" dirty="0" smtClean="0">
                <a:solidFill>
                  <a:srgbClr val="FF0000"/>
                </a:solidFill>
                <a:latin typeface="Sylfaen" pitchFamily="18" charset="0"/>
              </a:rPr>
              <a:t>ა  </a:t>
            </a:r>
            <a:r>
              <a:rPr lang="ka-GE" sz="2600" dirty="0" smtClean="0">
                <a:latin typeface="Sylfaen" pitchFamily="18" charset="0"/>
              </a:rPr>
              <a:t>წინასწარ</a:t>
            </a:r>
            <a:r>
              <a:rPr lang="en-US" sz="2600" dirty="0" smtClean="0">
                <a:latin typeface="Sylfaen" pitchFamily="18" charset="0"/>
              </a:rPr>
              <a:t> 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en-US" sz="2600" dirty="0" err="1" smtClean="0">
                <a:latin typeface="Sylfaen" pitchFamily="18" charset="0"/>
              </a:rPr>
              <a:t>პალპატორული</a:t>
            </a:r>
            <a:r>
              <a:rPr lang="ka-GE" sz="2600" dirty="0" smtClean="0">
                <a:latin typeface="Sylfaen" pitchFamily="18" charset="0"/>
              </a:rPr>
              <a:t> </a:t>
            </a:r>
            <a:r>
              <a:rPr lang="ka-GE" sz="2600" b="1" dirty="0" smtClean="0">
                <a:latin typeface="Sylfaen" pitchFamily="18" charset="0"/>
              </a:rPr>
              <a:t>  </a:t>
            </a:r>
            <a:r>
              <a:rPr lang="ka-GE" sz="2600" dirty="0" smtClean="0">
                <a:latin typeface="Sylfaen" pitchFamily="18" charset="0"/>
              </a:rPr>
              <a:t>(</a:t>
            </a:r>
            <a:r>
              <a:rPr lang="ka-GE" sz="2600" b="1" dirty="0" smtClean="0">
                <a:latin typeface="Sylfaen" pitchFamily="18" charset="0"/>
              </a:rPr>
              <a:t>რივა-როჩის</a:t>
            </a:r>
            <a:r>
              <a:rPr lang="ka-GE" sz="2600" dirty="0" smtClean="0">
                <a:latin typeface="Sylfaen" pitchFamily="18" charset="0"/>
              </a:rPr>
              <a:t>) მეთოდით</a:t>
            </a:r>
            <a:r>
              <a:rPr lang="ka-GE" sz="2600" b="1" dirty="0" smtClean="0">
                <a:latin typeface="Sylfaen" pitchFamily="18" charset="0"/>
              </a:rPr>
              <a:t> </a:t>
            </a:r>
            <a:r>
              <a:rPr lang="en-US" sz="2600" b="1" dirty="0" smtClean="0">
                <a:latin typeface="Sylfaen" pitchFamily="18" charset="0"/>
              </a:rPr>
              <a:t> </a:t>
            </a:r>
            <a:r>
              <a:rPr lang="ka-GE" sz="2600" b="1" dirty="0" smtClean="0">
                <a:latin typeface="Sylfaen" pitchFamily="18" charset="0"/>
              </a:rPr>
              <a:t>უნდა  </a:t>
            </a:r>
            <a:r>
              <a:rPr lang="en-US" sz="2600" dirty="0" smtClean="0">
                <a:latin typeface="Sylfaen" pitchFamily="18" charset="0"/>
              </a:rPr>
              <a:t>დ</a:t>
            </a:r>
            <a:r>
              <a:rPr lang="ka-GE" sz="2600" dirty="0" smtClean="0">
                <a:latin typeface="Sylfaen" pitchFamily="18" charset="0"/>
              </a:rPr>
              <a:t>ავაფიქსიროთ, ხოლო  შემ- დეგ  წნევა აუსკულტაციური  (</a:t>
            </a:r>
            <a:r>
              <a:rPr lang="ka-GE" sz="2600" b="1" dirty="0" smtClean="0">
                <a:latin typeface="Sylfaen" pitchFamily="18" charset="0"/>
              </a:rPr>
              <a:t>კოროტკოვის</a:t>
            </a:r>
            <a:r>
              <a:rPr lang="ka-GE" sz="2600" dirty="0" smtClean="0">
                <a:latin typeface="Sylfaen" pitchFamily="18" charset="0"/>
              </a:rPr>
              <a:t>)  მეთოდით გავზომოთ, </a:t>
            </a:r>
            <a:r>
              <a:rPr lang="ka-GE" sz="2600" b="1" dirty="0" smtClean="0">
                <a:latin typeface="Sylfaen" pitchFamily="18" charset="0"/>
              </a:rPr>
              <a:t>დეკომპრესიის ტემპი </a:t>
            </a:r>
            <a:r>
              <a:rPr lang="ka-GE" sz="2600" dirty="0" smtClean="0">
                <a:latin typeface="Sylfaen" pitchFamily="18" charset="0"/>
              </a:rPr>
              <a:t>კი გულისცემის  სიხში-რის  შესაბამისი უნდა იყოს! </a:t>
            </a:r>
            <a:endParaRPr lang="ka-GE" sz="2600" dirty="0" smtClean="0">
              <a:latin typeface="Sylfae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C:\Users\admin\Desktop\slide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6049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354162"/>
          </a:xfrm>
        </p:spPr>
        <p:txBody>
          <a:bodyPr>
            <a:noAutofit/>
          </a:bodyPr>
          <a:lstStyle/>
          <a:p>
            <a:r>
              <a:rPr lang="ka-GE" sz="2800" dirty="0" smtClean="0"/>
              <a:t>ყოველივე  ამას  ძალზე  დიდი </a:t>
            </a:r>
            <a:r>
              <a:rPr lang="ka-GE" sz="2800" b="1" dirty="0" smtClean="0"/>
              <a:t>პრაქტიკული მნიშვნელობა  </a:t>
            </a:r>
            <a:r>
              <a:rPr lang="ka-GE" sz="2800" dirty="0" smtClean="0"/>
              <a:t>აქვს,  ვინაიდან: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472608"/>
          </a:xfrm>
        </p:spPr>
        <p:txBody>
          <a:bodyPr>
            <a:normAutofit fontScale="92500"/>
          </a:bodyPr>
          <a:lstStyle/>
          <a:p>
            <a:pPr marL="742950" indent="-742950">
              <a:buFont typeface="Wingdings" pitchFamily="2" charset="2"/>
              <a:buChar char="Ø"/>
            </a:pPr>
            <a:r>
              <a:rPr lang="ka-GE" sz="3000" b="1" dirty="0" smtClean="0">
                <a:solidFill>
                  <a:srgbClr val="0070C0"/>
                </a:solidFill>
                <a:latin typeface="Sylfaen" pitchFamily="18" charset="0"/>
              </a:rPr>
              <a:t>მეორე</a:t>
            </a:r>
            <a:r>
              <a:rPr lang="ka-GE" sz="3000" i="1" dirty="0" smtClean="0">
                <a:solidFill>
                  <a:srgbClr val="0070C0"/>
                </a:solidFill>
                <a:latin typeface="Sylfaen" pitchFamily="18" charset="0"/>
              </a:rPr>
              <a:t> </a:t>
            </a:r>
            <a:r>
              <a:rPr lang="ka-GE" sz="3000" i="1" dirty="0" smtClean="0">
                <a:solidFill>
                  <a:srgbClr val="00B0F0"/>
                </a:solidFill>
                <a:latin typeface="Sylfaen" pitchFamily="18" charset="0"/>
              </a:rPr>
              <a:t> </a:t>
            </a:r>
            <a:r>
              <a:rPr lang="ka-GE" sz="3000" dirty="0" smtClean="0">
                <a:latin typeface="Sylfaen" pitchFamily="18" charset="0"/>
              </a:rPr>
              <a:t>(</a:t>
            </a:r>
            <a:r>
              <a:rPr lang="ka-GE" sz="3000" dirty="0" smtClean="0">
                <a:solidFill>
                  <a:srgbClr val="FF0000"/>
                </a:solidFill>
                <a:latin typeface="Sylfaen" pitchFamily="18" charset="0"/>
              </a:rPr>
              <a:t>non dipper</a:t>
            </a:r>
            <a:r>
              <a:rPr lang="ka-GE" sz="3000" dirty="0" smtClean="0">
                <a:latin typeface="Sylfaen" pitchFamily="18" charset="0"/>
              </a:rPr>
              <a:t> ) და, განსაკუთრებით,</a:t>
            </a:r>
            <a:r>
              <a:rPr lang="ka-GE" sz="3000" i="1" dirty="0" smtClean="0">
                <a:latin typeface="Sylfaen" pitchFamily="18" charset="0"/>
              </a:rPr>
              <a:t>  </a:t>
            </a:r>
            <a:r>
              <a:rPr lang="ka-GE" sz="3000" b="1" dirty="0" smtClean="0">
                <a:solidFill>
                  <a:srgbClr val="0070C0"/>
                </a:solidFill>
                <a:latin typeface="Sylfaen" pitchFamily="18" charset="0"/>
              </a:rPr>
              <a:t>მესამე</a:t>
            </a:r>
            <a:endParaRPr lang="ka-GE" sz="3000" i="1" dirty="0" smtClean="0">
              <a:solidFill>
                <a:srgbClr val="0070C0"/>
              </a:solidFill>
              <a:latin typeface="Sylfaen" pitchFamily="18" charset="0"/>
            </a:endParaRPr>
          </a:p>
          <a:p>
            <a:pPr marL="742950" indent="-742950">
              <a:buNone/>
            </a:pPr>
            <a:r>
              <a:rPr lang="ka-GE" sz="3000" dirty="0" smtClean="0">
                <a:latin typeface="Sylfaen" pitchFamily="18" charset="0"/>
              </a:rPr>
              <a:t>ჯგუფს (</a:t>
            </a:r>
            <a:r>
              <a:rPr lang="ka-GE" sz="3000" dirty="0" smtClean="0">
                <a:solidFill>
                  <a:srgbClr val="FF0000"/>
                </a:solidFill>
                <a:latin typeface="Sylfaen" pitchFamily="18" charset="0"/>
              </a:rPr>
              <a:t>night-p</a:t>
            </a:r>
            <a:r>
              <a:rPr lang="en-US" sz="3000" dirty="0" smtClean="0">
                <a:solidFill>
                  <a:srgbClr val="FF0000"/>
                </a:solidFill>
                <a:latin typeface="Sylfaen" pitchFamily="18" charset="0"/>
              </a:rPr>
              <a:t>ea</a:t>
            </a:r>
            <a:r>
              <a:rPr lang="ka-GE" sz="3000" dirty="0" smtClean="0">
                <a:solidFill>
                  <a:srgbClr val="FF0000"/>
                </a:solidFill>
                <a:latin typeface="Sylfaen" pitchFamily="18" charset="0"/>
              </a:rPr>
              <a:t>ker</a:t>
            </a:r>
            <a:r>
              <a:rPr lang="ka-GE" sz="3000" dirty="0" smtClean="0">
                <a:latin typeface="Sylfaen" pitchFamily="18" charset="0"/>
              </a:rPr>
              <a:t>)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 ჰემორაგიული   ინსულტის</a:t>
            </a:r>
            <a:r>
              <a:rPr lang="ka-GE" sz="3000" b="1" dirty="0" smtClean="0">
                <a:latin typeface="Sylfaen" pitchFamily="18" charset="0"/>
              </a:rPr>
              <a:t>  </a:t>
            </a:r>
            <a:r>
              <a:rPr lang="ka-GE" sz="3000" dirty="0" smtClean="0">
                <a:latin typeface="Sylfaen" pitchFamily="18" charset="0"/>
              </a:rPr>
              <a:t>და</a:t>
            </a:r>
          </a:p>
          <a:p>
            <a:pPr lvl="0">
              <a:buNone/>
            </a:pP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კარდიული  </a:t>
            </a:r>
            <a:r>
              <a:rPr lang="ka-GE" sz="3000" b="1" dirty="0" smtClean="0">
                <a:solidFill>
                  <a:srgbClr val="FF0000"/>
                </a:solidFill>
                <a:latin typeface="Sylfaen" pitchFamily="18" charset="0"/>
              </a:rPr>
              <a:t>კატასტროფის  </a:t>
            </a:r>
            <a:r>
              <a:rPr lang="ka-GE" sz="3000" b="1" dirty="0" smtClean="0">
                <a:latin typeface="Sylfaen" pitchFamily="18" charset="0"/>
              </a:rPr>
              <a:t>მაღალი  რისკი</a:t>
            </a:r>
            <a:r>
              <a:rPr lang="ka-GE" sz="3000" dirty="0" smtClean="0">
                <a:latin typeface="Sylfaen" pitchFamily="18" charset="0"/>
              </a:rPr>
              <a:t>  გააჩნია.</a:t>
            </a:r>
            <a:endParaRPr lang="en-US" sz="3000" dirty="0" smtClean="0">
              <a:latin typeface="Sylfaen" pitchFamily="18" charset="0"/>
            </a:endParaRPr>
          </a:p>
          <a:p>
            <a:pPr lvl="0">
              <a:buNone/>
            </a:pPr>
            <a:r>
              <a:rPr lang="ka-GE" sz="3000" dirty="0" smtClean="0">
                <a:latin typeface="Sylfaen" pitchFamily="18" charset="0"/>
              </a:rPr>
              <a:t>ამ პაციენტებს </a:t>
            </a:r>
            <a:r>
              <a:rPr lang="en-US" sz="3000" dirty="0" smtClean="0"/>
              <a:t> </a:t>
            </a:r>
            <a:r>
              <a:rPr lang="ka-GE" sz="3000" b="1" dirty="0" smtClean="0"/>
              <a:t>ჰიპოტენზიური  პრეპარატების  ძირი</a:t>
            </a:r>
            <a:r>
              <a:rPr lang="ka-GE" sz="3000" dirty="0" smtClean="0"/>
              <a:t>-</a:t>
            </a:r>
            <a:endParaRPr lang="ka-GE" sz="3000" b="1" dirty="0" smtClean="0"/>
          </a:p>
          <a:p>
            <a:pPr lvl="0">
              <a:buNone/>
            </a:pPr>
            <a:r>
              <a:rPr lang="ka-GE" sz="3000" b="1" dirty="0" smtClean="0"/>
              <a:t>თადი  დოზა  </a:t>
            </a:r>
            <a:r>
              <a:rPr lang="ka-GE" sz="3000" b="1" u="sng" dirty="0" smtClean="0"/>
              <a:t>საღამოს</a:t>
            </a:r>
            <a:r>
              <a:rPr lang="ka-GE" sz="3000" u="sng" dirty="0" smtClean="0"/>
              <a:t>  საათებში  </a:t>
            </a:r>
            <a:r>
              <a:rPr lang="ka-GE" sz="3000" dirty="0" smtClean="0"/>
              <a:t>უნდა  დაენიშნოს.</a:t>
            </a:r>
          </a:p>
          <a:p>
            <a:pPr lvl="0">
              <a:buNone/>
            </a:pPr>
            <a:endParaRPr lang="ka-GE" sz="3000" dirty="0" smtClean="0"/>
          </a:p>
          <a:p>
            <a:pPr lvl="0">
              <a:buFont typeface="Wingdings" pitchFamily="2" charset="2"/>
              <a:buChar char="Ø"/>
            </a:pPr>
            <a:r>
              <a:rPr lang="ka-GE" sz="3000" b="1" dirty="0" smtClean="0">
                <a:solidFill>
                  <a:srgbClr val="0070C0"/>
                </a:solidFill>
              </a:rPr>
              <a:t>    მეოთხე</a:t>
            </a:r>
            <a:r>
              <a:rPr lang="ka-GE" sz="3000" b="1" dirty="0" smtClean="0">
                <a:solidFill>
                  <a:srgbClr val="00B0F0"/>
                </a:solidFill>
              </a:rPr>
              <a:t> </a:t>
            </a:r>
            <a:r>
              <a:rPr lang="ka-GE" sz="3000" dirty="0" smtClean="0">
                <a:solidFill>
                  <a:srgbClr val="00B0F0"/>
                </a:solidFill>
              </a:rPr>
              <a:t>  </a:t>
            </a:r>
            <a:r>
              <a:rPr lang="ka-GE" sz="3000" dirty="0" smtClean="0"/>
              <a:t>ჯგუფში  </a:t>
            </a:r>
            <a:r>
              <a:rPr lang="ka-GE" sz="2800" dirty="0" smtClean="0">
                <a:latin typeface="Sylfaen" pitchFamily="18" charset="0"/>
              </a:rPr>
              <a:t>(</a:t>
            </a:r>
            <a:r>
              <a:rPr lang="ka-GE" sz="2800" dirty="0" smtClean="0">
                <a:solidFill>
                  <a:srgbClr val="FF0000"/>
                </a:solidFill>
                <a:latin typeface="Sylfaen" pitchFamily="18" charset="0"/>
              </a:rPr>
              <a:t>over-dip</a:t>
            </a:r>
            <a:r>
              <a:rPr lang="en-US" sz="2800" dirty="0" err="1" smtClean="0">
                <a:solidFill>
                  <a:srgbClr val="FF0000"/>
                </a:solidFill>
                <a:latin typeface="Sylfaen" pitchFamily="18" charset="0"/>
              </a:rPr>
              <a:t>er</a:t>
            </a:r>
            <a:r>
              <a:rPr lang="en-US" sz="2800" dirty="0" smtClean="0">
                <a:latin typeface="Sylfaen" pitchFamily="18" charset="0"/>
              </a:rPr>
              <a:t>)</a:t>
            </a:r>
            <a:r>
              <a:rPr lang="ka-GE" sz="3000" dirty="0" smtClean="0"/>
              <a:t> შედარებით  ხშირია</a:t>
            </a:r>
          </a:p>
          <a:p>
            <a:pPr lvl="0">
              <a:buNone/>
            </a:pPr>
            <a:r>
              <a:rPr lang="ka-GE" sz="3000" b="1" dirty="0" smtClean="0">
                <a:solidFill>
                  <a:srgbClr val="FF0000"/>
                </a:solidFill>
              </a:rPr>
              <a:t>იშემიური  ინსულტი</a:t>
            </a:r>
            <a:r>
              <a:rPr lang="ka-GE" sz="3000" dirty="0" smtClean="0"/>
              <a:t>.  ამ პაციენტებთან</a:t>
            </a:r>
            <a:r>
              <a:rPr lang="ka-GE" sz="3000" b="1" dirty="0" smtClean="0"/>
              <a:t>  </a:t>
            </a:r>
            <a:r>
              <a:rPr lang="ka-GE" sz="3000" dirty="0" smtClean="0"/>
              <a:t>უნდა  </a:t>
            </a:r>
            <a:r>
              <a:rPr lang="ka-GE" sz="3000" b="1" u="sng" dirty="0" smtClean="0"/>
              <a:t>ვერი </a:t>
            </a:r>
            <a:r>
              <a:rPr lang="ka-GE" sz="3000" u="sng" dirty="0" smtClean="0"/>
              <a:t>-</a:t>
            </a:r>
          </a:p>
          <a:p>
            <a:pPr lvl="0">
              <a:buNone/>
            </a:pPr>
            <a:r>
              <a:rPr lang="ka-GE" sz="3000" b="1" u="sng" dirty="0" smtClean="0"/>
              <a:t>დოთ</a:t>
            </a:r>
            <a:r>
              <a:rPr lang="ka-GE" sz="3000" b="1" dirty="0" smtClean="0"/>
              <a:t>    </a:t>
            </a:r>
            <a:r>
              <a:rPr lang="ka-GE" sz="3000" b="1" u="sng" dirty="0" smtClean="0"/>
              <a:t>პროლონგირებული   </a:t>
            </a:r>
            <a:r>
              <a:rPr lang="ka-GE" sz="3000" dirty="0" smtClean="0"/>
              <a:t>მოქმედების  </a:t>
            </a:r>
            <a:r>
              <a:rPr lang="ka-GE" sz="3000" b="1" dirty="0" smtClean="0">
                <a:solidFill>
                  <a:srgbClr val="FF0000"/>
                </a:solidFill>
              </a:rPr>
              <a:t>ჰიპოტენ </a:t>
            </a:r>
            <a:r>
              <a:rPr lang="ka-GE" sz="3000" dirty="0" smtClean="0"/>
              <a:t>-</a:t>
            </a:r>
            <a:endParaRPr lang="ka-GE" sz="3000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ka-GE" sz="3000" b="1" dirty="0" smtClean="0">
                <a:solidFill>
                  <a:srgbClr val="FF0000"/>
                </a:solidFill>
              </a:rPr>
              <a:t>ზიური  პრეპარატების  </a:t>
            </a:r>
            <a:r>
              <a:rPr lang="ka-GE" sz="3000" dirty="0" smtClean="0"/>
              <a:t>დანიშვნას!</a:t>
            </a:r>
            <a:endParaRPr lang="ru-RU" sz="3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0" y="5943600"/>
            <a:ext cx="9144000" cy="685800"/>
          </a:xfrm>
        </p:spPr>
        <p:txBody>
          <a:bodyPr>
            <a:noAutofit/>
          </a:bodyPr>
          <a:lstStyle/>
          <a:p>
            <a:r>
              <a:rPr lang="ka-GE" sz="2400" b="1" dirty="0" smtClean="0">
                <a:solidFill>
                  <a:srgbClr val="FF33CC"/>
                </a:solidFill>
              </a:rPr>
              <a:t>არტერიული </a:t>
            </a:r>
            <a:r>
              <a:rPr lang="en-US" sz="2400" b="1" dirty="0" smtClean="0">
                <a:solidFill>
                  <a:srgbClr val="FF33CC"/>
                </a:solidFill>
              </a:rPr>
              <a:t> </a:t>
            </a:r>
            <a:r>
              <a:rPr lang="ka-GE" sz="2400" b="1" dirty="0" smtClean="0">
                <a:solidFill>
                  <a:srgbClr val="FF33CC"/>
                </a:solidFill>
              </a:rPr>
              <a:t>წნევის </a:t>
            </a:r>
            <a:r>
              <a:rPr lang="en-US" sz="2400" b="1" dirty="0" smtClean="0">
                <a:solidFill>
                  <a:srgbClr val="FF33CC"/>
                </a:solidFill>
              </a:rPr>
              <a:t> </a:t>
            </a:r>
            <a:r>
              <a:rPr lang="ka-GE" sz="2400" b="1" dirty="0" smtClean="0">
                <a:solidFill>
                  <a:srgbClr val="FF33CC"/>
                </a:solidFill>
              </a:rPr>
              <a:t>გაზომვის </a:t>
            </a:r>
            <a:r>
              <a:rPr lang="en-US" sz="2400" b="1" dirty="0" smtClean="0">
                <a:solidFill>
                  <a:srgbClr val="FF33CC"/>
                </a:solidFill>
              </a:rPr>
              <a:t> </a:t>
            </a:r>
            <a:r>
              <a:rPr lang="ka-GE" sz="2400" b="1" dirty="0" smtClean="0">
                <a:solidFill>
                  <a:srgbClr val="FF33CC"/>
                </a:solidFill>
              </a:rPr>
              <a:t>გრაფიკული </a:t>
            </a:r>
            <a:r>
              <a:rPr lang="en-US" sz="2400" b="1" dirty="0" smtClean="0">
                <a:solidFill>
                  <a:srgbClr val="FF33CC"/>
                </a:solidFill>
              </a:rPr>
              <a:t> </a:t>
            </a:r>
            <a:r>
              <a:rPr lang="ka-GE" sz="2400" b="1" dirty="0" smtClean="0">
                <a:solidFill>
                  <a:srgbClr val="FF33CC"/>
                </a:solidFill>
              </a:rPr>
              <a:t>გამოსახულება</a:t>
            </a:r>
            <a:endParaRPr lang="ru-RU" sz="2400" b="1" dirty="0" smtClean="0">
              <a:solidFill>
                <a:srgbClr val="FF33CC"/>
              </a:solidFill>
            </a:endParaRPr>
          </a:p>
        </p:txBody>
      </p:sp>
      <p:pic>
        <p:nvPicPr>
          <p:cNvPr id="29699" name="Picture 2" descr="C:\Documents and Settings\admin\Рабочий стол\Копия 524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381000"/>
            <a:ext cx="8153400" cy="5715000"/>
          </a:xfrm>
          <a:noFill/>
        </p:spPr>
      </p:pic>
      <p:sp>
        <p:nvSpPr>
          <p:cNvPr id="29700" name="Прямоугольник 4"/>
          <p:cNvSpPr>
            <a:spLocks noChangeArrowheads="1"/>
          </p:cNvSpPr>
          <p:nvPr/>
        </p:nvSpPr>
        <p:spPr bwMode="auto">
          <a:xfrm>
            <a:off x="2209800" y="762000"/>
            <a:ext cx="15859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1600" b="1">
                <a:solidFill>
                  <a:srgbClr val="FF0000"/>
                </a:solidFill>
              </a:rPr>
              <a:t>წნევა მანჟეტში</a:t>
            </a:r>
            <a:endParaRPr lang="ru-RU" sz="1600" b="1">
              <a:solidFill>
                <a:srgbClr val="FF0000"/>
              </a:solidFill>
            </a:endParaRPr>
          </a:p>
        </p:txBody>
      </p:sp>
      <p:sp>
        <p:nvSpPr>
          <p:cNvPr id="29701" name="Прямоугольник 5"/>
          <p:cNvSpPr>
            <a:spLocks noChangeArrowheads="1"/>
          </p:cNvSpPr>
          <p:nvPr/>
        </p:nvSpPr>
        <p:spPr bwMode="auto">
          <a:xfrm>
            <a:off x="3352800" y="1219200"/>
            <a:ext cx="200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1600"/>
              <a:t>სისტოლური წნევა </a:t>
            </a:r>
            <a:endParaRPr lang="ru-RU" sz="1600"/>
          </a:p>
        </p:txBody>
      </p:sp>
      <p:sp>
        <p:nvSpPr>
          <p:cNvPr id="29702" name="Прямоугольник 6"/>
          <p:cNvSpPr>
            <a:spLocks noChangeArrowheads="1"/>
          </p:cNvSpPr>
          <p:nvPr/>
        </p:nvSpPr>
        <p:spPr bwMode="auto">
          <a:xfrm>
            <a:off x="6019800" y="2667000"/>
            <a:ext cx="2109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1600"/>
              <a:t>დიასტოლური წნევა</a:t>
            </a:r>
            <a:endParaRPr lang="ru-RU" sz="1600"/>
          </a:p>
        </p:txBody>
      </p:sp>
      <p:sp>
        <p:nvSpPr>
          <p:cNvPr id="29703" name="Прямоугольник 7"/>
          <p:cNvSpPr>
            <a:spLocks noChangeArrowheads="1"/>
          </p:cNvSpPr>
          <p:nvPr/>
        </p:nvSpPr>
        <p:spPr bwMode="auto">
          <a:xfrm>
            <a:off x="6248400" y="4419600"/>
            <a:ext cx="26821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2000" b="1" dirty="0">
                <a:solidFill>
                  <a:srgbClr val="FF0000"/>
                </a:solidFill>
              </a:rPr>
              <a:t>კოროტკოვის ტონები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9704" name="Прямоугольник 8"/>
          <p:cNvSpPr>
            <a:spLocks noChangeArrowheads="1"/>
          </p:cNvSpPr>
          <p:nvPr/>
        </p:nvSpPr>
        <p:spPr bwMode="auto">
          <a:xfrm>
            <a:off x="762000" y="4572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a-GE">
                <a:solidFill>
                  <a:srgbClr val="FF0000"/>
                </a:solidFill>
              </a:rPr>
              <a:t>მმ ს.სვ.</a:t>
            </a:r>
            <a:endParaRPr lang="ru-R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C:\Documents and Settings\admin\Рабочий стол\აუსკ.ცჰავარდნა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990600"/>
            <a:ext cx="7573963" cy="5486400"/>
          </a:xfrm>
          <a:noFill/>
        </p:spPr>
      </p:pic>
      <p:sp>
        <p:nvSpPr>
          <p:cNvPr id="31747" name="Прямоугольник 4"/>
          <p:cNvSpPr>
            <a:spLocks noChangeArrowheads="1"/>
          </p:cNvSpPr>
          <p:nvPr/>
        </p:nvSpPr>
        <p:spPr bwMode="auto">
          <a:xfrm>
            <a:off x="2743200" y="1371600"/>
            <a:ext cx="15859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1600" b="1">
                <a:solidFill>
                  <a:srgbClr val="CC00CC"/>
                </a:solidFill>
              </a:rPr>
              <a:t>წნევა მანჟეტში</a:t>
            </a:r>
            <a:endParaRPr lang="ru-RU" sz="1600" b="1">
              <a:solidFill>
                <a:srgbClr val="CC00CC"/>
              </a:solidFill>
            </a:endParaRPr>
          </a:p>
        </p:txBody>
      </p:sp>
      <p:sp>
        <p:nvSpPr>
          <p:cNvPr id="31748" name="Прямоугольник 5"/>
          <p:cNvSpPr>
            <a:spLocks noChangeArrowheads="1"/>
          </p:cNvSpPr>
          <p:nvPr/>
        </p:nvSpPr>
        <p:spPr bwMode="auto">
          <a:xfrm>
            <a:off x="3352800" y="1981200"/>
            <a:ext cx="200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1600"/>
              <a:t>სისტოლური წნევა </a:t>
            </a:r>
            <a:endParaRPr lang="ru-RU" sz="1600"/>
          </a:p>
        </p:txBody>
      </p:sp>
      <p:sp>
        <p:nvSpPr>
          <p:cNvPr id="31749" name="Прямоугольник 6"/>
          <p:cNvSpPr>
            <a:spLocks noChangeArrowheads="1"/>
          </p:cNvSpPr>
          <p:nvPr/>
        </p:nvSpPr>
        <p:spPr bwMode="auto">
          <a:xfrm>
            <a:off x="3733800" y="2286000"/>
            <a:ext cx="34884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2000" b="1" dirty="0">
                <a:solidFill>
                  <a:srgbClr val="0070C0"/>
                </a:solidFill>
              </a:rPr>
              <a:t>აუსკულტაციური ჩავარდნა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1750" name="Прямоугольник 7"/>
          <p:cNvSpPr>
            <a:spLocks noChangeArrowheads="1"/>
          </p:cNvSpPr>
          <p:nvPr/>
        </p:nvSpPr>
        <p:spPr bwMode="auto">
          <a:xfrm>
            <a:off x="6172200" y="3505200"/>
            <a:ext cx="2109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1600"/>
              <a:t>დიასტოლური წნევა</a:t>
            </a:r>
            <a:endParaRPr lang="ru-RU" sz="1600"/>
          </a:p>
        </p:txBody>
      </p:sp>
      <p:sp>
        <p:nvSpPr>
          <p:cNvPr id="31751" name="Прямоугольник 8"/>
          <p:cNvSpPr>
            <a:spLocks noChangeArrowheads="1"/>
          </p:cNvSpPr>
          <p:nvPr/>
        </p:nvSpPr>
        <p:spPr bwMode="auto">
          <a:xfrm>
            <a:off x="6172200" y="4953000"/>
            <a:ext cx="26821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 sz="2000" b="1" dirty="0">
                <a:solidFill>
                  <a:srgbClr val="FF0000"/>
                </a:solidFill>
              </a:rPr>
              <a:t>კოროტკოვის ტონები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1752" name="Прямоугольник 10"/>
          <p:cNvSpPr>
            <a:spLocks noChangeArrowheads="1"/>
          </p:cNvSpPr>
          <p:nvPr/>
        </p:nvSpPr>
        <p:spPr bwMode="auto">
          <a:xfrm>
            <a:off x="914400" y="990600"/>
            <a:ext cx="94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a-GE">
                <a:solidFill>
                  <a:srgbClr val="CC00CC"/>
                </a:solidFill>
              </a:rPr>
              <a:t>მმ ს.სვ.</a:t>
            </a:r>
            <a:endParaRPr lang="ru-RU">
              <a:solidFill>
                <a:srgbClr val="CC00CC"/>
              </a:solidFill>
            </a:endParaRPr>
          </a:p>
        </p:txBody>
      </p:sp>
      <p:sp>
        <p:nvSpPr>
          <p:cNvPr id="31753" name="Прямоугольник 11"/>
          <p:cNvSpPr>
            <a:spLocks noChangeArrowheads="1"/>
          </p:cNvSpPr>
          <p:nvPr/>
        </p:nvSpPr>
        <p:spPr bwMode="auto">
          <a:xfrm>
            <a:off x="228600" y="304800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a-GE" sz="2000" b="1" i="1" dirty="0" smtClean="0">
                <a:solidFill>
                  <a:srgbClr val="FF0000"/>
                </a:solidFill>
              </a:rPr>
              <a:t>                 </a:t>
            </a:r>
            <a:r>
              <a:rPr lang="ka-GE" sz="2800" b="1" i="1" dirty="0" smtClean="0">
                <a:solidFill>
                  <a:srgbClr val="0070C0"/>
                </a:solidFill>
              </a:rPr>
              <a:t>აუსკულტაციური   ჩავარდნის   </a:t>
            </a:r>
            <a:r>
              <a:rPr lang="ka-GE" sz="2800" b="1" i="1" dirty="0" smtClean="0"/>
              <a:t>გრაფიკა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a-GE" sz="2800" dirty="0" smtClean="0"/>
              <a:t> </a:t>
            </a:r>
            <a:r>
              <a:rPr lang="ka-GE" sz="2800" dirty="0" smtClean="0">
                <a:latin typeface="Sylfaen" pitchFamily="18" charset="0"/>
              </a:rPr>
              <a:t>ზოგჯერ  </a:t>
            </a:r>
            <a:r>
              <a:rPr lang="en-US" sz="2800" b="1" dirty="0" smtClean="0">
                <a:solidFill>
                  <a:srgbClr val="FF0000"/>
                </a:solidFill>
                <a:latin typeface="Sylfaen" pitchFamily="18" charset="0"/>
              </a:rPr>
              <a:t>IV</a:t>
            </a:r>
            <a:r>
              <a:rPr lang="ka-GE" sz="2800" b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და </a:t>
            </a:r>
            <a:r>
              <a:rPr lang="en-US" sz="2800" b="1" dirty="0" smtClean="0">
                <a:solidFill>
                  <a:srgbClr val="FF0000"/>
                </a:solidFill>
                <a:latin typeface="Sylfaen" pitchFamily="18" charset="0"/>
              </a:rPr>
              <a:t>V</a:t>
            </a:r>
            <a:r>
              <a:rPr lang="ka-GE" sz="2800" b="1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ფაზა (ანუ დიასტოლური </a:t>
            </a:r>
            <a:r>
              <a:rPr lang="ka-GE" sz="2800" dirty="0" smtClean="0">
                <a:latin typeface="Sylfaen" pitchFamily="18" charset="0"/>
              </a:rPr>
              <a:t> წნევის </a:t>
            </a:r>
            <a:r>
              <a:rPr lang="ka-GE" sz="2800" dirty="0" smtClean="0">
                <a:latin typeface="Sylfaen" pitchFamily="18" charset="0"/>
              </a:rPr>
              <a:t>დაფიქსირების </a:t>
            </a:r>
            <a:r>
              <a:rPr lang="ka-GE" sz="2800" dirty="0" smtClean="0">
                <a:latin typeface="Sylfaen" pitchFamily="18" charset="0"/>
              </a:rPr>
              <a:t> მომენტი</a:t>
            </a:r>
            <a:r>
              <a:rPr lang="ka-GE" sz="2800" dirty="0" smtClean="0">
                <a:latin typeface="Sylfaen" pitchFamily="18" charset="0"/>
              </a:rPr>
              <a:t>!)  გაერთიანებულია  და </a:t>
            </a:r>
            <a:r>
              <a:rPr lang="ka-GE" sz="2800" dirty="0" smtClean="0">
                <a:latin typeface="Sylfaen" pitchFamily="18" charset="0"/>
              </a:rPr>
              <a:t>ტონები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ისმის  </a:t>
            </a:r>
            <a:r>
              <a:rPr lang="ka-GE" sz="2800" dirty="0" smtClean="0">
                <a:latin typeface="Sylfaen" pitchFamily="18" charset="0"/>
              </a:rPr>
              <a:t>დეკომპრესიის  ბოლომდე, რასაც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“</a:t>
            </a:r>
            <a:r>
              <a:rPr lang="ka-GE" sz="2800" b="1" dirty="0" smtClean="0">
                <a:solidFill>
                  <a:srgbClr val="FF00FF"/>
                </a:solidFill>
                <a:latin typeface="Sylfaen" pitchFamily="18" charset="0"/>
              </a:rPr>
              <a:t>კოროტკოვის  უსასრულო  </a:t>
            </a:r>
            <a:r>
              <a:rPr lang="ka-GE" sz="2800" b="1" dirty="0" smtClean="0">
                <a:solidFill>
                  <a:srgbClr val="FF00FF"/>
                </a:solidFill>
                <a:latin typeface="Sylfaen" pitchFamily="18" charset="0"/>
              </a:rPr>
              <a:t>ტონი</a:t>
            </a:r>
            <a:r>
              <a:rPr lang="ka-GE" sz="2800" dirty="0" smtClean="0">
                <a:latin typeface="Sylfaen" pitchFamily="18" charset="0"/>
              </a:rPr>
              <a:t>” ეწოდება.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ka-GE" sz="2800" dirty="0" smtClean="0">
                <a:latin typeface="Sylfaen" pitchFamily="18" charset="0"/>
              </a:rPr>
              <a:t>ეს  </a:t>
            </a:r>
            <a:r>
              <a:rPr lang="en-US" sz="2800" dirty="0" err="1" smtClean="0">
                <a:latin typeface="Sylfaen" pitchFamily="18" charset="0"/>
              </a:rPr>
              <a:t>მოვლენა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დაკავშირებულია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წუთმოცულობის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მატებასთან  </a:t>
            </a:r>
            <a:r>
              <a:rPr lang="en-US" sz="2800" dirty="0" err="1" smtClean="0">
                <a:latin typeface="Sylfaen" pitchFamily="18" charset="0"/>
              </a:rPr>
              <a:t>და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სისხლძარღვთა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ტონუსის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ცვლილე-ბასთან </a:t>
            </a:r>
            <a:r>
              <a:rPr lang="en-US" sz="2800" dirty="0" smtClean="0">
                <a:latin typeface="Sylfaen" pitchFamily="18" charset="0"/>
              </a:rPr>
              <a:t>(</a:t>
            </a:r>
            <a:r>
              <a:rPr lang="ka-GE" sz="2800" dirty="0" smtClean="0">
                <a:latin typeface="Sylfaen" pitchFamily="18" charset="0"/>
              </a:rPr>
              <a:t>სპორტსმენებში, </a:t>
            </a:r>
            <a:r>
              <a:rPr lang="en-US" sz="2800" dirty="0" err="1" smtClean="0">
                <a:latin typeface="Sylfaen" pitchFamily="18" charset="0"/>
              </a:rPr>
              <a:t>თირეოტოქსიკოზი</a:t>
            </a:r>
            <a:r>
              <a:rPr lang="ka-GE" sz="2800" dirty="0" smtClean="0">
                <a:latin typeface="Sylfaen" pitchFamily="18" charset="0"/>
              </a:rPr>
              <a:t>ს</a:t>
            </a:r>
            <a:r>
              <a:rPr lang="en-US" sz="2800" dirty="0" smtClean="0">
                <a:latin typeface="Sylfaen" pitchFamily="18" charset="0"/>
              </a:rPr>
              <a:t>,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ცხე</a:t>
            </a:r>
            <a:r>
              <a:rPr lang="ka-GE" sz="2800" dirty="0" smtClean="0">
                <a:latin typeface="Sylfaen" pitchFamily="18" charset="0"/>
              </a:rPr>
              <a:t>-</a:t>
            </a:r>
            <a:r>
              <a:rPr lang="en-US" sz="2800" dirty="0" err="1" smtClean="0">
                <a:latin typeface="Sylfaen" pitchFamily="18" charset="0"/>
              </a:rPr>
              <a:t>ლებ</a:t>
            </a:r>
            <a:r>
              <a:rPr lang="ka-GE" sz="2800" dirty="0" smtClean="0">
                <a:latin typeface="Sylfaen" pitchFamily="18" charset="0"/>
              </a:rPr>
              <a:t>ის</a:t>
            </a:r>
            <a:r>
              <a:rPr lang="en-US" sz="2800" dirty="0" smtClean="0">
                <a:latin typeface="Sylfaen" pitchFamily="18" charset="0"/>
              </a:rPr>
              <a:t>, 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ფიზიკური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დატვირთვ</a:t>
            </a:r>
            <a:r>
              <a:rPr lang="ka-GE" sz="2800" dirty="0" smtClean="0">
                <a:latin typeface="Sylfaen" pitchFamily="18" charset="0"/>
              </a:rPr>
              <a:t>ის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 და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აორტული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ნაკლოვანებ</a:t>
            </a:r>
            <a:r>
              <a:rPr lang="ka-GE" sz="2800" dirty="0" smtClean="0">
                <a:latin typeface="Sylfaen" pitchFamily="18" charset="0"/>
              </a:rPr>
              <a:t>ის დროს</a:t>
            </a:r>
            <a:r>
              <a:rPr lang="en-US" sz="2800" dirty="0" smtClean="0">
                <a:latin typeface="Sylfaen" pitchFamily="18" charset="0"/>
              </a:rPr>
              <a:t>).</a:t>
            </a:r>
            <a:r>
              <a:rPr lang="ka-GE" sz="2800" dirty="0" smtClean="0">
                <a:latin typeface="Sylfaen" pitchFamily="18" charset="0"/>
              </a:rPr>
              <a:t> </a:t>
            </a:r>
            <a:endParaRPr lang="ka-GE" sz="2800" dirty="0" smtClean="0">
              <a:latin typeface="Sylfae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ასეთ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შემთხვევაში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ექიმმა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დიასტოლური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წნევის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b="1" dirty="0" err="1" smtClean="0">
                <a:latin typeface="Sylfaen" pitchFamily="18" charset="0"/>
              </a:rPr>
              <a:t>ორი</a:t>
            </a:r>
            <a:r>
              <a:rPr lang="ka-GE" sz="2800" b="1" dirty="0" smtClean="0">
                <a:latin typeface="Sylfaen" pitchFamily="18" charset="0"/>
              </a:rPr>
              <a:t> </a:t>
            </a:r>
            <a:r>
              <a:rPr lang="en-US" sz="2800" b="1" dirty="0" smtClean="0">
                <a:latin typeface="Sylfaen" pitchFamily="18" charset="0"/>
              </a:rPr>
              <a:t> </a:t>
            </a:r>
            <a:r>
              <a:rPr lang="en-US" sz="2800" b="1" dirty="0" err="1" smtClean="0">
                <a:latin typeface="Sylfaen" pitchFamily="18" charset="0"/>
              </a:rPr>
              <a:t>მაჩვენებელი</a:t>
            </a:r>
            <a:r>
              <a:rPr lang="en-US" sz="2800" b="1" dirty="0" smtClean="0">
                <a:latin typeface="Sylfaen" pitchFamily="18" charset="0"/>
              </a:rPr>
              <a:t> </a:t>
            </a:r>
            <a:r>
              <a:rPr lang="ka-GE" sz="2800" b="1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უნდა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დააფიქსიროს</a:t>
            </a:r>
            <a:r>
              <a:rPr lang="ka-GE" sz="2800" b="1" dirty="0" smtClean="0">
                <a:latin typeface="Sylfaen" pitchFamily="18" charset="0"/>
              </a:rPr>
              <a:t> </a:t>
            </a:r>
            <a:r>
              <a:rPr lang="en-US" sz="2800" dirty="0" smtClean="0">
                <a:latin typeface="Sylfaen" pitchFamily="18" charset="0"/>
              </a:rPr>
              <a:t>– </a:t>
            </a:r>
            <a:r>
              <a:rPr lang="en-US" sz="2800" dirty="0" err="1" smtClean="0">
                <a:latin typeface="Sylfaen" pitchFamily="18" charset="0"/>
              </a:rPr>
              <a:t>ტონების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შესუსტების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ka-GE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და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გაქრობის</a:t>
            </a:r>
            <a:r>
              <a:rPr lang="en-US" sz="2800" dirty="0" smtClean="0">
                <a:latin typeface="Sylfaen" pitchFamily="18" charset="0"/>
              </a:rPr>
              <a:t>.  </a:t>
            </a:r>
            <a:r>
              <a:rPr lang="ka-GE" sz="2800" dirty="0" smtClean="0">
                <a:latin typeface="Sylfaen" pitchFamily="18" charset="0"/>
              </a:rPr>
              <a:t> 	</a:t>
            </a:r>
          </a:p>
          <a:p>
            <a:pPr>
              <a:buNone/>
            </a:pPr>
            <a:r>
              <a:rPr lang="ka-GE" sz="2800" dirty="0" smtClean="0">
                <a:latin typeface="Sylfaen" pitchFamily="18" charset="0"/>
              </a:rPr>
              <a:t>       </a:t>
            </a:r>
            <a:r>
              <a:rPr lang="en-US" sz="2800" dirty="0" err="1" smtClean="0">
                <a:latin typeface="Sylfaen" pitchFamily="18" charset="0"/>
              </a:rPr>
              <a:t>მაგ</a:t>
            </a:r>
            <a:r>
              <a:rPr lang="ka-GE" sz="2800" dirty="0" smtClean="0">
                <a:latin typeface="Sylfaen" pitchFamily="18" charset="0"/>
              </a:rPr>
              <a:t>ალითად</a:t>
            </a:r>
            <a:r>
              <a:rPr lang="en-US" sz="2800" dirty="0" smtClean="0">
                <a:latin typeface="Sylfaen" pitchFamily="18" charset="0"/>
              </a:rPr>
              <a:t>:</a:t>
            </a:r>
            <a:r>
              <a:rPr lang="ka-GE" sz="2800" dirty="0" smtClean="0">
                <a:latin typeface="Sylfaen" pitchFamily="18" charset="0"/>
              </a:rPr>
              <a:t> 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b="1" dirty="0" smtClean="0">
                <a:solidFill>
                  <a:srgbClr val="CC00CC"/>
                </a:solidFill>
                <a:latin typeface="Sylfaen" pitchFamily="18" charset="0"/>
              </a:rPr>
              <a:t>150/70</a:t>
            </a:r>
            <a:r>
              <a:rPr lang="en-US" sz="2800" dirty="0" smtClean="0">
                <a:latin typeface="Sylfaen" pitchFamily="18" charset="0"/>
              </a:rPr>
              <a:t>(</a:t>
            </a:r>
            <a:r>
              <a:rPr lang="en-US" sz="2800" b="1" dirty="0" smtClean="0">
                <a:solidFill>
                  <a:srgbClr val="00B0F0"/>
                </a:solidFill>
                <a:latin typeface="Sylfaen" pitchFamily="18" charset="0"/>
              </a:rPr>
              <a:t>0</a:t>
            </a:r>
            <a:r>
              <a:rPr lang="en-US" sz="2800" dirty="0" smtClean="0">
                <a:latin typeface="Sylfaen" pitchFamily="18" charset="0"/>
              </a:rPr>
              <a:t>);</a:t>
            </a:r>
            <a:r>
              <a:rPr lang="ka-GE" sz="2800" dirty="0" smtClean="0">
                <a:latin typeface="Sylfaen" pitchFamily="18" charset="0"/>
              </a:rPr>
              <a:t>    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ან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smtClean="0">
                <a:solidFill>
                  <a:srgbClr val="CC00CC"/>
                </a:solidFill>
                <a:latin typeface="Sylfaen" pitchFamily="18" charset="0"/>
              </a:rPr>
              <a:t>160/80</a:t>
            </a:r>
            <a:r>
              <a:rPr lang="en-US" sz="2800" dirty="0" smtClean="0">
                <a:latin typeface="Sylfaen" pitchFamily="18" charset="0"/>
              </a:rPr>
              <a:t>(</a:t>
            </a:r>
            <a:r>
              <a:rPr lang="en-US" sz="2800" b="1" dirty="0" smtClean="0">
                <a:solidFill>
                  <a:srgbClr val="00B0F0"/>
                </a:solidFill>
                <a:latin typeface="Sylfaen" pitchFamily="18" charset="0"/>
              </a:rPr>
              <a:t>20</a:t>
            </a:r>
            <a:r>
              <a:rPr lang="en-US" sz="2800" dirty="0" smtClean="0">
                <a:latin typeface="Sylfaen" pitchFamily="18" charset="0"/>
              </a:rPr>
              <a:t>)</a:t>
            </a:r>
            <a:r>
              <a:rPr lang="ka-GE" sz="2800" dirty="0" smtClean="0">
                <a:latin typeface="Sylfaen" pitchFamily="18" charset="0"/>
              </a:rPr>
              <a:t> და  ა.შ.</a:t>
            </a:r>
            <a:endParaRPr lang="ru-RU" sz="2800" dirty="0" smtClean="0">
              <a:latin typeface="Sylfaen" pitchFamily="18" charset="0"/>
            </a:endParaRPr>
          </a:p>
          <a:p>
            <a:endParaRPr lang="ka-GE" sz="2800" b="1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b="1" dirty="0" smtClean="0">
                <a:solidFill>
                  <a:srgbClr val="FF33CC"/>
                </a:solidFill>
              </a:rPr>
              <a:t>       აწ</a:t>
            </a:r>
            <a:r>
              <a:rPr lang="ka-GE" sz="2800" dirty="0" smtClean="0"/>
              <a:t>-ის  ზუსტი  </a:t>
            </a:r>
            <a:r>
              <a:rPr lang="ka-GE" sz="2800" b="1" dirty="0" smtClean="0"/>
              <a:t>გაზომვის  სიძნელეები  </a:t>
            </a:r>
            <a:r>
              <a:rPr lang="ka-GE" sz="2800" dirty="0" smtClean="0"/>
              <a:t>იქმნება </a:t>
            </a:r>
            <a:r>
              <a:rPr lang="ka-GE" sz="2800" b="1" i="1" dirty="0" smtClean="0">
                <a:solidFill>
                  <a:srgbClr val="0070C0"/>
                </a:solidFill>
              </a:rPr>
              <a:t>ექსტრასისტოლიის,   მოციმციმე   არიტმიის   </a:t>
            </a:r>
            <a:r>
              <a:rPr lang="ka-GE" sz="2800" i="1" dirty="0" smtClean="0"/>
              <a:t>და</a:t>
            </a:r>
            <a:r>
              <a:rPr lang="ka-GE" sz="2800" i="1" dirty="0" smtClean="0">
                <a:solidFill>
                  <a:srgbClr val="00B0F0"/>
                </a:solidFill>
              </a:rPr>
              <a:t>   </a:t>
            </a:r>
            <a:r>
              <a:rPr lang="ka-GE" sz="2800" b="1" i="1" dirty="0" smtClean="0"/>
              <a:t>მეორე  ხარისხის   </a:t>
            </a:r>
            <a:r>
              <a:rPr lang="ka-GE" sz="2800" b="1" i="1" dirty="0" smtClean="0">
                <a:solidFill>
                  <a:srgbClr val="0070C0"/>
                </a:solidFill>
              </a:rPr>
              <a:t>ავ  ბლოკადის  </a:t>
            </a:r>
            <a:r>
              <a:rPr lang="ka-GE" sz="2800" i="1" dirty="0" smtClean="0"/>
              <a:t>დროს.</a:t>
            </a:r>
            <a:r>
              <a:rPr lang="ka-GE" sz="2800" dirty="0" smtClean="0"/>
              <a:t> </a:t>
            </a:r>
            <a:endParaRPr lang="ka-GE" sz="2800" b="1" dirty="0" smtClean="0">
              <a:solidFill>
                <a:srgbClr val="FF0000"/>
              </a:solidFill>
            </a:endParaRPr>
          </a:p>
          <a:p>
            <a:r>
              <a:rPr lang="ka-GE" sz="2800" dirty="0" smtClean="0"/>
              <a:t>    ეს იმითაა  განპირობებული, რომ  სხვადასხვა ხანგრძლივობის  დიასტოლური  პაუზა  იწვევს დართყმითი  მოცულობის  </a:t>
            </a:r>
            <a:r>
              <a:rPr lang="ka-GE" sz="2800" dirty="0" smtClean="0"/>
              <a:t>ცვალებადობას</a:t>
            </a:r>
            <a:r>
              <a:rPr lang="ka-GE" sz="2800" dirty="0" smtClean="0"/>
              <a:t>: </a:t>
            </a:r>
          </a:p>
          <a:p>
            <a:pPr>
              <a:buNone/>
            </a:pPr>
            <a:r>
              <a:rPr lang="ka-GE" sz="2800" i="1" dirty="0" smtClean="0"/>
              <a:t>       </a:t>
            </a:r>
            <a:r>
              <a:rPr lang="ka-GE" sz="2800" b="1" dirty="0" smtClean="0"/>
              <a:t>ხანგრძლივი  პაუზის  </a:t>
            </a:r>
            <a:r>
              <a:rPr lang="ka-GE" sz="2800" dirty="0" smtClean="0"/>
              <a:t>შემდგომი  სისტოლა </a:t>
            </a:r>
            <a:r>
              <a:rPr lang="ka-GE" sz="2800" b="1" dirty="0" smtClean="0">
                <a:solidFill>
                  <a:srgbClr val="FF33CC"/>
                </a:solidFill>
              </a:rPr>
              <a:t>დიდ დარტყმით  მოცულობას  </a:t>
            </a:r>
            <a:r>
              <a:rPr lang="ka-GE" sz="2800" dirty="0" smtClean="0"/>
              <a:t>და, შესაბამისად,  </a:t>
            </a:r>
            <a:r>
              <a:rPr lang="ka-GE" sz="2800" b="1" dirty="0" smtClean="0">
                <a:solidFill>
                  <a:srgbClr val="FF33CC"/>
                </a:solidFill>
              </a:rPr>
              <a:t>მაღალ  სისტოლურ  წნევას </a:t>
            </a:r>
            <a:r>
              <a:rPr lang="ka-GE" sz="2800" b="1" dirty="0" smtClean="0">
                <a:solidFill>
                  <a:srgbClr val="C00000"/>
                </a:solidFill>
              </a:rPr>
              <a:t> </a:t>
            </a:r>
            <a:r>
              <a:rPr lang="ka-GE" sz="2800" dirty="0" smtClean="0"/>
              <a:t>ქმნის.</a:t>
            </a:r>
            <a:r>
              <a:rPr lang="ka-GE" sz="2800" dirty="0" smtClean="0">
                <a:solidFill>
                  <a:srgbClr val="C00000"/>
                </a:solidFill>
              </a:rPr>
              <a:t>   </a:t>
            </a:r>
            <a:r>
              <a:rPr lang="ka-GE" sz="2800" dirty="0" smtClean="0"/>
              <a:t>ამის  გამო,  ერთეული  </a:t>
            </a:r>
            <a:r>
              <a:rPr lang="ka-GE" sz="2800" b="1" dirty="0" smtClean="0"/>
              <a:t>ტონები </a:t>
            </a:r>
            <a:r>
              <a:rPr lang="ka-GE" sz="2800" b="1" dirty="0" smtClean="0">
                <a:solidFill>
                  <a:srgbClr val="00B0F0"/>
                </a:solidFill>
              </a:rPr>
              <a:t> </a:t>
            </a:r>
            <a:r>
              <a:rPr lang="ka-GE" sz="2800" b="1" dirty="0" smtClean="0"/>
              <a:t>გაცილებით  ადრე  ისმის </a:t>
            </a:r>
            <a:r>
              <a:rPr lang="ka-GE" sz="2800" dirty="0" smtClean="0">
                <a:solidFill>
                  <a:srgbClr val="00B0F0"/>
                </a:solidFill>
              </a:rPr>
              <a:t> </a:t>
            </a:r>
            <a:r>
              <a:rPr lang="ka-GE" sz="2800" dirty="0" smtClean="0"/>
              <a:t>და  </a:t>
            </a:r>
            <a:r>
              <a:rPr lang="ka-GE" sz="2800" b="1" u="sng" dirty="0" smtClean="0"/>
              <a:t>ცრუ  მაღალ </a:t>
            </a:r>
            <a:r>
              <a:rPr lang="ka-GE" sz="2800" b="1" dirty="0" smtClean="0">
                <a:solidFill>
                  <a:srgbClr val="FF33CC"/>
                </a:solidFill>
              </a:rPr>
              <a:t>სისტოლურ </a:t>
            </a:r>
            <a:r>
              <a:rPr lang="ka-GE" sz="2800" b="1" dirty="0" smtClean="0">
                <a:solidFill>
                  <a:srgbClr val="FF33CC"/>
                </a:solidFill>
              </a:rPr>
              <a:t>  </a:t>
            </a:r>
            <a:r>
              <a:rPr lang="ka-GE" sz="2800" b="1" dirty="0" smtClean="0">
                <a:solidFill>
                  <a:srgbClr val="FF33CC"/>
                </a:solidFill>
              </a:rPr>
              <a:t>წნევას  </a:t>
            </a:r>
            <a:r>
              <a:rPr lang="ka-GE" sz="2800" b="1" dirty="0" smtClean="0">
                <a:solidFill>
                  <a:srgbClr val="FF33CC"/>
                </a:solidFill>
              </a:rPr>
              <a:t> </a:t>
            </a:r>
            <a:r>
              <a:rPr lang="ka-GE" sz="2800" dirty="0" smtClean="0"/>
              <a:t>გვიფიქსირებს</a:t>
            </a:r>
            <a:r>
              <a:rPr lang="ka-GE" sz="2800" dirty="0" smtClean="0"/>
              <a:t>.  </a:t>
            </a:r>
          </a:p>
          <a:p>
            <a:r>
              <a:rPr lang="ka-GE" sz="2800" dirty="0" smtClean="0"/>
              <a:t>მეორე  მხრივ,  </a:t>
            </a:r>
            <a:r>
              <a:rPr lang="ka-GE" sz="2800" b="1" dirty="0" smtClean="0"/>
              <a:t>მცირე  პაუზას  </a:t>
            </a:r>
            <a:r>
              <a:rPr lang="ka-GE" sz="2800" b="1" dirty="0" smtClean="0">
                <a:solidFill>
                  <a:srgbClr val="0070C0"/>
                </a:solidFill>
              </a:rPr>
              <a:t>მცირე  დართყმითი მოცულობა</a:t>
            </a:r>
            <a:r>
              <a:rPr lang="ka-GE" sz="2800" dirty="0" smtClean="0"/>
              <a:t> </a:t>
            </a:r>
            <a:r>
              <a:rPr lang="ka-GE" sz="2800" dirty="0" smtClean="0"/>
              <a:t> </a:t>
            </a:r>
            <a:r>
              <a:rPr lang="ka-GE" sz="2800" dirty="0" smtClean="0"/>
              <a:t> მოსდევს</a:t>
            </a:r>
            <a:r>
              <a:rPr lang="ka-GE" sz="2800" dirty="0" smtClean="0"/>
              <a:t>, </a:t>
            </a:r>
            <a:r>
              <a:rPr lang="ka-GE" sz="2800" dirty="0" smtClean="0"/>
              <a:t>რაც  იწვევს  </a:t>
            </a:r>
            <a:r>
              <a:rPr lang="ka-GE" sz="2800" b="1" dirty="0" smtClean="0">
                <a:solidFill>
                  <a:srgbClr val="0070C0"/>
                </a:solidFill>
              </a:rPr>
              <a:t>დიასტოლური წნევის</a:t>
            </a:r>
            <a:r>
              <a:rPr lang="ka-GE" sz="2800" dirty="0" smtClean="0">
                <a:solidFill>
                  <a:srgbClr val="0070C0"/>
                </a:solidFill>
              </a:rPr>
              <a:t>  </a:t>
            </a:r>
            <a:r>
              <a:rPr lang="ka-GE" sz="2800" b="1" u="sng" dirty="0" smtClean="0"/>
              <a:t>ცრუ  დაბალი</a:t>
            </a:r>
            <a:r>
              <a:rPr lang="ka-GE" sz="2800" b="1" dirty="0" smtClean="0"/>
              <a:t>   </a:t>
            </a:r>
            <a:r>
              <a:rPr lang="ka-GE" sz="2800" dirty="0" smtClean="0"/>
              <a:t>ციფრების  დაფიქსირებას. 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r>
              <a:rPr lang="ka-GE" sz="2800" dirty="0" smtClean="0"/>
              <a:t> მიღებულია, რომ  ასეთ პირობებში  </a:t>
            </a:r>
            <a:r>
              <a:rPr lang="ka-GE" b="1" dirty="0" smtClean="0">
                <a:solidFill>
                  <a:srgbClr val="FF0000"/>
                </a:solidFill>
              </a:rPr>
              <a:t>აწ</a:t>
            </a:r>
            <a:r>
              <a:rPr lang="ka-GE" sz="2800" dirty="0" smtClean="0"/>
              <a:t>  </a:t>
            </a:r>
            <a:r>
              <a:rPr lang="ka-GE" sz="2800" b="1" dirty="0" smtClean="0"/>
              <a:t>მრავალჯერ  </a:t>
            </a:r>
            <a:r>
              <a:rPr lang="ka-GE" sz="2800" dirty="0" smtClean="0"/>
              <a:t>უნდა   გაიზომოს   და  </a:t>
            </a:r>
            <a:r>
              <a:rPr lang="ka-GE" sz="2800" b="1" dirty="0" smtClean="0">
                <a:solidFill>
                  <a:srgbClr val="FF0000"/>
                </a:solidFill>
              </a:rPr>
              <a:t>საშუალო   არითმეტიკული  </a:t>
            </a:r>
            <a:r>
              <a:rPr lang="ka-GE" sz="2800" dirty="0" smtClean="0"/>
              <a:t>დაფიქსირდეს, მაგრამ  ასეთი  მეთოდი </a:t>
            </a:r>
            <a:r>
              <a:rPr lang="ka-GE" sz="2800" b="1" dirty="0" smtClean="0"/>
              <a:t>საკმარისად ზუსტი </a:t>
            </a:r>
            <a:r>
              <a:rPr lang="ka-GE" sz="2800" b="1" dirty="0" smtClean="0"/>
              <a:t>  </a:t>
            </a:r>
            <a:r>
              <a:rPr lang="ka-GE" sz="2800" b="1" dirty="0" smtClean="0"/>
              <a:t>არ  </a:t>
            </a:r>
            <a:r>
              <a:rPr lang="ka-GE" sz="2800" b="1" dirty="0" smtClean="0"/>
              <a:t>არის  </a:t>
            </a:r>
            <a:r>
              <a:rPr lang="ka-GE" sz="2800" b="1" dirty="0" smtClean="0"/>
              <a:t>და  ბევრ  </a:t>
            </a:r>
            <a:r>
              <a:rPr lang="ka-GE" sz="2800" b="1" dirty="0" smtClean="0"/>
              <a:t> დროსაც  </a:t>
            </a:r>
            <a:r>
              <a:rPr lang="ka-GE" sz="2800" b="1" dirty="0" smtClean="0"/>
              <a:t>მოითხოვს .</a:t>
            </a:r>
          </a:p>
          <a:p>
            <a:r>
              <a:rPr lang="ka-GE" sz="2800" dirty="0" smtClean="0"/>
              <a:t>ამ  საკითხის  ხანგრძლივმა </a:t>
            </a:r>
            <a:r>
              <a:rPr lang="ka-GE" sz="2800" dirty="0" smtClean="0"/>
              <a:t> შესწავლამ  </a:t>
            </a:r>
            <a:r>
              <a:rPr lang="ka-GE" sz="2800" dirty="0" smtClean="0"/>
              <a:t>დამარწმუნა, </a:t>
            </a:r>
            <a:r>
              <a:rPr lang="ka-GE" sz="2800" dirty="0" smtClean="0"/>
              <a:t>რომ  </a:t>
            </a:r>
            <a:r>
              <a:rPr lang="ka-GE" sz="2800" dirty="0" smtClean="0"/>
              <a:t>სრულიად  საკმარისია, თუკი  </a:t>
            </a:r>
            <a:r>
              <a:rPr lang="ka-GE" sz="2800" b="1" dirty="0" smtClean="0"/>
              <a:t>პირველ  ფაზად</a:t>
            </a:r>
            <a:r>
              <a:rPr lang="ka-GE" sz="2800" i="1" dirty="0" smtClean="0"/>
              <a:t>,  </a:t>
            </a:r>
            <a:r>
              <a:rPr lang="ka-GE" sz="2800" dirty="0" smtClean="0"/>
              <a:t>ანუ</a:t>
            </a:r>
            <a:r>
              <a:rPr lang="ka-GE" sz="2800" i="1" dirty="0" smtClean="0"/>
              <a:t>   </a:t>
            </a:r>
            <a:r>
              <a:rPr lang="ka-GE" sz="2800" b="1" dirty="0" smtClean="0"/>
              <a:t>რეალურ   </a:t>
            </a:r>
            <a:r>
              <a:rPr lang="ka-GE" sz="2800" b="1" dirty="0" smtClean="0">
                <a:solidFill>
                  <a:srgbClr val="FF0000"/>
                </a:solidFill>
              </a:rPr>
              <a:t>სისტოლურ   წნევად</a:t>
            </a:r>
            <a:r>
              <a:rPr lang="ka-GE" sz="2800" i="1" dirty="0" smtClean="0">
                <a:solidFill>
                  <a:srgbClr val="FF0000"/>
                </a:solidFill>
              </a:rPr>
              <a:t>   </a:t>
            </a:r>
            <a:r>
              <a:rPr lang="ka-GE" sz="2800" dirty="0" smtClean="0"/>
              <a:t>ჩავთვლით</a:t>
            </a:r>
            <a:r>
              <a:rPr lang="ka-GE" sz="2800" i="1" dirty="0" smtClean="0"/>
              <a:t> </a:t>
            </a:r>
            <a:r>
              <a:rPr lang="ka-GE" sz="2800" dirty="0" smtClean="0"/>
              <a:t>მომენტს, როდესაც  </a:t>
            </a:r>
            <a:r>
              <a:rPr lang="ka-GE" sz="2800" b="1" dirty="0" smtClean="0"/>
              <a:t>კოროტკოვის  ტონების</a:t>
            </a:r>
            <a:r>
              <a:rPr lang="ka-GE" sz="2800" dirty="0" smtClean="0"/>
              <a:t>  სიხშირე  </a:t>
            </a:r>
            <a:r>
              <a:rPr lang="ka-GE" sz="2800" b="1" dirty="0" smtClean="0">
                <a:solidFill>
                  <a:srgbClr val="FF33CC"/>
                </a:solidFill>
              </a:rPr>
              <a:t>გულისცემის  </a:t>
            </a:r>
            <a:r>
              <a:rPr lang="ka-GE" sz="2800" b="1" dirty="0" smtClean="0">
                <a:solidFill>
                  <a:srgbClr val="FF33CC"/>
                </a:solidFill>
              </a:rPr>
              <a:t> სიხშირეს   </a:t>
            </a:r>
            <a:r>
              <a:rPr lang="ka-GE" sz="2800" dirty="0" smtClean="0"/>
              <a:t>მიუახლოვდება! </a:t>
            </a:r>
          </a:p>
          <a:p>
            <a:r>
              <a:rPr lang="ka-GE" sz="2800" dirty="0" smtClean="0"/>
              <a:t>   რაც  შეეხება  </a:t>
            </a:r>
            <a:r>
              <a:rPr lang="ka-GE" sz="3000" b="1" dirty="0" smtClean="0">
                <a:solidFill>
                  <a:srgbClr val="0070C0"/>
                </a:solidFill>
              </a:rPr>
              <a:t>დიასტოლურ</a:t>
            </a:r>
            <a:r>
              <a:rPr lang="ka-GE" sz="3000" dirty="0" smtClean="0">
                <a:solidFill>
                  <a:srgbClr val="0070C0"/>
                </a:solidFill>
              </a:rPr>
              <a:t>   </a:t>
            </a:r>
            <a:r>
              <a:rPr lang="ka-GE" sz="3000" b="1" dirty="0" smtClean="0">
                <a:solidFill>
                  <a:srgbClr val="0070C0"/>
                </a:solidFill>
              </a:rPr>
              <a:t>წნევას</a:t>
            </a:r>
            <a:r>
              <a:rPr lang="ka-GE" sz="2800" b="1" dirty="0" smtClean="0"/>
              <a:t>: </a:t>
            </a:r>
            <a:r>
              <a:rPr lang="ka-GE" sz="2800" dirty="0" smtClean="0"/>
              <a:t> ვინაიდან </a:t>
            </a:r>
            <a:r>
              <a:rPr lang="ka-GE" sz="2800" b="1" dirty="0" smtClean="0"/>
              <a:t>ერთეული  ტონები   </a:t>
            </a:r>
            <a:r>
              <a:rPr lang="ka-GE" sz="2800" dirty="0" smtClean="0"/>
              <a:t>ისმის  რეალურ  დიასტოლურ  წნევაზე  </a:t>
            </a:r>
            <a:r>
              <a:rPr lang="ka-GE" sz="2800" b="1" dirty="0" smtClean="0"/>
              <a:t>გაცილებით  ქვემოთ</a:t>
            </a:r>
            <a:r>
              <a:rPr lang="ka-GE" sz="2800" b="1" i="1" dirty="0" smtClean="0"/>
              <a:t>, </a:t>
            </a:r>
            <a:r>
              <a:rPr lang="ka-GE" sz="2800" dirty="0" smtClean="0"/>
              <a:t>უნდა დავაფიქსიროთ მომენტი, როდესაც   </a:t>
            </a:r>
            <a:r>
              <a:rPr lang="ka-GE" sz="2800" b="1" dirty="0" smtClean="0">
                <a:solidFill>
                  <a:srgbClr val="0070C0"/>
                </a:solidFill>
              </a:rPr>
              <a:t>უმრავლესი  ტონები  გაქრება</a:t>
            </a:r>
            <a:r>
              <a:rPr lang="ka-GE" sz="2800" dirty="0" smtClean="0"/>
              <a:t>,</a:t>
            </a:r>
            <a:r>
              <a:rPr lang="ka-GE" sz="2800" b="1" dirty="0" smtClean="0">
                <a:solidFill>
                  <a:srgbClr val="0070C0"/>
                </a:solidFill>
              </a:rPr>
              <a:t>  </a:t>
            </a:r>
            <a:r>
              <a:rPr lang="ka-GE" sz="2600" dirty="0" smtClean="0"/>
              <a:t>ხოლო  ერთეული  ტონები  უნდა  იგნორირებულ  იყოს!  </a:t>
            </a:r>
            <a:endParaRPr lang="ru-RU" sz="2600" dirty="0" smtClean="0"/>
          </a:p>
          <a:p>
            <a:endParaRPr lang="ka-GE" sz="2800" dirty="0" smtClean="0"/>
          </a:p>
          <a:p>
            <a:endParaRPr lang="ka-GE" sz="2800" i="1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1">
                <a:tint val="80000"/>
                <a:satMod val="300000"/>
                <a:alpha val="94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520279"/>
          </a:xfrm>
        </p:spPr>
        <p:txBody>
          <a:bodyPr>
            <a:normAutofit fontScale="90000"/>
          </a:bodyPr>
          <a:lstStyle/>
          <a:p>
            <a:r>
              <a:rPr lang="ka-GE" sz="5300" b="1" dirty="0" smtClean="0">
                <a:solidFill>
                  <a:srgbClr val="FF0000"/>
                </a:solidFill>
              </a:rPr>
              <a:t>თეთრი  ხალათის </a:t>
            </a:r>
            <a:r>
              <a:rPr lang="ka-GE" sz="5300" dirty="0" smtClean="0"/>
              <a:t>(ოფისური) </a:t>
            </a:r>
            <a:br>
              <a:rPr lang="ka-GE" sz="5300" dirty="0" smtClean="0"/>
            </a:br>
            <a:r>
              <a:rPr lang="ka-GE" sz="5300" b="1" dirty="0" smtClean="0">
                <a:solidFill>
                  <a:srgbClr val="FF0000"/>
                </a:solidFill>
              </a:rPr>
              <a:t>ჰიპერტენზია </a:t>
            </a: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4000" b="1" dirty="0" smtClean="0">
                <a:solidFill>
                  <a:srgbClr val="00B0F0"/>
                </a:solidFill>
                <a:latin typeface="Sylfaen" pitchFamily="18" charset="0"/>
              </a:rPr>
              <a:t>White   Coat  Hypertension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2289</TotalTime>
  <Words>1488</Words>
  <Application>Microsoft Office PowerPoint</Application>
  <PresentationFormat>Экран (4:3)</PresentationFormat>
  <Paragraphs>131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Апекс</vt:lpstr>
      <vt:lpstr>არტერიული   ჰიპერტენზიის  გამოვლენის  ზოგიერთი  საკითხი</vt:lpstr>
      <vt:lpstr>არტერიული  წნევის გაზომვის  სიძნელეები!</vt:lpstr>
      <vt:lpstr>Слайд 3</vt:lpstr>
      <vt:lpstr>არტერიული  წნევის  გაზომვის  გრაფიკული  გამოსახულება</vt:lpstr>
      <vt:lpstr>Слайд 5</vt:lpstr>
      <vt:lpstr>Слайд 6</vt:lpstr>
      <vt:lpstr>Слайд 7</vt:lpstr>
      <vt:lpstr>Слайд 8</vt:lpstr>
      <vt:lpstr>თეთრი  ხალათის (ოფისური)  ჰიპერტენზია  </vt:lpstr>
      <vt:lpstr>Слайд 10</vt:lpstr>
      <vt:lpstr>Слайд 11</vt:lpstr>
      <vt:lpstr>Слайд 12</vt:lpstr>
      <vt:lpstr>Слайд 13</vt:lpstr>
      <vt:lpstr>Слайд 14</vt:lpstr>
      <vt:lpstr>Слайд 15</vt:lpstr>
      <vt:lpstr>სისტოლური    არტერიული     ჰიპერტენზია</vt:lpstr>
      <vt:lpstr>Слайд 17</vt:lpstr>
      <vt:lpstr>Слайд 18</vt:lpstr>
      <vt:lpstr>Слайд 19</vt:lpstr>
      <vt:lpstr>Слайд 20</vt:lpstr>
      <vt:lpstr>დიასტოლური   არტერიული  ჰიპერტენზია</vt:lpstr>
      <vt:lpstr>Слайд 22</vt:lpstr>
      <vt:lpstr>Слайд 23</vt:lpstr>
      <vt:lpstr>Слайд 24</vt:lpstr>
      <vt:lpstr> საშუალო   არტერიული   წნევა</vt:lpstr>
      <vt:lpstr>Слайд 26</vt:lpstr>
      <vt:lpstr>Слайд 27</vt:lpstr>
      <vt:lpstr>ცირკადული   რიტმების   მნიშვნელობა</vt:lpstr>
      <vt:lpstr>Слайд 29</vt:lpstr>
      <vt:lpstr>Слайд 30</vt:lpstr>
      <vt:lpstr>ყოველივე  ამას  ძალზე  დიდი პრაქტიკული მნიშვნელობა  აქვს,  ვინაიდან: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არტერიული  ჰიპერტენზიის  გამოვლენის  ზოგიერთი საკითხი</dc:title>
  <cp:lastModifiedBy>admin</cp:lastModifiedBy>
  <cp:revision>320</cp:revision>
  <dcterms:modified xsi:type="dcterms:W3CDTF">2017-11-08T18:57:14Z</dcterms:modified>
</cp:coreProperties>
</file>