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97" r:id="rId3"/>
    <p:sldId id="298" r:id="rId4"/>
    <p:sldId id="299" r:id="rId5"/>
    <p:sldId id="300" r:id="rId6"/>
    <p:sldId id="277" r:id="rId7"/>
    <p:sldId id="301" r:id="rId8"/>
    <p:sldId id="296" r:id="rId9"/>
    <p:sldId id="285" r:id="rId10"/>
    <p:sldId id="269" r:id="rId11"/>
    <p:sldId id="295" r:id="rId12"/>
    <p:sldId id="279" r:id="rId13"/>
    <p:sldId id="286" r:id="rId14"/>
    <p:sldId id="271" r:id="rId15"/>
    <p:sldId id="281" r:id="rId16"/>
    <p:sldId id="257" r:id="rId17"/>
    <p:sldId id="280" r:id="rId18"/>
    <p:sldId id="258" r:id="rId19"/>
    <p:sldId id="282" r:id="rId20"/>
    <p:sldId id="288" r:id="rId21"/>
    <p:sldId id="259" r:id="rId22"/>
    <p:sldId id="283" r:id="rId23"/>
    <p:sldId id="260" r:id="rId24"/>
    <p:sldId id="284" r:id="rId25"/>
    <p:sldId id="290" r:id="rId26"/>
    <p:sldId id="291" r:id="rId27"/>
    <p:sldId id="292" r:id="rId28"/>
    <p:sldId id="261" r:id="rId29"/>
    <p:sldId id="293" r:id="rId30"/>
    <p:sldId id="262" r:id="rId31"/>
    <p:sldId id="272" r:id="rId32"/>
    <p:sldId id="263" r:id="rId33"/>
    <p:sldId id="265" r:id="rId34"/>
    <p:sldId id="266" r:id="rId35"/>
    <p:sldId id="267"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1" autoAdjust="0"/>
  </p:normalViewPr>
  <p:slideViewPr>
    <p:cSldViewPr>
      <p:cViewPr varScale="1">
        <p:scale>
          <a:sx n="52" d="100"/>
          <a:sy n="52" d="100"/>
        </p:scale>
        <p:origin x="4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C83AC-360E-4836-9C31-2888775CCAA4}" type="datetimeFigureOut">
              <a:rPr lang="ru-RU" smtClean="0"/>
              <a:pPr/>
              <a:t>11.12.2017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9C0F1-7324-4D9E-9E75-6CD941DACEC3}" type="slidenum">
              <a:rPr lang="ru-RU" smtClean="0"/>
              <a:pPr/>
              <a:t>‹#›</a:t>
            </a:fld>
            <a:endParaRPr lang="ru-RU"/>
          </a:p>
        </p:txBody>
      </p:sp>
    </p:spTree>
    <p:extLst>
      <p:ext uri="{BB962C8B-B14F-4D97-AF65-F5344CB8AC3E}">
        <p14:creationId xmlns:p14="http://schemas.microsoft.com/office/powerpoint/2010/main" val="357247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ka-GE" dirty="0"/>
          </a:p>
        </p:txBody>
      </p:sp>
      <p:sp>
        <p:nvSpPr>
          <p:cNvPr id="4" name="სლაიდის რიცხვის ჩანაცვლების ველი 3"/>
          <p:cNvSpPr>
            <a:spLocks noGrp="1"/>
          </p:cNvSpPr>
          <p:nvPr>
            <p:ph type="sldNum" sz="quarter" idx="10"/>
          </p:nvPr>
        </p:nvSpPr>
        <p:spPr/>
        <p:txBody>
          <a:bodyPr/>
          <a:lstStyle/>
          <a:p>
            <a:fld id="{1BC9C0F1-7324-4D9E-9E75-6CD941DACEC3}" type="slidenum">
              <a:rPr lang="ru-RU" smtClean="0"/>
              <a:pPr/>
              <a:t>3</a:t>
            </a:fld>
            <a:endParaRPr lang="ru-RU"/>
          </a:p>
        </p:txBody>
      </p:sp>
    </p:spTree>
    <p:extLst>
      <p:ext uri="{BB962C8B-B14F-4D97-AF65-F5344CB8AC3E}">
        <p14:creationId xmlns:p14="http://schemas.microsoft.com/office/powerpoint/2010/main" val="352820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ka-GE" dirty="0"/>
          </a:p>
        </p:txBody>
      </p:sp>
      <p:sp>
        <p:nvSpPr>
          <p:cNvPr id="4" name="სლაიდის რიცხვის ჩანაცვლების ველი 3"/>
          <p:cNvSpPr>
            <a:spLocks noGrp="1"/>
          </p:cNvSpPr>
          <p:nvPr>
            <p:ph type="sldNum" sz="quarter" idx="10"/>
          </p:nvPr>
        </p:nvSpPr>
        <p:spPr/>
        <p:txBody>
          <a:bodyPr/>
          <a:lstStyle/>
          <a:p>
            <a:fld id="{1BC9C0F1-7324-4D9E-9E75-6CD941DACEC3}" type="slidenum">
              <a:rPr lang="ru-RU" smtClean="0"/>
              <a:pPr/>
              <a:t>5</a:t>
            </a:fld>
            <a:endParaRPr lang="ru-RU"/>
          </a:p>
        </p:txBody>
      </p:sp>
    </p:spTree>
    <p:extLst>
      <p:ext uri="{BB962C8B-B14F-4D97-AF65-F5344CB8AC3E}">
        <p14:creationId xmlns:p14="http://schemas.microsoft.com/office/powerpoint/2010/main" val="124444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BC9C0F1-7324-4D9E-9E75-6CD941DACEC3}" type="slidenum">
              <a:rPr lang="ru-RU" smtClean="0"/>
              <a:pPr/>
              <a:t>23</a:t>
            </a:fld>
            <a:endParaRPr lang="ru-RU"/>
          </a:p>
        </p:txBody>
      </p:sp>
    </p:spTree>
    <p:extLst>
      <p:ext uri="{BB962C8B-B14F-4D97-AF65-F5344CB8AC3E}">
        <p14:creationId xmlns:p14="http://schemas.microsoft.com/office/powerpoint/2010/main" val="138199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12/11/2017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12/11/2017</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12/11/2017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12/11/2017</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12/11/2017</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12/11/2017</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12/11/2017</a:t>
            </a:fld>
            <a:endParaRPr lang="en-US"/>
          </a:p>
        </p:txBody>
      </p:sp>
      <p:sp>
        <p:nvSpPr>
          <p:cNvPr id="3" name="Footer Placeholder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295400"/>
          </a:xfrm>
        </p:spPr>
        <p:txBody>
          <a:bodyPr>
            <a:normAutofit fontScale="90000"/>
          </a:bodyPr>
          <a:lstStyle/>
          <a:p>
            <a:pPr algn="ctr"/>
            <a:r>
              <a:rPr lang="ka-GE" sz="2800" dirty="0" smtClean="0"/>
              <a:t>ტექნოლოგიური ფაკულტეტი აგრარული მიმართულება</a:t>
            </a:r>
            <a:br>
              <a:rPr lang="ka-GE" sz="2800" dirty="0" smtClean="0"/>
            </a:br>
            <a:r>
              <a:rPr lang="ka-GE" sz="2800" dirty="0"/>
              <a:t>ავთანდილ </a:t>
            </a:r>
            <a:r>
              <a:rPr lang="ka-GE" sz="2800" dirty="0" smtClean="0"/>
              <a:t>მურვანიძე- ასოცირებული პროფესორი</a:t>
            </a:r>
            <a:endParaRPr lang="ru-RU" sz="2800" dirty="0"/>
          </a:p>
        </p:txBody>
      </p:sp>
      <p:sp>
        <p:nvSpPr>
          <p:cNvPr id="3" name="Subtitle 2"/>
          <p:cNvSpPr>
            <a:spLocks noGrp="1"/>
          </p:cNvSpPr>
          <p:nvPr>
            <p:ph type="subTitle" idx="1"/>
          </p:nvPr>
        </p:nvSpPr>
        <p:spPr>
          <a:xfrm>
            <a:off x="533400" y="2209800"/>
            <a:ext cx="7924800" cy="4267200"/>
          </a:xfrm>
        </p:spPr>
        <p:txBody>
          <a:bodyPr>
            <a:normAutofit/>
          </a:bodyPr>
          <a:lstStyle/>
          <a:p>
            <a:pPr algn="ctr"/>
            <a:r>
              <a:rPr lang="ka-GE" sz="3200" dirty="0" smtClean="0"/>
              <a:t>ბიოლოგიური სისტემების შერჩევა, მათემატიკური მოდელირება და მისი გამოყენება ციტრუსების ინტეგრირებულ დაცვაში</a:t>
            </a:r>
            <a:r>
              <a:rPr lang="ru-RU" sz="3200" dirty="0" smtClean="0"/>
              <a:t/>
            </a:r>
            <a:br>
              <a:rPr lang="ru-RU" sz="3200" dirty="0" smtClean="0"/>
            </a:br>
            <a:endParaRPr lang="ru-RU" sz="3200" dirty="0" smtClean="0"/>
          </a:p>
          <a:p>
            <a:pPr algn="ctr"/>
            <a:endParaRPr lang="ru-RU"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400" b="1" dirty="0" smtClean="0"/>
              <a:t>ციტრუსოვანთა ფრთათეთრა-სერანგიუმი</a:t>
            </a:r>
            <a:endParaRPr lang="ru-RU" sz="2400" dirty="0"/>
          </a:p>
        </p:txBody>
      </p:sp>
      <p:graphicFrame>
        <p:nvGraphicFramePr>
          <p:cNvPr id="4" name="Содержимое 3"/>
          <p:cNvGraphicFramePr>
            <a:graphicFrameLocks noGrp="1"/>
          </p:cNvGraphicFramePr>
          <p:nvPr>
            <p:ph sz="quarter" idx="1"/>
          </p:nvPr>
        </p:nvGraphicFramePr>
        <p:xfrm>
          <a:off x="457200" y="1600200"/>
          <a:ext cx="7467600" cy="422656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rowSpan="2">
                  <a:txBody>
                    <a:bodyPr/>
                    <a:lstStyle/>
                    <a:p>
                      <a:pPr algn="just">
                        <a:spcAft>
                          <a:spcPts val="0"/>
                        </a:spcAft>
                      </a:pPr>
                      <a:r>
                        <a:rPr lang="ka-GE" sz="1200" dirty="0">
                          <a:latin typeface="Sylfaen"/>
                          <a:ea typeface="Times New Roman"/>
                          <a:cs typeface="Times New Roman"/>
                        </a:rPr>
                        <a:t>ამოცანის ჩამონათვალი</a:t>
                      </a:r>
                      <a:endParaRPr lang="ru-RU" sz="1200" dirty="0">
                        <a:latin typeface="Times New Roman"/>
                        <a:ea typeface="Times New Roman"/>
                        <a:cs typeface="Times New Roman"/>
                      </a:endParaRPr>
                    </a:p>
                  </a:txBody>
                  <a:tcPr marL="68580" marR="68580" marT="0" marB="0"/>
                </a:tc>
                <a:tc gridSpan="2">
                  <a:txBody>
                    <a:bodyPr/>
                    <a:lstStyle/>
                    <a:p>
                      <a:pPr algn="just">
                        <a:spcAft>
                          <a:spcPts val="0"/>
                        </a:spcAft>
                      </a:pPr>
                      <a:r>
                        <a:rPr lang="ka-GE" sz="1200">
                          <a:latin typeface="Sylfaen"/>
                          <a:ea typeface="Times New Roman"/>
                          <a:cs typeface="Times New Roman"/>
                        </a:rPr>
                        <a:t>ოპტიმალური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gridSpan="2">
                  <a:txBody>
                    <a:bodyPr/>
                    <a:lstStyle/>
                    <a:p>
                      <a:pPr algn="just">
                        <a:spcAft>
                          <a:spcPts val="0"/>
                        </a:spcAft>
                      </a:pPr>
                      <a:r>
                        <a:rPr lang="ka-GE" sz="1200">
                          <a:latin typeface="Sylfaen"/>
                          <a:ea typeface="Times New Roman"/>
                          <a:cs typeface="Times New Roman"/>
                        </a:rPr>
                        <a:t>ექსტრემალური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rowSpan="2">
                  <a:txBody>
                    <a:bodyPr/>
                    <a:lstStyle/>
                    <a:p>
                      <a:pPr algn="just">
                        <a:spcAft>
                          <a:spcPts val="0"/>
                        </a:spcAft>
                      </a:pPr>
                      <a:r>
                        <a:rPr lang="ka-GE" sz="1200">
                          <a:latin typeface="Sylfaen"/>
                          <a:ea typeface="Times New Roman"/>
                          <a:cs typeface="Times New Roman"/>
                        </a:rPr>
                        <a:t>შენიშვნა</a:t>
                      </a:r>
                      <a:endParaRPr lang="ru-RU" sz="1200">
                        <a:latin typeface="Times New Roman"/>
                        <a:ea typeface="Times New Roman"/>
                        <a:cs typeface="Times New Roman"/>
                      </a:endParaRPr>
                    </a:p>
                  </a:txBody>
                  <a:tcPr marL="68580" marR="68580" marT="0" marB="0"/>
                </a:tc>
              </a:tr>
              <a:tr h="370840">
                <a:tc vMerge="1">
                  <a:txBody>
                    <a:bodyPr/>
                    <a:lstStyle/>
                    <a:p>
                      <a:endParaRPr lang="ru-RU"/>
                    </a:p>
                  </a:txBody>
                  <a:tcPr/>
                </a:tc>
                <a:tc>
                  <a:txBody>
                    <a:bodyPr/>
                    <a:lstStyle/>
                    <a:p>
                      <a:pPr algn="just">
                        <a:spcAft>
                          <a:spcPts val="0"/>
                        </a:spcAft>
                      </a:pPr>
                      <a:r>
                        <a:rPr lang="ka-GE" sz="1200">
                          <a:latin typeface="Sylfaen"/>
                          <a:ea typeface="Times New Roman"/>
                          <a:cs typeface="Times New Roman"/>
                        </a:rPr>
                        <a:t>ფრთათეთრა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სერანგიუმი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ფრთათეთრა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სერანგიუმი</a:t>
                      </a:r>
                      <a:endParaRPr lang="ru-RU" sz="1200">
                        <a:latin typeface="Times New Roman"/>
                        <a:ea typeface="Times New Roman"/>
                        <a:cs typeface="Times New Roman"/>
                      </a:endParaRPr>
                    </a:p>
                  </a:txBody>
                  <a:tcPr marL="68580" marR="68580" marT="0" marB="0"/>
                </a:tc>
                <a:tc vMerge="1">
                  <a:txBody>
                    <a:bodyPr/>
                    <a:lstStyle/>
                    <a:p>
                      <a:endParaRPr lang="ru-RU"/>
                    </a:p>
                  </a:txBody>
                  <a:tcPr/>
                </a:tc>
              </a:tr>
              <a:tr h="370840">
                <a:tc>
                  <a:txBody>
                    <a:bodyPr/>
                    <a:lstStyle/>
                    <a:p>
                      <a:pPr indent="-76200" algn="just">
                        <a:spcAft>
                          <a:spcPts val="0"/>
                        </a:spcAft>
                      </a:pPr>
                      <a:r>
                        <a:rPr lang="ka-GE" sz="1200">
                          <a:latin typeface="Sylfaen"/>
                          <a:ea typeface="Times New Roman"/>
                          <a:cs typeface="Times New Roman"/>
                        </a:rPr>
                        <a:t>საწყისი რაოდენობა</a:t>
                      </a:r>
                      <a:endParaRPr lang="ru-RU" sz="1200">
                        <a:latin typeface="Times New Roman"/>
                        <a:ea typeface="Times New Roman"/>
                        <a:cs typeface="Times New Roman"/>
                      </a:endParaRPr>
                    </a:p>
                    <a:p>
                      <a:pPr indent="-76200" algn="just">
                        <a:spcAft>
                          <a:spcPts val="0"/>
                        </a:spcAft>
                      </a:pPr>
                      <a:r>
                        <a:rPr lang="ka-GE" sz="1200">
                          <a:latin typeface="Sylfaen"/>
                          <a:ea typeface="Times New Roman"/>
                          <a:cs typeface="Times New Roman"/>
                        </a:rPr>
                        <a:t>საშუალოდ ერთ მცენარეზე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90-100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4-5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30-50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2-3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თაობათა რაოდენობა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ორი თაობა</a:t>
                      </a:r>
                      <a:r>
                        <a:rPr lang="en-US" sz="1200">
                          <a:latin typeface="Sylfaen"/>
                          <a:ea typeface="Times New Roman"/>
                          <a:cs typeface="Times New Roman"/>
                        </a:rPr>
                        <a:t>,</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ოთხი თაობა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ორი თაობა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სამი თაობა</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სქესობრივი პროდუქცია (1მდედრი) საშუალოდ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latin typeface="Sylfaen"/>
                          <a:ea typeface="Times New Roman"/>
                          <a:cs typeface="Times New Roman"/>
                        </a:rPr>
                        <a:t>300-4</a:t>
                      </a:r>
                      <a:r>
                        <a:rPr lang="ka-GE" sz="1200">
                          <a:latin typeface="Sylfaen"/>
                          <a:ea typeface="Times New Roman"/>
                          <a:cs typeface="Times New Roman"/>
                        </a:rPr>
                        <a:t>00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50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300-350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40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nl-NL" sz="1200">
                          <a:latin typeface="Sylfaen"/>
                          <a:ea typeface="Times New Roman"/>
                          <a:cs typeface="Times New Roman"/>
                        </a:rPr>
                        <a:t>სქესის შეფარდება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latin typeface="Sylfaen"/>
                          <a:ea typeface="Times New Roman"/>
                          <a:cs typeface="Times New Roman"/>
                        </a:rPr>
                        <a:t>1:2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latin typeface="Sylfaen"/>
                          <a:ea typeface="Times New Roman"/>
                          <a:cs typeface="Times New Roman"/>
                        </a:rPr>
                        <a:t>1:2</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ჭამადობა საშუალოდ 1 დღე-ღამეში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10-20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5- 12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ბუნებრივი სიკვდილიანობა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30 %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10-25 %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50%-ზე მეტი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25-35%</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nl-NL" sz="1200" dirty="0">
                        <a:latin typeface="Sylfaen"/>
                        <a:ea typeface="Times New Roman"/>
                        <a:cs typeface="Times New Roman"/>
                      </a:endParaRPr>
                    </a:p>
                  </a:txBody>
                  <a:tcPr marL="68580" marR="68580" marT="0" marB="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Рисунок 3" descr="C:\Users\user\Desktop\გრანტისთვის მოხსენებაზე\IMG_1722.JPG"/>
          <p:cNvPicPr/>
          <p:nvPr/>
        </p:nvPicPr>
        <p:blipFill>
          <a:blip r:embed="rId2" cstate="print">
            <a:lum bright="-20000" contrast="20000"/>
          </a:blip>
          <a:srcRect/>
          <a:stretch>
            <a:fillRect/>
          </a:stretch>
        </p:blipFill>
        <p:spPr bwMode="auto">
          <a:xfrm>
            <a:off x="533400" y="228600"/>
            <a:ext cx="7772399" cy="6019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000" b="1" dirty="0" smtClean="0"/>
              <a:t>სისტემის  ცრუფარიანა-ჰილოკორუსი ბიოლოგიური პარამეტრების  შესწავლა</a:t>
            </a:r>
            <a:endParaRPr lang="ru-RU" sz="2000" dirty="0"/>
          </a:p>
        </p:txBody>
      </p:sp>
      <p:sp>
        <p:nvSpPr>
          <p:cNvPr id="3" name="Содержимое 2"/>
          <p:cNvSpPr>
            <a:spLocks noGrp="1"/>
          </p:cNvSpPr>
          <p:nvPr>
            <p:ph sz="quarter" idx="1"/>
          </p:nvPr>
        </p:nvSpPr>
        <p:spPr/>
        <p:txBody>
          <a:bodyPr>
            <a:normAutofit fontScale="62500" lnSpcReduction="20000"/>
          </a:bodyPr>
          <a:lstStyle/>
          <a:p>
            <a:pPr algn="just"/>
            <a:r>
              <a:rPr lang="ka-GE" dirty="0" smtClean="0"/>
              <a:t>რბილი ცრუფარიანას მავნეობის ეკონომიური ზღვარი 7-8 ცრუფარიანა 10 ფოთოლზე ვეგეტაციის დასაწყისში. იზამთრებს 1 და 2 ხნოვანების მატლები</a:t>
            </a:r>
            <a:endParaRPr lang="ru-RU" dirty="0" smtClean="0"/>
          </a:p>
          <a:p>
            <a:pPr algn="just"/>
            <a:r>
              <a:rPr lang="ka-GE" dirty="0" smtClean="0"/>
              <a:t>    გამოზამთრებული მატლები ბუნებაში გამოჩნდება აპრილის შუა რიცხვებიდან,მაისის ბოლომდე ამთავრებენ თავიანთ განვითარებას და სქესობრივ მომწიფებას  და როდესაც საშუალო დღეღამური ტემპერატურა მიაღწევს 18-19</a:t>
            </a:r>
            <a:r>
              <a:rPr lang="ka-GE" baseline="30000" dirty="0" smtClean="0"/>
              <a:t>0 </a:t>
            </a:r>
            <a:r>
              <a:rPr lang="ka-GE" dirty="0" smtClean="0"/>
              <a:t>იწყებს კვერცხის დებას, რომლებიდანაც რამდენიმე საათის შემდეგ იჩეკება მატლები: მეორე თაობის გამოჩენა შეინიშნება ივლისში და მესამესი სექტემბერ-ოქტომბრის თვეში. ტენიანობის როგორც დაბალი, ისე მაღალი მაჩვენებელი უარყოფითად მოქმედებს ემბრიონის სიცოცხლის უნარიანობაზე. ოპტიმალურია 40-80%, სავეგეტაციო პერიოდში იძლევა 3-4 თაობას. მდედრის ნაყოფიერება დამოკიდებულია საკვებ მცენარეზე და შეადგენს საშუალოდ  100-120 კვერცხს. იშვიათად გვხვდება 300 ცალამდე. </a:t>
            </a:r>
            <a:endParaRPr lang="ru-RU" dirty="0" smtClean="0"/>
          </a:p>
          <a:p>
            <a:pPr algn="just"/>
            <a:r>
              <a:rPr lang="ka-GE" dirty="0" smtClean="0"/>
              <a:t>  </a:t>
            </a:r>
            <a:r>
              <a:rPr lang="nl-NL" dirty="0" smtClean="0"/>
              <a:t>ბუნებრივი სიკვდილიანობა  15-20%.</a:t>
            </a:r>
            <a:endParaRPr lang="ka-GE" dirty="0" smtClean="0"/>
          </a:p>
          <a:p>
            <a:pPr algn="just"/>
            <a:r>
              <a:rPr lang="ka-GE" dirty="0" smtClean="0"/>
              <a:t>ცრუფარიანას კვერცხის დების დაწყებისთანავე ბუნებაში ჩნდება  ჰილოკორუსი  მტაცებელი ხოჭო 10 დღეში ჭამს 100-110 ცალ კვერცხს ან 80-90 ცალ ახალგაზრდა მატლს. ენტომოფაგის კანცვლის შემდეგ მისი მადა 10-13 %-ით იზრდება. ერთი მდედრი ხოჭო  ბუნებაში იძლევა 10-14 ცალ </a:t>
            </a:r>
            <a:r>
              <a:rPr lang="nl-NL" dirty="0" smtClean="0"/>
              <a:t>კვერცხს</a:t>
            </a:r>
            <a:r>
              <a:rPr lang="ka-GE" dirty="0" smtClean="0"/>
              <a:t>. სავეგეტაციო პერიოდის განმავლობაში იძლევა ორ თაობას და 1 მდედრის საერთო ნაყოფიერება შეადგენს 40-50 ცალ</a:t>
            </a:r>
            <a:r>
              <a:rPr lang="nl-NL" dirty="0" smtClean="0"/>
              <a:t> შთამომავლობას</a:t>
            </a:r>
            <a:r>
              <a:rPr lang="ka-GE" dirty="0" smtClean="0"/>
              <a:t> წელიწადში. </a:t>
            </a:r>
            <a:endParaRPr lang="ru-RU" dirty="0" smtClean="0"/>
          </a:p>
          <a:p>
            <a:pPr algn="just"/>
            <a:r>
              <a:rPr lang="ka-GE" dirty="0" smtClean="0"/>
              <a:t>ხოჭოს განვითარების ოპტიმალური ტემპერატურა 17-21 გრადუსი. ასეთ პირობებში ხოჭო განვითარებას ამთავრებს 40-45 დღეში. ბუნებრივი სიკვდილიანობა ზამთარში 5-30%.</a:t>
            </a:r>
            <a:endParaRPr lang="ru-RU" dirty="0" smtClean="0"/>
          </a:p>
          <a:p>
            <a:endParaRPr lang="ru-RU" dirty="0" smtClean="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Picture 2" descr="C:\Users\user\Desktop\გრანტისთვის მოხსენებაზე\IMG_1611.JPG"/>
          <p:cNvPicPr>
            <a:picLocks noGrp="1" noChangeAspect="1" noChangeArrowheads="1"/>
          </p:cNvPicPr>
          <p:nvPr>
            <p:ph sz="quarter" idx="1"/>
          </p:nvPr>
        </p:nvPicPr>
        <p:blipFill>
          <a:blip r:embed="rId2" cstate="print"/>
          <a:srcRect/>
          <a:stretch>
            <a:fillRect/>
          </a:stretch>
        </p:blipFill>
        <p:spPr bwMode="auto">
          <a:xfrm>
            <a:off x="941916" y="838200"/>
            <a:ext cx="7211484" cy="56356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000" b="1" dirty="0" smtClean="0"/>
              <a:t>სისტემის  ცრუფარიანა-ჰილოკორუსი ბიოლოგიური პარამეტრების  შესწავლა</a:t>
            </a:r>
            <a:endParaRPr lang="ru-RU" sz="2000" dirty="0"/>
          </a:p>
        </p:txBody>
      </p:sp>
      <p:graphicFrame>
        <p:nvGraphicFramePr>
          <p:cNvPr id="4" name="Содержимое 3"/>
          <p:cNvGraphicFramePr>
            <a:graphicFrameLocks noGrp="1"/>
          </p:cNvGraphicFramePr>
          <p:nvPr>
            <p:ph sz="quarter" idx="1"/>
          </p:nvPr>
        </p:nvGraphicFramePr>
        <p:xfrm>
          <a:off x="457200" y="1600200"/>
          <a:ext cx="7467600" cy="458724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rowSpan="2">
                  <a:txBody>
                    <a:bodyPr/>
                    <a:lstStyle/>
                    <a:p>
                      <a:pPr algn="just">
                        <a:spcAft>
                          <a:spcPts val="0"/>
                        </a:spcAft>
                      </a:pPr>
                      <a:r>
                        <a:rPr lang="ka-GE" sz="1200" dirty="0">
                          <a:latin typeface="Sylfaen"/>
                          <a:ea typeface="Times New Roman"/>
                          <a:cs typeface="Times New Roman"/>
                        </a:rPr>
                        <a:t>ამოცანის ჩამონათვალი</a:t>
                      </a:r>
                      <a:endParaRPr lang="ru-RU" sz="1200" dirty="0">
                        <a:latin typeface="Times New Roman"/>
                        <a:ea typeface="Times New Roman"/>
                        <a:cs typeface="Times New Roman"/>
                      </a:endParaRPr>
                    </a:p>
                  </a:txBody>
                  <a:tcPr marL="68580" marR="68580" marT="0" marB="0"/>
                </a:tc>
                <a:tc gridSpan="2">
                  <a:txBody>
                    <a:bodyPr/>
                    <a:lstStyle/>
                    <a:p>
                      <a:pPr algn="just">
                        <a:spcAft>
                          <a:spcPts val="0"/>
                        </a:spcAft>
                      </a:pPr>
                      <a:r>
                        <a:rPr lang="ka-GE" sz="1200">
                          <a:latin typeface="Sylfaen"/>
                          <a:ea typeface="Times New Roman"/>
                          <a:cs typeface="Times New Roman"/>
                        </a:rPr>
                        <a:t>ოპტიმალური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gridSpan="2">
                  <a:txBody>
                    <a:bodyPr/>
                    <a:lstStyle/>
                    <a:p>
                      <a:pPr algn="just">
                        <a:spcAft>
                          <a:spcPts val="0"/>
                        </a:spcAft>
                      </a:pPr>
                      <a:r>
                        <a:rPr lang="ka-GE" sz="1200">
                          <a:latin typeface="Sylfaen"/>
                          <a:ea typeface="Times New Roman"/>
                          <a:cs typeface="Times New Roman"/>
                        </a:rPr>
                        <a:t>ექსტრემალური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rowSpan="2">
                  <a:txBody>
                    <a:bodyPr/>
                    <a:lstStyle/>
                    <a:p>
                      <a:pPr algn="just">
                        <a:spcAft>
                          <a:spcPts val="0"/>
                        </a:spcAft>
                      </a:pPr>
                      <a:r>
                        <a:rPr lang="ka-GE" sz="1200">
                          <a:latin typeface="Sylfaen"/>
                          <a:ea typeface="Times New Roman"/>
                          <a:cs typeface="Times New Roman"/>
                        </a:rPr>
                        <a:t>შენიშვნა</a:t>
                      </a:r>
                      <a:endParaRPr lang="ru-RU" sz="1200">
                        <a:latin typeface="Times New Roman"/>
                        <a:ea typeface="Times New Roman"/>
                        <a:cs typeface="Times New Roman"/>
                      </a:endParaRPr>
                    </a:p>
                  </a:txBody>
                  <a:tcPr marL="68580" marR="68580" marT="0" marB="0"/>
                </a:tc>
              </a:tr>
              <a:tr h="370840">
                <a:tc vMerge="1">
                  <a:txBody>
                    <a:bodyPr/>
                    <a:lstStyle/>
                    <a:p>
                      <a:endParaRPr lang="ru-RU"/>
                    </a:p>
                  </a:txBody>
                  <a:tcPr/>
                </a:tc>
                <a:tc>
                  <a:txBody>
                    <a:bodyPr/>
                    <a:lstStyle/>
                    <a:p>
                      <a:pPr algn="just">
                        <a:spcAft>
                          <a:spcPts val="0"/>
                        </a:spcAft>
                      </a:pPr>
                      <a:r>
                        <a:rPr lang="nl-NL" sz="1200">
                          <a:latin typeface="Sylfaen"/>
                          <a:ea typeface="Times New Roman"/>
                          <a:cs typeface="Times New Roman"/>
                        </a:rPr>
                        <a:t>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ფსევდოფიკუსი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ფსევდოფიკუსი</a:t>
                      </a:r>
                      <a:endParaRPr lang="ru-RU" sz="1200">
                        <a:latin typeface="Times New Roman"/>
                        <a:ea typeface="Times New Roman"/>
                        <a:cs typeface="Times New Roman"/>
                      </a:endParaRPr>
                    </a:p>
                  </a:txBody>
                  <a:tcPr marL="68580" marR="68580" marT="0" marB="0"/>
                </a:tc>
                <a:tc vMerge="1">
                  <a:txBody>
                    <a:bodyPr/>
                    <a:lstStyle/>
                    <a:p>
                      <a:endParaRPr lang="ru-RU"/>
                    </a:p>
                  </a:txBody>
                  <a:tcPr/>
                </a:tc>
              </a:tr>
              <a:tr h="370840">
                <a:tc>
                  <a:txBody>
                    <a:bodyPr/>
                    <a:lstStyle/>
                    <a:p>
                      <a:pPr indent="-76200" algn="just">
                        <a:spcAft>
                          <a:spcPts val="0"/>
                        </a:spcAft>
                      </a:pPr>
                      <a:r>
                        <a:rPr lang="ka-GE" sz="1200">
                          <a:latin typeface="Sylfaen"/>
                          <a:ea typeface="Times New Roman"/>
                          <a:cs typeface="Times New Roman"/>
                        </a:rPr>
                        <a:t>საწყისი რაოდენობა</a:t>
                      </a:r>
                      <a:endParaRPr lang="ru-RU" sz="1200">
                        <a:latin typeface="Times New Roman"/>
                        <a:ea typeface="Times New Roman"/>
                        <a:cs typeface="Times New Roman"/>
                      </a:endParaRPr>
                    </a:p>
                    <a:p>
                      <a:pPr indent="-76200" algn="just">
                        <a:spcAft>
                          <a:spcPts val="0"/>
                        </a:spcAft>
                      </a:pPr>
                      <a:r>
                        <a:rPr lang="ka-GE" sz="1200">
                          <a:latin typeface="Sylfaen"/>
                          <a:ea typeface="Times New Roman"/>
                          <a:cs typeface="Times New Roman"/>
                        </a:rPr>
                        <a:t>საშუალოდ ერთ მცენარეზე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20-35 ოვისაკი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 პარაზიტირ ებული მდედ 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5-9 ოვისაკი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 პარაზიტი რებული მდე დრი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1</a:t>
                      </a:r>
                      <a:endParaRPr lang="ru-RU" sz="1200">
                        <a:latin typeface="Times New Roma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თაობათა რაოდენობა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4-5</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სქესობრივი პროდუქცია (1მდედრი) საშუალოდ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1000-2000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200-220 ცალი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300-400 ცალი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10-20 ცალი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nl-NL" sz="1200">
                          <a:latin typeface="Sylfaen"/>
                          <a:ea typeface="Times New Roman"/>
                          <a:cs typeface="Times New Roman"/>
                        </a:rPr>
                        <a:t>სქესის შეფარდება (მდედრი-მამრი)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1:8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1:4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3:1</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ჭამადობა საშუალოდ 1 დღე-ღამეში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1ენტომოფაგი აპარაზიტებს 9-15 მავნებელს</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1ენტომოფაგი აპარაზიტებს 6 მავნებელს</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ბუნებრივი სიკვდილიანობა</a:t>
                      </a:r>
                      <a:r>
                        <a:rPr lang="nl-NL" sz="1200">
                          <a:latin typeface="Sylfaen"/>
                          <a:ea typeface="Times New Roman"/>
                          <a:cs typeface="Times New Roman"/>
                        </a:rPr>
                        <a:t> %-ში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14-20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40-45</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nl-NL" sz="1200" dirty="0">
                        <a:latin typeface="Sylfaen"/>
                        <a:ea typeface="Times New Roman"/>
                        <a:cs typeface="Times New Roman"/>
                      </a:endParaRPr>
                    </a:p>
                  </a:txBody>
                  <a:tcPr marL="68580" marR="68580"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000" b="1" dirty="0" smtClean="0"/>
              <a:t>სისტემის </a:t>
            </a:r>
            <a:r>
              <a:rPr lang="nl-NL" sz="2000" b="1" dirty="0" smtClean="0"/>
              <a:t>ცვილისებრი ცრუფარიანა - ფსევდოფიკუსი</a:t>
            </a:r>
            <a:r>
              <a:rPr lang="ka-GE" sz="2000" b="1" dirty="0" smtClean="0"/>
              <a:t> ბიოლოგიური პარამეტრების  შესწავლა</a:t>
            </a:r>
            <a:endParaRPr lang="ru-RU" sz="2000" dirty="0"/>
          </a:p>
        </p:txBody>
      </p:sp>
      <p:sp>
        <p:nvSpPr>
          <p:cNvPr id="3" name="Содержимое 2"/>
          <p:cNvSpPr>
            <a:spLocks noGrp="1"/>
          </p:cNvSpPr>
          <p:nvPr>
            <p:ph sz="quarter" idx="1"/>
          </p:nvPr>
        </p:nvSpPr>
        <p:spPr/>
        <p:txBody>
          <a:bodyPr>
            <a:normAutofit fontScale="85000" lnSpcReduction="20000"/>
          </a:bodyPr>
          <a:lstStyle/>
          <a:p>
            <a:pPr algn="just"/>
            <a:r>
              <a:rPr lang="en-US" dirty="0" err="1" smtClean="0">
                <a:latin typeface="Sylfaen" panose="010A0502050306030303" pitchFamily="18" charset="0"/>
              </a:rPr>
              <a:t>მავნებელი</a:t>
            </a:r>
            <a:r>
              <a:rPr lang="en-US" dirty="0" smtClean="0">
                <a:latin typeface="Sylfaen" panose="010A0502050306030303" pitchFamily="18" charset="0"/>
              </a:rPr>
              <a:t> </a:t>
            </a:r>
            <a:r>
              <a:rPr lang="en-US" dirty="0" err="1" smtClean="0">
                <a:latin typeface="Sylfaen" panose="010A0502050306030303" pitchFamily="18" charset="0"/>
              </a:rPr>
              <a:t>იზამთრებს</a:t>
            </a:r>
            <a:r>
              <a:rPr lang="en-US" dirty="0" smtClean="0">
                <a:latin typeface="Sylfaen" panose="010A0502050306030303" pitchFamily="18" charset="0"/>
              </a:rPr>
              <a:t> </a:t>
            </a:r>
            <a:r>
              <a:rPr lang="en-US" dirty="0" err="1" smtClean="0">
                <a:latin typeface="Sylfaen" panose="010A0502050306030303" pitchFamily="18" charset="0"/>
              </a:rPr>
              <a:t>იმაგოს</a:t>
            </a:r>
            <a:r>
              <a:rPr lang="nl-NL" dirty="0" smtClean="0">
                <a:latin typeface="Sylfaen" panose="010A0502050306030303" pitchFamily="18" charset="0"/>
              </a:rPr>
              <a:t>, </a:t>
            </a:r>
            <a:r>
              <a:rPr lang="en-US" dirty="0" err="1" smtClean="0">
                <a:latin typeface="Sylfaen" panose="010A0502050306030303" pitchFamily="18" charset="0"/>
              </a:rPr>
              <a:t>განაყოფი</a:t>
            </a:r>
            <a:r>
              <a:rPr lang="ka-GE" dirty="0" smtClean="0">
                <a:latin typeface="Sylfaen" panose="010A0502050306030303" pitchFamily="18" charset="0"/>
              </a:rPr>
              <a:t> </a:t>
            </a:r>
            <a:r>
              <a:rPr lang="en-US" dirty="0" err="1" smtClean="0">
                <a:latin typeface="Sylfaen" panose="010A0502050306030303" pitchFamily="18" charset="0"/>
              </a:rPr>
              <a:t>ერებული</a:t>
            </a:r>
            <a:r>
              <a:rPr lang="en-US" dirty="0" smtClean="0">
                <a:latin typeface="Sylfaen" panose="010A0502050306030303" pitchFamily="18" charset="0"/>
              </a:rPr>
              <a:t> </a:t>
            </a:r>
            <a:r>
              <a:rPr lang="en-US" dirty="0" err="1" smtClean="0">
                <a:latin typeface="Sylfaen" panose="010A0502050306030303" pitchFamily="18" charset="0"/>
              </a:rPr>
              <a:t>მდედრის</a:t>
            </a:r>
            <a:r>
              <a:rPr lang="en-US" dirty="0" smtClean="0">
                <a:latin typeface="Sylfaen" panose="010A0502050306030303" pitchFamily="18" charset="0"/>
              </a:rPr>
              <a:t> </a:t>
            </a:r>
            <a:r>
              <a:rPr lang="en-US" dirty="0" err="1" smtClean="0">
                <a:latin typeface="Sylfaen" panose="010A0502050306030303" pitchFamily="18" charset="0"/>
              </a:rPr>
              <a:t>ფაზაში</a:t>
            </a:r>
            <a:r>
              <a:rPr lang="nl-NL" dirty="0" smtClean="0">
                <a:latin typeface="Sylfaen" panose="010A0502050306030303" pitchFamily="18" charset="0"/>
              </a:rPr>
              <a:t>, </a:t>
            </a:r>
            <a:r>
              <a:rPr lang="en-US" dirty="0" err="1" smtClean="0">
                <a:latin typeface="Sylfaen" panose="010A0502050306030303" pitchFamily="18" charset="0"/>
              </a:rPr>
              <a:t>უმეტესად</a:t>
            </a:r>
            <a:r>
              <a:rPr lang="en-US" dirty="0" smtClean="0">
                <a:latin typeface="Sylfaen" panose="010A0502050306030303" pitchFamily="18" charset="0"/>
              </a:rPr>
              <a:t> </a:t>
            </a:r>
            <a:r>
              <a:rPr lang="en-US" dirty="0" err="1" smtClean="0">
                <a:latin typeface="Sylfaen" panose="010A0502050306030303" pitchFamily="18" charset="0"/>
              </a:rPr>
              <a:t>ტოტებზე</a:t>
            </a:r>
            <a:r>
              <a:rPr lang="en-US" dirty="0" smtClean="0">
                <a:latin typeface="Sylfaen" panose="010A0502050306030303" pitchFamily="18" charset="0"/>
              </a:rPr>
              <a:t> </a:t>
            </a:r>
            <a:r>
              <a:rPr lang="en-US" dirty="0" err="1" smtClean="0">
                <a:latin typeface="Sylfaen" panose="010A0502050306030303" pitchFamily="18" charset="0"/>
              </a:rPr>
              <a:t>და</a:t>
            </a:r>
            <a:r>
              <a:rPr lang="en-US" dirty="0" smtClean="0">
                <a:latin typeface="Sylfaen" panose="010A0502050306030303" pitchFamily="18" charset="0"/>
              </a:rPr>
              <a:t> </a:t>
            </a:r>
            <a:r>
              <a:rPr lang="en-US" dirty="0" err="1" smtClean="0">
                <a:latin typeface="Sylfaen" panose="010A0502050306030303" pitchFamily="18" charset="0"/>
              </a:rPr>
              <a:t>ფოთლებზე</a:t>
            </a:r>
            <a:r>
              <a:rPr lang="nl-NL" dirty="0" smtClean="0">
                <a:latin typeface="Sylfaen" panose="010A0502050306030303" pitchFamily="18" charset="0"/>
              </a:rPr>
              <a:t>. </a:t>
            </a:r>
            <a:r>
              <a:rPr lang="en-US" dirty="0" err="1" smtClean="0">
                <a:latin typeface="Sylfaen" panose="010A0502050306030303" pitchFamily="18" charset="0"/>
              </a:rPr>
              <a:t>შედარებით</a:t>
            </a:r>
            <a:r>
              <a:rPr lang="en-US" dirty="0" smtClean="0">
                <a:latin typeface="Sylfaen" panose="010A0502050306030303" pitchFamily="18" charset="0"/>
              </a:rPr>
              <a:t> </a:t>
            </a:r>
            <a:r>
              <a:rPr lang="en-US" dirty="0" err="1" smtClean="0">
                <a:latin typeface="Sylfaen" panose="010A0502050306030303" pitchFamily="18" charset="0"/>
              </a:rPr>
              <a:t>ყინვაგამძლეა</a:t>
            </a:r>
            <a:r>
              <a:rPr lang="nl-NL" dirty="0" smtClean="0">
                <a:latin typeface="Sylfaen" panose="010A0502050306030303" pitchFamily="18" charset="0"/>
              </a:rPr>
              <a:t>, </a:t>
            </a:r>
            <a:r>
              <a:rPr lang="en-US" dirty="0" err="1" smtClean="0">
                <a:latin typeface="Sylfaen" panose="010A0502050306030303" pitchFamily="18" charset="0"/>
              </a:rPr>
              <a:t>ყინვები</a:t>
            </a:r>
            <a:r>
              <a:rPr lang="nl-NL" dirty="0" smtClean="0">
                <a:latin typeface="Sylfaen" panose="010A0502050306030303" pitchFamily="18" charset="0"/>
              </a:rPr>
              <a:t> (-16</a:t>
            </a:r>
            <a:r>
              <a:rPr lang="nl-NL" baseline="30000" dirty="0" smtClean="0">
                <a:latin typeface="Sylfaen" panose="010A0502050306030303" pitchFamily="18" charset="0"/>
              </a:rPr>
              <a:t>0 </a:t>
            </a:r>
            <a:r>
              <a:rPr lang="nl-NL" dirty="0" smtClean="0">
                <a:latin typeface="Sylfaen" panose="010A0502050306030303" pitchFamily="18" charset="0"/>
              </a:rPr>
              <a:t>C) </a:t>
            </a:r>
            <a:r>
              <a:rPr lang="en-US" dirty="0" err="1" smtClean="0">
                <a:latin typeface="Sylfaen" panose="010A0502050306030303" pitchFamily="18" charset="0"/>
              </a:rPr>
              <a:t>ამცირებს</a:t>
            </a:r>
            <a:r>
              <a:rPr lang="en-US" dirty="0" smtClean="0">
                <a:latin typeface="Sylfaen" panose="010A0502050306030303" pitchFamily="18" charset="0"/>
              </a:rPr>
              <a:t> </a:t>
            </a:r>
            <a:r>
              <a:rPr lang="en-US" dirty="0" err="1" smtClean="0">
                <a:latin typeface="Sylfaen" panose="010A0502050306030303" pitchFamily="18" charset="0"/>
              </a:rPr>
              <a:t>მის</a:t>
            </a:r>
            <a:r>
              <a:rPr lang="en-US" dirty="0" smtClean="0">
                <a:latin typeface="Sylfaen" panose="010A0502050306030303" pitchFamily="18" charset="0"/>
              </a:rPr>
              <a:t> </a:t>
            </a:r>
            <a:r>
              <a:rPr lang="en-US" dirty="0" err="1" smtClean="0">
                <a:latin typeface="Sylfaen" panose="010A0502050306030303" pitchFamily="18" charset="0"/>
              </a:rPr>
              <a:t>რაოდენობას</a:t>
            </a:r>
            <a:r>
              <a:rPr lang="nl-NL" dirty="0" smtClean="0">
                <a:latin typeface="Sylfaen" panose="010A0502050306030303" pitchFamily="18" charset="0"/>
              </a:rPr>
              <a:t> 20-28%-</a:t>
            </a:r>
            <a:r>
              <a:rPr lang="en-US" dirty="0" err="1" smtClean="0">
                <a:latin typeface="Sylfaen" panose="010A0502050306030303" pitchFamily="18" charset="0"/>
              </a:rPr>
              <a:t>ით</a:t>
            </a:r>
            <a:r>
              <a:rPr lang="nl-NL" dirty="0" smtClean="0">
                <a:latin typeface="Sylfaen" panose="010A0502050306030303" pitchFamily="18" charset="0"/>
              </a:rPr>
              <a:t>. </a:t>
            </a:r>
            <a:r>
              <a:rPr lang="en-US" dirty="0" err="1" smtClean="0">
                <a:latin typeface="Sylfaen" panose="010A0502050306030303" pitchFamily="18" charset="0"/>
              </a:rPr>
              <a:t>შუა</a:t>
            </a:r>
            <a:r>
              <a:rPr lang="en-US" dirty="0" smtClean="0">
                <a:latin typeface="Sylfaen" panose="010A0502050306030303" pitchFamily="18" charset="0"/>
              </a:rPr>
              <a:t> </a:t>
            </a:r>
            <a:r>
              <a:rPr lang="en-US" dirty="0" err="1" smtClean="0">
                <a:latin typeface="Sylfaen" panose="010A0502050306030303" pitchFamily="18" charset="0"/>
              </a:rPr>
              <a:t>აპრილიდან</a:t>
            </a:r>
            <a:r>
              <a:rPr lang="en-US" dirty="0" smtClean="0">
                <a:latin typeface="Sylfaen" panose="010A0502050306030303" pitchFamily="18" charset="0"/>
              </a:rPr>
              <a:t> </a:t>
            </a:r>
            <a:r>
              <a:rPr lang="en-US" dirty="0" err="1" smtClean="0">
                <a:latin typeface="Sylfaen" panose="010A0502050306030303" pitchFamily="18" charset="0"/>
              </a:rPr>
              <a:t>მდედრი</a:t>
            </a:r>
            <a:r>
              <a:rPr lang="en-US" dirty="0" smtClean="0">
                <a:latin typeface="Sylfaen" panose="010A0502050306030303" pitchFamily="18" charset="0"/>
              </a:rPr>
              <a:t> </a:t>
            </a:r>
            <a:r>
              <a:rPr lang="en-US" dirty="0" err="1" smtClean="0">
                <a:latin typeface="Sylfaen" panose="010A0502050306030303" pitchFamily="18" charset="0"/>
              </a:rPr>
              <a:t>ცრუფარიანა</a:t>
            </a:r>
            <a:r>
              <a:rPr lang="en-US" dirty="0" smtClean="0">
                <a:latin typeface="Sylfaen" panose="010A0502050306030303" pitchFamily="18" charset="0"/>
              </a:rPr>
              <a:t> </a:t>
            </a:r>
            <a:r>
              <a:rPr lang="en-US" dirty="0" err="1" smtClean="0">
                <a:latin typeface="Sylfaen" panose="010A0502050306030303" pitchFamily="18" charset="0"/>
              </a:rPr>
              <a:t>იკვებება</a:t>
            </a:r>
            <a:r>
              <a:rPr lang="en-US" dirty="0" smtClean="0">
                <a:latin typeface="Sylfaen" panose="010A0502050306030303" pitchFamily="18" charset="0"/>
              </a:rPr>
              <a:t> </a:t>
            </a:r>
            <a:r>
              <a:rPr lang="en-US" dirty="0" err="1" smtClean="0">
                <a:latin typeface="Sylfaen" panose="010A0502050306030303" pitchFamily="18" charset="0"/>
              </a:rPr>
              <a:t>დამატებით</a:t>
            </a:r>
            <a:r>
              <a:rPr lang="en-US" dirty="0" smtClean="0">
                <a:latin typeface="Sylfaen" panose="010A0502050306030303" pitchFamily="18" charset="0"/>
              </a:rPr>
              <a:t> </a:t>
            </a:r>
            <a:r>
              <a:rPr lang="en-US" dirty="0" err="1" smtClean="0">
                <a:latin typeface="Sylfaen" panose="010A0502050306030303" pitchFamily="18" charset="0"/>
              </a:rPr>
              <a:t>და</a:t>
            </a:r>
            <a:r>
              <a:rPr lang="en-US" dirty="0" smtClean="0">
                <a:latin typeface="Sylfaen" panose="010A0502050306030303" pitchFamily="18" charset="0"/>
              </a:rPr>
              <a:t> </a:t>
            </a:r>
            <a:r>
              <a:rPr lang="en-US" dirty="0" err="1" smtClean="0">
                <a:latin typeface="Sylfaen" panose="010A0502050306030303" pitchFamily="18" charset="0"/>
              </a:rPr>
              <a:t>შუა</a:t>
            </a:r>
            <a:r>
              <a:rPr lang="en-US" dirty="0" smtClean="0">
                <a:latin typeface="Sylfaen" panose="010A0502050306030303" pitchFamily="18" charset="0"/>
              </a:rPr>
              <a:t> </a:t>
            </a:r>
            <a:r>
              <a:rPr lang="en-US" dirty="0" err="1" smtClean="0">
                <a:latin typeface="Sylfaen" panose="010A0502050306030303" pitchFamily="18" charset="0"/>
              </a:rPr>
              <a:t>მაისიდან</a:t>
            </a:r>
            <a:r>
              <a:rPr lang="en-US" dirty="0" smtClean="0">
                <a:latin typeface="Sylfaen" panose="010A0502050306030303" pitchFamily="18" charset="0"/>
              </a:rPr>
              <a:t> </a:t>
            </a:r>
            <a:r>
              <a:rPr lang="en-US" dirty="0" err="1" smtClean="0">
                <a:latin typeface="Sylfaen" panose="010A0502050306030303" pitchFamily="18" charset="0"/>
              </a:rPr>
              <a:t>იწყებს</a:t>
            </a:r>
            <a:r>
              <a:rPr lang="en-US" dirty="0" smtClean="0">
                <a:latin typeface="Sylfaen" panose="010A0502050306030303" pitchFamily="18" charset="0"/>
              </a:rPr>
              <a:t> </a:t>
            </a:r>
            <a:r>
              <a:rPr lang="en-US" dirty="0" err="1" smtClean="0">
                <a:latin typeface="Sylfaen" panose="010A0502050306030303" pitchFamily="18" charset="0"/>
              </a:rPr>
              <a:t>კვერცხის</a:t>
            </a:r>
            <a:r>
              <a:rPr lang="en-US" dirty="0" smtClean="0">
                <a:latin typeface="Sylfaen" panose="010A0502050306030303" pitchFamily="18" charset="0"/>
              </a:rPr>
              <a:t> </a:t>
            </a:r>
            <a:r>
              <a:rPr lang="en-US" dirty="0" err="1" smtClean="0">
                <a:latin typeface="Sylfaen" panose="010A0502050306030303" pitchFamily="18" charset="0"/>
              </a:rPr>
              <a:t>დებას</a:t>
            </a:r>
            <a:r>
              <a:rPr lang="nl-NL" dirty="0" smtClean="0">
                <a:latin typeface="Sylfaen" panose="010A0502050306030303" pitchFamily="18" charset="0"/>
              </a:rPr>
              <a:t>. </a:t>
            </a:r>
            <a:r>
              <a:rPr lang="en-US" dirty="0" err="1" smtClean="0">
                <a:latin typeface="Sylfaen" panose="010A0502050306030303" pitchFamily="18" charset="0"/>
              </a:rPr>
              <a:t>კვების</a:t>
            </a:r>
            <a:r>
              <a:rPr lang="en-US" dirty="0" smtClean="0">
                <a:latin typeface="Sylfaen" panose="010A0502050306030303" pitchFamily="18" charset="0"/>
              </a:rPr>
              <a:t> </a:t>
            </a:r>
            <a:r>
              <a:rPr lang="en-US" dirty="0" err="1" smtClean="0">
                <a:latin typeface="Sylfaen" panose="010A0502050306030303" pitchFamily="18" charset="0"/>
              </a:rPr>
              <a:t>ხასიათის</a:t>
            </a:r>
            <a:r>
              <a:rPr lang="en-US" dirty="0" smtClean="0">
                <a:latin typeface="Sylfaen" panose="010A0502050306030303" pitchFamily="18" charset="0"/>
              </a:rPr>
              <a:t> </a:t>
            </a:r>
            <a:r>
              <a:rPr lang="en-US" dirty="0" err="1" smtClean="0">
                <a:latin typeface="Sylfaen" panose="010A0502050306030303" pitchFamily="18" charset="0"/>
              </a:rPr>
              <a:t>მიხედვით</a:t>
            </a:r>
            <a:r>
              <a:rPr lang="nl-NL" dirty="0" smtClean="0">
                <a:latin typeface="Sylfaen" panose="010A0502050306030303" pitchFamily="18" charset="0"/>
              </a:rPr>
              <a:t> 1 </a:t>
            </a:r>
            <a:r>
              <a:rPr lang="en-US" dirty="0" err="1" smtClean="0">
                <a:latin typeface="Sylfaen" panose="010A0502050306030303" pitchFamily="18" charset="0"/>
              </a:rPr>
              <a:t>ცრუფარიანა</a:t>
            </a:r>
            <a:r>
              <a:rPr lang="en-US" dirty="0" smtClean="0">
                <a:latin typeface="Sylfaen" panose="010A0502050306030303" pitchFamily="18" charset="0"/>
              </a:rPr>
              <a:t> </a:t>
            </a:r>
            <a:r>
              <a:rPr lang="en-US" dirty="0" err="1" smtClean="0">
                <a:latin typeface="Sylfaen" panose="010A0502050306030303" pitchFamily="18" charset="0"/>
              </a:rPr>
              <a:t>დებს</a:t>
            </a:r>
            <a:r>
              <a:rPr lang="nl-NL" dirty="0" smtClean="0">
                <a:latin typeface="Sylfaen" panose="010A0502050306030303" pitchFamily="18" charset="0"/>
              </a:rPr>
              <a:t> 1000-2000 </a:t>
            </a:r>
            <a:r>
              <a:rPr lang="en-US" dirty="0" err="1" smtClean="0">
                <a:latin typeface="Sylfaen" panose="010A0502050306030303" pitchFamily="18" charset="0"/>
              </a:rPr>
              <a:t>ცალ</a:t>
            </a:r>
            <a:r>
              <a:rPr lang="en-US" dirty="0" smtClean="0">
                <a:latin typeface="Sylfaen" panose="010A0502050306030303" pitchFamily="18" charset="0"/>
              </a:rPr>
              <a:t> </a:t>
            </a:r>
            <a:r>
              <a:rPr lang="en-US" dirty="0" err="1" smtClean="0">
                <a:latin typeface="Sylfaen" panose="010A0502050306030303" pitchFamily="18" charset="0"/>
              </a:rPr>
              <a:t>კვერცხს</a:t>
            </a:r>
            <a:r>
              <a:rPr lang="nl-NL" dirty="0" smtClean="0">
                <a:latin typeface="Sylfaen" panose="010A0502050306030303" pitchFamily="18" charset="0"/>
              </a:rPr>
              <a:t>. 1-2 </a:t>
            </a:r>
            <a:r>
              <a:rPr lang="en-US" dirty="0" err="1" smtClean="0">
                <a:latin typeface="Sylfaen" panose="010A0502050306030303" pitchFamily="18" charset="0"/>
              </a:rPr>
              <a:t>კვირის</a:t>
            </a:r>
            <a:r>
              <a:rPr lang="en-US" dirty="0" smtClean="0">
                <a:latin typeface="Sylfaen" panose="010A0502050306030303" pitchFamily="18" charset="0"/>
              </a:rPr>
              <a:t> </a:t>
            </a:r>
            <a:r>
              <a:rPr lang="en-US" dirty="0" err="1" smtClean="0">
                <a:latin typeface="Sylfaen" panose="010A0502050306030303" pitchFamily="18" charset="0"/>
              </a:rPr>
              <a:t>შემდეგ</a:t>
            </a:r>
            <a:r>
              <a:rPr lang="en-US" dirty="0" smtClean="0">
                <a:latin typeface="Sylfaen" panose="010A0502050306030303" pitchFamily="18" charset="0"/>
              </a:rPr>
              <a:t> </a:t>
            </a:r>
            <a:r>
              <a:rPr lang="en-US" dirty="0" err="1" smtClean="0">
                <a:latin typeface="Sylfaen" panose="010A0502050306030303" pitchFamily="18" charset="0"/>
              </a:rPr>
              <a:t>იჩეკება</a:t>
            </a:r>
            <a:r>
              <a:rPr lang="en-US" dirty="0" smtClean="0">
                <a:latin typeface="Sylfaen" panose="010A0502050306030303" pitchFamily="18" charset="0"/>
              </a:rPr>
              <a:t> </a:t>
            </a:r>
            <a:r>
              <a:rPr lang="en-US" dirty="0" err="1" smtClean="0">
                <a:latin typeface="Sylfaen" panose="010A0502050306030303" pitchFamily="18" charset="0"/>
              </a:rPr>
              <a:t>მოხეტიალე</a:t>
            </a:r>
            <a:r>
              <a:rPr lang="en-US" dirty="0" smtClean="0">
                <a:latin typeface="Sylfaen" panose="010A0502050306030303" pitchFamily="18" charset="0"/>
              </a:rPr>
              <a:t> </a:t>
            </a:r>
            <a:r>
              <a:rPr lang="en-US" dirty="0" err="1" smtClean="0">
                <a:latin typeface="Sylfaen" panose="010A0502050306030303" pitchFamily="18" charset="0"/>
              </a:rPr>
              <a:t>მატლები</a:t>
            </a:r>
            <a:r>
              <a:rPr lang="nl-NL" dirty="0" smtClean="0">
                <a:latin typeface="Sylfaen" panose="010A0502050306030303" pitchFamily="18" charset="0"/>
              </a:rPr>
              <a:t>, </a:t>
            </a:r>
            <a:r>
              <a:rPr lang="en-US" dirty="0" err="1" smtClean="0">
                <a:latin typeface="Sylfaen" panose="010A0502050306030303" pitchFamily="18" charset="0"/>
              </a:rPr>
              <a:t>რომლებიც</a:t>
            </a:r>
            <a:r>
              <a:rPr lang="en-US" dirty="0" smtClean="0">
                <a:latin typeface="Sylfaen" panose="010A0502050306030303" pitchFamily="18" charset="0"/>
              </a:rPr>
              <a:t> </a:t>
            </a:r>
            <a:r>
              <a:rPr lang="en-US" dirty="0" err="1" smtClean="0">
                <a:latin typeface="Sylfaen" panose="010A0502050306030303" pitchFamily="18" charset="0"/>
              </a:rPr>
              <a:t>ფოთლებზე</a:t>
            </a:r>
            <a:r>
              <a:rPr lang="en-US" dirty="0" smtClean="0">
                <a:latin typeface="Sylfaen" panose="010A0502050306030303" pitchFamily="18" charset="0"/>
              </a:rPr>
              <a:t> </a:t>
            </a:r>
            <a:r>
              <a:rPr lang="en-US" dirty="0" err="1" smtClean="0">
                <a:latin typeface="Sylfaen" panose="010A0502050306030303" pitchFamily="18" charset="0"/>
              </a:rPr>
              <a:t>ძარღვების</a:t>
            </a:r>
            <a:r>
              <a:rPr lang="en-US" dirty="0" smtClean="0">
                <a:latin typeface="Sylfaen" panose="010A0502050306030303" pitchFamily="18" charset="0"/>
              </a:rPr>
              <a:t> </a:t>
            </a:r>
            <a:r>
              <a:rPr lang="en-US" dirty="0" err="1" smtClean="0">
                <a:latin typeface="Sylfaen" panose="010A0502050306030303" pitchFamily="18" charset="0"/>
              </a:rPr>
              <a:t>გასწვრივ</a:t>
            </a:r>
            <a:r>
              <a:rPr lang="en-US" dirty="0" smtClean="0">
                <a:latin typeface="Sylfaen" panose="010A0502050306030303" pitchFamily="18" charset="0"/>
              </a:rPr>
              <a:t> </a:t>
            </a:r>
            <a:r>
              <a:rPr lang="en-US" dirty="0" err="1" smtClean="0">
                <a:latin typeface="Sylfaen" panose="010A0502050306030303" pitchFamily="18" charset="0"/>
              </a:rPr>
              <a:t>განლაგდებიან</a:t>
            </a:r>
            <a:r>
              <a:rPr lang="nl-NL" dirty="0" smtClean="0">
                <a:latin typeface="Sylfaen" panose="010A0502050306030303" pitchFamily="18" charset="0"/>
              </a:rPr>
              <a:t>. </a:t>
            </a:r>
            <a:r>
              <a:rPr lang="en-US" dirty="0" err="1" smtClean="0">
                <a:latin typeface="Sylfaen" panose="010A0502050306030303" pitchFamily="18" charset="0"/>
              </a:rPr>
              <a:t>ზრდას</a:t>
            </a:r>
            <a:r>
              <a:rPr lang="en-US" dirty="0" smtClean="0">
                <a:latin typeface="Sylfaen" panose="010A0502050306030303" pitchFamily="18" charset="0"/>
              </a:rPr>
              <a:t> </a:t>
            </a:r>
            <a:r>
              <a:rPr lang="en-US" dirty="0" err="1" smtClean="0">
                <a:latin typeface="Sylfaen" panose="010A0502050306030303" pitchFamily="18" charset="0"/>
              </a:rPr>
              <a:t>ასრულებენ</a:t>
            </a:r>
            <a:r>
              <a:rPr lang="en-US" dirty="0" smtClean="0">
                <a:latin typeface="Sylfaen" panose="010A0502050306030303" pitchFamily="18" charset="0"/>
              </a:rPr>
              <a:t> </a:t>
            </a:r>
            <a:r>
              <a:rPr lang="en-US" dirty="0" err="1" smtClean="0">
                <a:latin typeface="Sylfaen" panose="010A0502050306030303" pitchFamily="18" charset="0"/>
              </a:rPr>
              <a:t>სექტემბერში</a:t>
            </a:r>
            <a:r>
              <a:rPr lang="en-US" dirty="0" smtClean="0">
                <a:latin typeface="Sylfaen" panose="010A0502050306030303" pitchFamily="18" charset="0"/>
              </a:rPr>
              <a:t> </a:t>
            </a:r>
            <a:r>
              <a:rPr lang="en-US" dirty="0" err="1" smtClean="0">
                <a:latin typeface="Sylfaen" panose="010A0502050306030303" pitchFamily="18" charset="0"/>
              </a:rPr>
              <a:t>და</a:t>
            </a:r>
            <a:r>
              <a:rPr lang="en-US" dirty="0" smtClean="0">
                <a:latin typeface="Sylfaen" panose="010A0502050306030303" pitchFamily="18" charset="0"/>
              </a:rPr>
              <a:t> </a:t>
            </a:r>
            <a:r>
              <a:rPr lang="en-US" dirty="0" err="1" smtClean="0">
                <a:latin typeface="Sylfaen" panose="010A0502050306030303" pitchFamily="18" charset="0"/>
              </a:rPr>
              <a:t>ოქტომბრიდან</a:t>
            </a:r>
            <a:r>
              <a:rPr lang="en-US" dirty="0" smtClean="0">
                <a:latin typeface="Sylfaen" panose="010A0502050306030303" pitchFamily="18" charset="0"/>
              </a:rPr>
              <a:t> </a:t>
            </a:r>
            <a:r>
              <a:rPr lang="en-US" dirty="0" err="1" smtClean="0">
                <a:latin typeface="Sylfaen" panose="010A0502050306030303" pitchFamily="18" charset="0"/>
              </a:rPr>
              <a:t>მეზამთრეობს</a:t>
            </a:r>
            <a:r>
              <a:rPr lang="en-US" dirty="0" smtClean="0">
                <a:latin typeface="Sylfaen" panose="010A0502050306030303" pitchFamily="18" charset="0"/>
              </a:rPr>
              <a:t> </a:t>
            </a:r>
            <a:r>
              <a:rPr lang="en-US" dirty="0" err="1" smtClean="0">
                <a:latin typeface="Sylfaen" panose="010A0502050306030303" pitchFamily="18" charset="0"/>
              </a:rPr>
              <a:t>ზრდასრულ</a:t>
            </a:r>
            <a:r>
              <a:rPr lang="en-US" dirty="0" smtClean="0">
                <a:latin typeface="Sylfaen" panose="010A0502050306030303" pitchFamily="18" charset="0"/>
              </a:rPr>
              <a:t> </a:t>
            </a:r>
            <a:r>
              <a:rPr lang="en-US" dirty="0" err="1" smtClean="0">
                <a:latin typeface="Sylfaen" panose="010A0502050306030303" pitchFamily="18" charset="0"/>
              </a:rPr>
              <a:t>ფაზაში</a:t>
            </a:r>
            <a:r>
              <a:rPr lang="nl-NL" dirty="0" smtClean="0">
                <a:latin typeface="Sylfaen" panose="010A0502050306030303" pitchFamily="18" charset="0"/>
              </a:rPr>
              <a:t>. </a:t>
            </a:r>
            <a:r>
              <a:rPr lang="ka-GE" dirty="0" smtClean="0">
                <a:latin typeface="Sylfaen" panose="010A0502050306030303" pitchFamily="18" charset="0"/>
              </a:rPr>
              <a:t>ცრუფარიანას წინააღმდეგ საკმაოდ ეფექტურია პარაზიტი მწერი</a:t>
            </a:r>
            <a:r>
              <a:rPr lang="de-DE" dirty="0" smtClean="0">
                <a:latin typeface="Sylfaen" panose="010A0502050306030303" pitchFamily="18" charset="0"/>
              </a:rPr>
              <a:t> (</a:t>
            </a:r>
            <a:r>
              <a:rPr lang="de-DE" dirty="0" err="1" smtClean="0">
                <a:latin typeface="Sylfaen" panose="010A0502050306030303" pitchFamily="18" charset="0"/>
              </a:rPr>
              <a:t>Fseudofikus</a:t>
            </a:r>
            <a:r>
              <a:rPr lang="de-DE" dirty="0" smtClean="0">
                <a:latin typeface="Sylfaen" panose="010A0502050306030303" pitchFamily="18" charset="0"/>
              </a:rPr>
              <a:t> </a:t>
            </a:r>
            <a:r>
              <a:rPr lang="de-DE" dirty="0" err="1" smtClean="0">
                <a:latin typeface="Sylfaen" panose="010A0502050306030303" pitchFamily="18" charset="0"/>
              </a:rPr>
              <a:t>Maculipenis</a:t>
            </a:r>
            <a:r>
              <a:rPr lang="de-DE" dirty="0" smtClean="0">
                <a:latin typeface="Sylfaen" panose="010A0502050306030303" pitchFamily="18" charset="0"/>
              </a:rPr>
              <a:t>)</a:t>
            </a:r>
            <a:r>
              <a:rPr lang="ka-GE" dirty="0" smtClean="0">
                <a:latin typeface="Sylfaen" panose="010A0502050306030303" pitchFamily="18" charset="0"/>
              </a:rPr>
              <a:t>. ფსევდოფიკუსი წელიწადში იძლევა 6 თაობას, სქესის შეფარდება მდ.:მამრი 5:1, ერთი თაობის განვითარებას სჭირდება საშუალოდ 24-26 დღე. </a:t>
            </a:r>
            <a:endParaRPr lang="ru-RU" dirty="0" smtClean="0">
              <a:latin typeface="Sylfaen" panose="010A0502050306030303" pitchFamily="18" charset="0"/>
            </a:endParaRPr>
          </a:p>
          <a:p>
            <a:pPr algn="just"/>
            <a:r>
              <a:rPr lang="ka-GE" dirty="0" smtClean="0">
                <a:latin typeface="Sylfaen" panose="010A0502050306030303" pitchFamily="18" charset="0"/>
              </a:rPr>
              <a:t>ერთი მდედრის ნაყოფიერება 30-40 ცალი კვერცხი. თითოეული მდედრი აპარაზიტებს 8 ცალ მავნებელს, გამრავლებისათვის ოპტიმალური ტემპერატურა 22- 27</a:t>
            </a:r>
            <a:r>
              <a:rPr lang="en-US" baseline="30000" dirty="0" smtClean="0">
                <a:latin typeface="Sylfaen" panose="010A0502050306030303" pitchFamily="18" charset="0"/>
              </a:rPr>
              <a:t>0</a:t>
            </a:r>
            <a:r>
              <a:rPr lang="ka-GE" dirty="0" smtClean="0">
                <a:latin typeface="Sylfaen" panose="010A0502050306030303" pitchFamily="18" charset="0"/>
              </a:rPr>
              <a:t>, ტენიანობა 75-100%. მისი ასეთი მაღალი ეფექტურობა იწვევს მავნებლის რიცხოვნების სწრაფ ჩახშობას</a:t>
            </a:r>
            <a:r>
              <a:rPr lang="ka-GE" dirty="0" smtClean="0"/>
              <a:t>.</a:t>
            </a:r>
            <a:endParaRPr lang="ru-RU" dirty="0" smtClean="0"/>
          </a:p>
          <a:p>
            <a:pPr algn="just"/>
            <a:endParaRPr lang="ka-GE" dirty="0" smtClean="0"/>
          </a:p>
          <a:p>
            <a:pPr algn="just"/>
            <a:endParaRPr lang="ru-RU" dirty="0" smtClean="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nl-NL" b="1" dirty="0" smtClean="0"/>
              <a:t>ცვილისებრი ცრუფარიანა - ფსევდოფიკუსი</a:t>
            </a:r>
            <a:r>
              <a:rPr lang="ka-GE" b="1" dirty="0" smtClean="0"/>
              <a:t/>
            </a:r>
            <a:br>
              <a:rPr lang="ka-GE" b="1" dirty="0" smtClean="0"/>
            </a:br>
            <a:endParaRPr lang="ru-RU" dirty="0"/>
          </a:p>
        </p:txBody>
      </p:sp>
      <p:graphicFrame>
        <p:nvGraphicFramePr>
          <p:cNvPr id="5" name="Содержимое 4"/>
          <p:cNvGraphicFramePr>
            <a:graphicFrameLocks noGrp="1"/>
          </p:cNvGraphicFramePr>
          <p:nvPr>
            <p:ph sz="quarter" idx="1"/>
          </p:nvPr>
        </p:nvGraphicFramePr>
        <p:xfrm>
          <a:off x="457200" y="1600200"/>
          <a:ext cx="7467600" cy="458724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rowSpan="2">
                  <a:txBody>
                    <a:bodyPr/>
                    <a:lstStyle/>
                    <a:p>
                      <a:pPr algn="just">
                        <a:spcAft>
                          <a:spcPts val="0"/>
                        </a:spcAft>
                      </a:pPr>
                      <a:r>
                        <a:rPr lang="ka-GE" sz="1200" dirty="0">
                          <a:latin typeface="Sylfaen"/>
                          <a:ea typeface="Times New Roman"/>
                          <a:cs typeface="Times New Roman"/>
                        </a:rPr>
                        <a:t>ამოცანის ჩამონათვალი</a:t>
                      </a:r>
                      <a:endParaRPr lang="ru-RU" sz="1200" dirty="0">
                        <a:latin typeface="Times New Roman"/>
                        <a:ea typeface="Times New Roman"/>
                        <a:cs typeface="Times New Roman"/>
                      </a:endParaRPr>
                    </a:p>
                  </a:txBody>
                  <a:tcPr marL="68580" marR="68580" marT="0" marB="0"/>
                </a:tc>
                <a:tc gridSpan="2">
                  <a:txBody>
                    <a:bodyPr/>
                    <a:lstStyle/>
                    <a:p>
                      <a:pPr algn="just">
                        <a:spcAft>
                          <a:spcPts val="0"/>
                        </a:spcAft>
                      </a:pPr>
                      <a:r>
                        <a:rPr lang="ka-GE" sz="1200">
                          <a:latin typeface="Sylfaen"/>
                          <a:ea typeface="Times New Roman"/>
                          <a:cs typeface="Times New Roman"/>
                        </a:rPr>
                        <a:t>ოპტიმალური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gridSpan="2">
                  <a:txBody>
                    <a:bodyPr/>
                    <a:lstStyle/>
                    <a:p>
                      <a:pPr algn="just">
                        <a:spcAft>
                          <a:spcPts val="0"/>
                        </a:spcAft>
                      </a:pPr>
                      <a:r>
                        <a:rPr lang="ka-GE" sz="1200">
                          <a:latin typeface="Sylfaen"/>
                          <a:ea typeface="Times New Roman"/>
                          <a:cs typeface="Times New Roman"/>
                        </a:rPr>
                        <a:t>ექსტრემალური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rowSpan="2">
                  <a:txBody>
                    <a:bodyPr/>
                    <a:lstStyle/>
                    <a:p>
                      <a:pPr algn="just">
                        <a:spcAft>
                          <a:spcPts val="0"/>
                        </a:spcAft>
                      </a:pPr>
                      <a:r>
                        <a:rPr lang="ka-GE" sz="1200">
                          <a:latin typeface="Sylfaen"/>
                          <a:ea typeface="Times New Roman"/>
                          <a:cs typeface="Times New Roman"/>
                        </a:rPr>
                        <a:t>შენიშვნა</a:t>
                      </a:r>
                      <a:endParaRPr lang="ru-RU" sz="1200">
                        <a:latin typeface="Times New Roman"/>
                        <a:ea typeface="Times New Roman"/>
                        <a:cs typeface="Times New Roman"/>
                      </a:endParaRPr>
                    </a:p>
                  </a:txBody>
                  <a:tcPr marL="68580" marR="68580" marT="0" marB="0"/>
                </a:tc>
              </a:tr>
              <a:tr h="370840">
                <a:tc vMerge="1">
                  <a:txBody>
                    <a:bodyPr/>
                    <a:lstStyle/>
                    <a:p>
                      <a:endParaRPr lang="ru-RU"/>
                    </a:p>
                  </a:txBody>
                  <a:tcPr/>
                </a:tc>
                <a:tc>
                  <a:txBody>
                    <a:bodyPr/>
                    <a:lstStyle/>
                    <a:p>
                      <a:pPr algn="just">
                        <a:spcAft>
                          <a:spcPts val="0"/>
                        </a:spcAft>
                      </a:pPr>
                      <a:r>
                        <a:rPr lang="nl-NL" sz="1200">
                          <a:latin typeface="Sylfaen"/>
                          <a:ea typeface="Times New Roman"/>
                          <a:cs typeface="Times New Roman"/>
                        </a:rPr>
                        <a:t>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ფსევდოფიკუსი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ფსევდოფიკუსი</a:t>
                      </a:r>
                      <a:endParaRPr lang="ru-RU" sz="1200">
                        <a:latin typeface="Times New Roman"/>
                        <a:ea typeface="Times New Roman"/>
                        <a:cs typeface="Times New Roman"/>
                      </a:endParaRPr>
                    </a:p>
                  </a:txBody>
                  <a:tcPr marL="68580" marR="68580" marT="0" marB="0"/>
                </a:tc>
                <a:tc vMerge="1">
                  <a:txBody>
                    <a:bodyPr/>
                    <a:lstStyle/>
                    <a:p>
                      <a:endParaRPr lang="ru-RU"/>
                    </a:p>
                  </a:txBody>
                  <a:tcPr/>
                </a:tc>
              </a:tr>
              <a:tr h="370840">
                <a:tc>
                  <a:txBody>
                    <a:bodyPr/>
                    <a:lstStyle/>
                    <a:p>
                      <a:pPr indent="-76200" algn="just">
                        <a:spcAft>
                          <a:spcPts val="0"/>
                        </a:spcAft>
                      </a:pPr>
                      <a:r>
                        <a:rPr lang="ka-GE" sz="1200">
                          <a:latin typeface="Sylfaen"/>
                          <a:ea typeface="Times New Roman"/>
                          <a:cs typeface="Times New Roman"/>
                        </a:rPr>
                        <a:t>საწყისი რაოდენობა</a:t>
                      </a:r>
                      <a:endParaRPr lang="ru-RU" sz="1200">
                        <a:latin typeface="Times New Roman"/>
                        <a:ea typeface="Times New Roman"/>
                        <a:cs typeface="Times New Roman"/>
                      </a:endParaRPr>
                    </a:p>
                    <a:p>
                      <a:pPr indent="-76200" algn="just">
                        <a:spcAft>
                          <a:spcPts val="0"/>
                        </a:spcAft>
                      </a:pPr>
                      <a:r>
                        <a:rPr lang="ka-GE" sz="1200">
                          <a:latin typeface="Sylfaen"/>
                          <a:ea typeface="Times New Roman"/>
                          <a:cs typeface="Times New Roman"/>
                        </a:rPr>
                        <a:t>საშუალოდ ერთ მცენარეზე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20-35 ოვისაკი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 პარაზიტირ ებული მდედ 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5-9 ოვისაკი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 პარაზიტი რებული მდე დრი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1</a:t>
                      </a:r>
                      <a:endParaRPr lang="ru-RU" sz="1200">
                        <a:latin typeface="Times New Roma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თაობათა რაოდენობა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4-5</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სქესობრივი პროდუქცია (1მდედრი) საშუალოდ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1000-2000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200-220 ცალი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300-400 ცალი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10-20 ცალი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nl-NL" sz="1200">
                          <a:latin typeface="Sylfaen"/>
                          <a:ea typeface="Times New Roman"/>
                          <a:cs typeface="Times New Roman"/>
                        </a:rPr>
                        <a:t>სქესის შეფარდება (მდედრი-მამრი)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1:8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1:4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3:1</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ჭამადობა საშუალოდ 1 დღე-ღამეში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1ენტომოფაგი აპარაზიტებს 9-15 მავნებელს</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1ენტომოფაგი აპარაზიტებს 6 მავნებელს</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ბუნებრივი სიკვდილიანობა</a:t>
                      </a:r>
                      <a:r>
                        <a:rPr lang="nl-NL" sz="1200">
                          <a:latin typeface="Sylfaen"/>
                          <a:ea typeface="Times New Roman"/>
                          <a:cs typeface="Times New Roman"/>
                        </a:rPr>
                        <a:t> %-ში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14-20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40-45</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nl-NL" sz="1200" dirty="0">
                        <a:latin typeface="Sylfaen"/>
                        <a:ea typeface="Times New Roman"/>
                        <a:cs typeface="Times New Roman"/>
                      </a:endParaRP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000" b="1" dirty="0" smtClean="0"/>
              <a:t>სისტემის </a:t>
            </a:r>
            <a:r>
              <a:rPr lang="nl-NL" sz="2000" b="1" dirty="0" smtClean="0"/>
              <a:t>ცვილისებრი ცრუფარიანა - ჰილოკორუსი</a:t>
            </a:r>
            <a:r>
              <a:rPr lang="ka-GE" sz="2000" b="1" dirty="0" smtClean="0"/>
              <a:t> ბიოლოგიური პარამეტრების  შესწავლა </a:t>
            </a:r>
            <a:endParaRPr lang="ru-RU" sz="2000" dirty="0"/>
          </a:p>
        </p:txBody>
      </p:sp>
      <p:sp>
        <p:nvSpPr>
          <p:cNvPr id="3" name="Содержимое 2"/>
          <p:cNvSpPr>
            <a:spLocks noGrp="1"/>
          </p:cNvSpPr>
          <p:nvPr>
            <p:ph sz="quarter" idx="1"/>
          </p:nvPr>
        </p:nvSpPr>
        <p:spPr/>
        <p:txBody>
          <a:bodyPr>
            <a:normAutofit fontScale="62500" lnSpcReduction="20000"/>
          </a:bodyPr>
          <a:lstStyle/>
          <a:p>
            <a:pPr algn="just"/>
            <a:r>
              <a:rPr lang="en-US" dirty="0" err="1" smtClean="0"/>
              <a:t>მავნებელი</a:t>
            </a:r>
            <a:r>
              <a:rPr lang="en-US" dirty="0" smtClean="0"/>
              <a:t> </a:t>
            </a:r>
            <a:r>
              <a:rPr lang="en-US" dirty="0" err="1" smtClean="0"/>
              <a:t>იზამთრებს</a:t>
            </a:r>
            <a:r>
              <a:rPr lang="en-US" dirty="0" smtClean="0"/>
              <a:t> </a:t>
            </a:r>
            <a:r>
              <a:rPr lang="en-US" dirty="0" err="1" smtClean="0"/>
              <a:t>იმაგოს</a:t>
            </a:r>
            <a:r>
              <a:rPr lang="nl-NL" dirty="0" smtClean="0"/>
              <a:t>, </a:t>
            </a:r>
            <a:r>
              <a:rPr lang="en-US" dirty="0" err="1" smtClean="0"/>
              <a:t>განაყოფი</a:t>
            </a:r>
            <a:r>
              <a:rPr lang="ka-GE" dirty="0" smtClean="0"/>
              <a:t> </a:t>
            </a:r>
            <a:r>
              <a:rPr lang="en-US" dirty="0" err="1" smtClean="0"/>
              <a:t>ერებული</a:t>
            </a:r>
            <a:r>
              <a:rPr lang="en-US" dirty="0" smtClean="0"/>
              <a:t> </a:t>
            </a:r>
            <a:r>
              <a:rPr lang="en-US" dirty="0" err="1" smtClean="0"/>
              <a:t>მდედრის</a:t>
            </a:r>
            <a:r>
              <a:rPr lang="en-US" dirty="0" smtClean="0"/>
              <a:t> </a:t>
            </a:r>
            <a:r>
              <a:rPr lang="en-US" dirty="0" err="1" smtClean="0"/>
              <a:t>ფაზაში</a:t>
            </a:r>
            <a:r>
              <a:rPr lang="nl-NL" dirty="0" smtClean="0"/>
              <a:t>, </a:t>
            </a:r>
            <a:r>
              <a:rPr lang="en-US" dirty="0" err="1" smtClean="0"/>
              <a:t>უმეტესად</a:t>
            </a:r>
            <a:r>
              <a:rPr lang="en-US" dirty="0" smtClean="0"/>
              <a:t> </a:t>
            </a:r>
            <a:r>
              <a:rPr lang="en-US" dirty="0" err="1" smtClean="0"/>
              <a:t>ტოტებზე</a:t>
            </a:r>
            <a:r>
              <a:rPr lang="en-US" dirty="0" smtClean="0"/>
              <a:t> </a:t>
            </a:r>
            <a:r>
              <a:rPr lang="en-US" dirty="0" err="1" smtClean="0"/>
              <a:t>და</a:t>
            </a:r>
            <a:r>
              <a:rPr lang="en-US" dirty="0" smtClean="0"/>
              <a:t> </a:t>
            </a:r>
            <a:r>
              <a:rPr lang="en-US" dirty="0" err="1" smtClean="0"/>
              <a:t>ფოთლებზე</a:t>
            </a:r>
            <a:r>
              <a:rPr lang="nl-NL" dirty="0" smtClean="0"/>
              <a:t>. </a:t>
            </a:r>
            <a:r>
              <a:rPr lang="en-US" dirty="0" err="1" smtClean="0"/>
              <a:t>შედარებით</a:t>
            </a:r>
            <a:r>
              <a:rPr lang="en-US" dirty="0" smtClean="0"/>
              <a:t> </a:t>
            </a:r>
            <a:r>
              <a:rPr lang="en-US" dirty="0" err="1" smtClean="0"/>
              <a:t>ყინვაგამძლეა</a:t>
            </a:r>
            <a:r>
              <a:rPr lang="nl-NL" dirty="0" smtClean="0"/>
              <a:t>, </a:t>
            </a:r>
            <a:r>
              <a:rPr lang="en-US" dirty="0" err="1" smtClean="0"/>
              <a:t>ყინვები</a:t>
            </a:r>
            <a:r>
              <a:rPr lang="nl-NL" dirty="0" smtClean="0"/>
              <a:t> (-16</a:t>
            </a:r>
            <a:r>
              <a:rPr lang="nl-NL" baseline="30000" dirty="0" smtClean="0"/>
              <a:t>0 </a:t>
            </a:r>
            <a:r>
              <a:rPr lang="nl-NL" dirty="0" smtClean="0"/>
              <a:t>C) </a:t>
            </a:r>
            <a:r>
              <a:rPr lang="en-US" dirty="0" err="1" smtClean="0"/>
              <a:t>ამცირებს</a:t>
            </a:r>
            <a:r>
              <a:rPr lang="en-US" dirty="0" smtClean="0"/>
              <a:t> </a:t>
            </a:r>
            <a:r>
              <a:rPr lang="en-US" dirty="0" err="1" smtClean="0"/>
              <a:t>მის</a:t>
            </a:r>
            <a:r>
              <a:rPr lang="en-US" dirty="0" smtClean="0"/>
              <a:t> </a:t>
            </a:r>
            <a:r>
              <a:rPr lang="en-US" dirty="0" err="1" smtClean="0"/>
              <a:t>რაოდენობას</a:t>
            </a:r>
            <a:r>
              <a:rPr lang="nl-NL" dirty="0" smtClean="0"/>
              <a:t> 20-28%-</a:t>
            </a:r>
            <a:r>
              <a:rPr lang="en-US" dirty="0" err="1" smtClean="0"/>
              <a:t>ით</a:t>
            </a:r>
            <a:r>
              <a:rPr lang="nl-NL" dirty="0" smtClean="0"/>
              <a:t>. </a:t>
            </a:r>
            <a:r>
              <a:rPr lang="en-US" dirty="0" err="1" smtClean="0"/>
              <a:t>შუა</a:t>
            </a:r>
            <a:r>
              <a:rPr lang="en-US" dirty="0" smtClean="0"/>
              <a:t> </a:t>
            </a:r>
            <a:r>
              <a:rPr lang="en-US" dirty="0" err="1" smtClean="0"/>
              <a:t>აპრილიდან</a:t>
            </a:r>
            <a:r>
              <a:rPr lang="en-US" dirty="0" smtClean="0"/>
              <a:t> </a:t>
            </a:r>
            <a:r>
              <a:rPr lang="en-US" dirty="0" err="1" smtClean="0"/>
              <a:t>მდედრი</a:t>
            </a:r>
            <a:r>
              <a:rPr lang="en-US" dirty="0" smtClean="0"/>
              <a:t> </a:t>
            </a:r>
            <a:r>
              <a:rPr lang="en-US" dirty="0" err="1" smtClean="0"/>
              <a:t>ცრუფარიანა</a:t>
            </a:r>
            <a:r>
              <a:rPr lang="en-US" dirty="0" smtClean="0"/>
              <a:t> </a:t>
            </a:r>
            <a:r>
              <a:rPr lang="en-US" dirty="0" err="1" smtClean="0"/>
              <a:t>იკვებება</a:t>
            </a:r>
            <a:r>
              <a:rPr lang="en-US" dirty="0" smtClean="0"/>
              <a:t> </a:t>
            </a:r>
            <a:r>
              <a:rPr lang="en-US" dirty="0" err="1" smtClean="0"/>
              <a:t>დამატებით</a:t>
            </a:r>
            <a:r>
              <a:rPr lang="en-US" dirty="0" smtClean="0"/>
              <a:t> </a:t>
            </a:r>
            <a:r>
              <a:rPr lang="en-US" dirty="0" err="1" smtClean="0"/>
              <a:t>და</a:t>
            </a:r>
            <a:r>
              <a:rPr lang="en-US" dirty="0" smtClean="0"/>
              <a:t> </a:t>
            </a:r>
            <a:r>
              <a:rPr lang="en-US" dirty="0" err="1" smtClean="0"/>
              <a:t>შუა</a:t>
            </a:r>
            <a:r>
              <a:rPr lang="en-US" dirty="0" smtClean="0"/>
              <a:t> </a:t>
            </a:r>
            <a:r>
              <a:rPr lang="en-US" dirty="0" err="1" smtClean="0"/>
              <a:t>მაისიდან</a:t>
            </a:r>
            <a:r>
              <a:rPr lang="en-US" dirty="0" smtClean="0"/>
              <a:t> </a:t>
            </a:r>
            <a:r>
              <a:rPr lang="en-US" dirty="0" err="1" smtClean="0"/>
              <a:t>იწყებს</a:t>
            </a:r>
            <a:r>
              <a:rPr lang="en-US" dirty="0" smtClean="0"/>
              <a:t> </a:t>
            </a:r>
            <a:r>
              <a:rPr lang="en-US" dirty="0" err="1" smtClean="0"/>
              <a:t>კვერცხის</a:t>
            </a:r>
            <a:r>
              <a:rPr lang="en-US" dirty="0" smtClean="0"/>
              <a:t> </a:t>
            </a:r>
            <a:r>
              <a:rPr lang="en-US" dirty="0" err="1" smtClean="0"/>
              <a:t>დებას</a:t>
            </a:r>
            <a:r>
              <a:rPr lang="nl-NL" dirty="0" smtClean="0"/>
              <a:t>. </a:t>
            </a:r>
            <a:r>
              <a:rPr lang="en-US" dirty="0" err="1" smtClean="0"/>
              <a:t>კვების</a:t>
            </a:r>
            <a:r>
              <a:rPr lang="en-US" dirty="0" smtClean="0"/>
              <a:t> </a:t>
            </a:r>
            <a:r>
              <a:rPr lang="en-US" dirty="0" err="1" smtClean="0"/>
              <a:t>ხასიათის</a:t>
            </a:r>
            <a:r>
              <a:rPr lang="en-US" dirty="0" smtClean="0"/>
              <a:t> </a:t>
            </a:r>
            <a:r>
              <a:rPr lang="en-US" dirty="0" err="1" smtClean="0"/>
              <a:t>მიხედვით</a:t>
            </a:r>
            <a:r>
              <a:rPr lang="nl-NL" dirty="0" smtClean="0"/>
              <a:t> 1 </a:t>
            </a:r>
            <a:r>
              <a:rPr lang="en-US" dirty="0" err="1" smtClean="0"/>
              <a:t>ცრუფარიანა</a:t>
            </a:r>
            <a:r>
              <a:rPr lang="en-US" dirty="0" smtClean="0"/>
              <a:t> </a:t>
            </a:r>
            <a:r>
              <a:rPr lang="en-US" dirty="0" err="1" smtClean="0"/>
              <a:t>დებს</a:t>
            </a:r>
            <a:r>
              <a:rPr lang="nl-NL" dirty="0" smtClean="0"/>
              <a:t> 1000-2000 </a:t>
            </a:r>
            <a:r>
              <a:rPr lang="en-US" dirty="0" err="1" smtClean="0"/>
              <a:t>ცალ</a:t>
            </a:r>
            <a:r>
              <a:rPr lang="en-US" dirty="0" smtClean="0"/>
              <a:t> </a:t>
            </a:r>
            <a:r>
              <a:rPr lang="en-US" dirty="0" err="1" smtClean="0"/>
              <a:t>კვერცხს</a:t>
            </a:r>
            <a:r>
              <a:rPr lang="nl-NL" dirty="0" smtClean="0"/>
              <a:t>. 1-2 </a:t>
            </a:r>
            <a:r>
              <a:rPr lang="en-US" dirty="0" err="1" smtClean="0"/>
              <a:t>კვირის</a:t>
            </a:r>
            <a:r>
              <a:rPr lang="en-US" dirty="0" smtClean="0"/>
              <a:t> </a:t>
            </a:r>
            <a:r>
              <a:rPr lang="en-US" dirty="0" err="1" smtClean="0"/>
              <a:t>შემდეგ</a:t>
            </a:r>
            <a:r>
              <a:rPr lang="en-US" dirty="0" smtClean="0"/>
              <a:t> </a:t>
            </a:r>
            <a:r>
              <a:rPr lang="en-US" dirty="0" err="1" smtClean="0"/>
              <a:t>იჩეკება</a:t>
            </a:r>
            <a:r>
              <a:rPr lang="en-US" dirty="0" smtClean="0"/>
              <a:t> </a:t>
            </a:r>
            <a:r>
              <a:rPr lang="en-US" dirty="0" err="1" smtClean="0"/>
              <a:t>მოხეტიალე</a:t>
            </a:r>
            <a:r>
              <a:rPr lang="en-US" dirty="0" smtClean="0"/>
              <a:t> </a:t>
            </a:r>
            <a:r>
              <a:rPr lang="en-US" dirty="0" err="1" smtClean="0"/>
              <a:t>მატლები</a:t>
            </a:r>
            <a:r>
              <a:rPr lang="nl-NL" dirty="0" smtClean="0"/>
              <a:t>, </a:t>
            </a:r>
            <a:r>
              <a:rPr lang="en-US" dirty="0" err="1" smtClean="0"/>
              <a:t>რომლებიც</a:t>
            </a:r>
            <a:r>
              <a:rPr lang="en-US" dirty="0" smtClean="0"/>
              <a:t> </a:t>
            </a:r>
            <a:r>
              <a:rPr lang="en-US" dirty="0" err="1" smtClean="0"/>
              <a:t>ფოთლებზე</a:t>
            </a:r>
            <a:r>
              <a:rPr lang="en-US" dirty="0" smtClean="0"/>
              <a:t> </a:t>
            </a:r>
            <a:r>
              <a:rPr lang="en-US" dirty="0" err="1" smtClean="0"/>
              <a:t>ძარღვების</a:t>
            </a:r>
            <a:r>
              <a:rPr lang="en-US" dirty="0" smtClean="0"/>
              <a:t> </a:t>
            </a:r>
            <a:r>
              <a:rPr lang="en-US" dirty="0" err="1" smtClean="0"/>
              <a:t>გასწვრივ</a:t>
            </a:r>
            <a:r>
              <a:rPr lang="en-US" dirty="0" smtClean="0"/>
              <a:t> </a:t>
            </a:r>
            <a:r>
              <a:rPr lang="en-US" dirty="0" err="1" smtClean="0"/>
              <a:t>განლაგდებიან</a:t>
            </a:r>
            <a:r>
              <a:rPr lang="nl-NL" dirty="0" smtClean="0"/>
              <a:t>. </a:t>
            </a:r>
            <a:r>
              <a:rPr lang="en-US" dirty="0" err="1" smtClean="0"/>
              <a:t>ზრდას</a:t>
            </a:r>
            <a:r>
              <a:rPr lang="en-US" dirty="0" smtClean="0"/>
              <a:t> </a:t>
            </a:r>
            <a:r>
              <a:rPr lang="en-US" dirty="0" err="1" smtClean="0"/>
              <a:t>ასრულებენ</a:t>
            </a:r>
            <a:r>
              <a:rPr lang="en-US" dirty="0" smtClean="0"/>
              <a:t> </a:t>
            </a:r>
            <a:r>
              <a:rPr lang="en-US" dirty="0" err="1" smtClean="0"/>
              <a:t>სექტემბერში</a:t>
            </a:r>
            <a:r>
              <a:rPr lang="en-US" dirty="0" smtClean="0"/>
              <a:t> </a:t>
            </a:r>
            <a:r>
              <a:rPr lang="en-US" dirty="0" err="1" smtClean="0"/>
              <a:t>და</a:t>
            </a:r>
            <a:r>
              <a:rPr lang="en-US" dirty="0" smtClean="0"/>
              <a:t> </a:t>
            </a:r>
            <a:r>
              <a:rPr lang="en-US" dirty="0" err="1" smtClean="0"/>
              <a:t>ოქტომბრიდან</a:t>
            </a:r>
            <a:r>
              <a:rPr lang="en-US" dirty="0" smtClean="0"/>
              <a:t> </a:t>
            </a:r>
            <a:r>
              <a:rPr lang="en-US" dirty="0" err="1" smtClean="0"/>
              <a:t>მეზამთრეობს</a:t>
            </a:r>
            <a:r>
              <a:rPr lang="en-US" dirty="0" smtClean="0"/>
              <a:t> </a:t>
            </a:r>
            <a:r>
              <a:rPr lang="en-US" dirty="0" err="1" smtClean="0"/>
              <a:t>ზრდასრულ</a:t>
            </a:r>
            <a:r>
              <a:rPr lang="en-US" dirty="0" smtClean="0"/>
              <a:t> </a:t>
            </a:r>
            <a:r>
              <a:rPr lang="en-US" dirty="0" err="1" smtClean="0"/>
              <a:t>ფაზაში</a:t>
            </a:r>
            <a:r>
              <a:rPr lang="nl-NL" dirty="0" smtClean="0"/>
              <a:t>. </a:t>
            </a:r>
            <a:r>
              <a:rPr lang="ka-GE" dirty="0" smtClean="0"/>
              <a:t>ცრუფარიანას წინააღმდეგ საკმაოდ ეფექტურია პარაზიტი მწერი</a:t>
            </a:r>
            <a:r>
              <a:rPr lang="de-DE" dirty="0" smtClean="0"/>
              <a:t> (</a:t>
            </a:r>
            <a:r>
              <a:rPr lang="de-DE" dirty="0" err="1" smtClean="0"/>
              <a:t>Fseudofikus</a:t>
            </a:r>
            <a:r>
              <a:rPr lang="de-DE" dirty="0" smtClean="0"/>
              <a:t> </a:t>
            </a:r>
            <a:r>
              <a:rPr lang="de-DE" dirty="0" err="1" smtClean="0"/>
              <a:t>Maculipenis</a:t>
            </a:r>
            <a:r>
              <a:rPr lang="de-DE" dirty="0" smtClean="0"/>
              <a:t>)</a:t>
            </a:r>
            <a:r>
              <a:rPr lang="ka-GE" dirty="0" smtClean="0"/>
              <a:t>. ფსევდოფიკუსი წელიწადში იძლევა 6 თაობას, სქესის შეფარდება მდ.:მამრი 5:1, ერთი თაობის განვითარებას სჭირდება საშუალოდ 24-26 დღე. </a:t>
            </a:r>
          </a:p>
          <a:p>
            <a:pPr algn="just"/>
            <a:r>
              <a:rPr lang="ka-GE" dirty="0" smtClean="0"/>
              <a:t>ცრუფარიანას  ბუნებრივი მტერი, მტაცებელი ხოჭო ჰილოკორუსი 10 დღეში ჭამს 100-110 ცალ კვერცხს ან 80-90 ცალ ახალგაზრდა მატლს. ენტომოფაგის კანცვლის შემდეგ მისი მადა 10-13 %-ით იზრდება. ერთი მდედრი ხოჭო  ბუნებაში იძლევა 10-14 ცალ </a:t>
            </a:r>
            <a:r>
              <a:rPr lang="nl-NL" dirty="0" smtClean="0"/>
              <a:t>კვერცხს</a:t>
            </a:r>
            <a:r>
              <a:rPr lang="ka-GE" dirty="0" smtClean="0"/>
              <a:t>. სავეგეტაციო პერიოდის განმავლობაში იძლევა ორ თაობას და 1 მდედრის საერთო ნაყოფიერება შეადგენს 40-50 ცალ</a:t>
            </a:r>
            <a:r>
              <a:rPr lang="nl-NL" dirty="0" smtClean="0"/>
              <a:t> შთამომავლობას</a:t>
            </a:r>
            <a:r>
              <a:rPr lang="ka-GE" dirty="0" smtClean="0"/>
              <a:t> წელიწადში. </a:t>
            </a:r>
            <a:endParaRPr lang="ru-RU" dirty="0" smtClean="0"/>
          </a:p>
          <a:p>
            <a:pPr algn="just"/>
            <a:r>
              <a:rPr lang="ka-GE" dirty="0" smtClean="0"/>
              <a:t>ხოჭოს განვითარების ოპტიმალური ტემპერატურა 17-21 გრადუსი. ასეთ პირობებში ხოჭო განვითარებას ამთავრებს 40-45 დღეში. ბუნებრივი სიკვდილიანობა ზამთარში 5-30%.</a:t>
            </a:r>
            <a:endParaRPr lang="ru-RU" dirty="0" smtClean="0"/>
          </a:p>
          <a:p>
            <a:endParaRPr lang="ru-R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57200"/>
            <a:ext cx="7467600" cy="5943600"/>
          </a:xfrm>
        </p:spPr>
        <p:txBody>
          <a:bodyPr/>
          <a:lstStyle/>
          <a:p>
            <a:pPr>
              <a:buNone/>
            </a:pPr>
            <a:r>
              <a:rPr lang="nl-NL" b="1" dirty="0" smtClean="0"/>
              <a:t>ციტრუსოვანთა ცვილისებრი ცრუფარიანა - ჰილოკორუსი</a:t>
            </a:r>
            <a:endParaRPr lang="ka-GE" b="1" dirty="0" smtClean="0"/>
          </a:p>
          <a:p>
            <a:pPr>
              <a:buNone/>
            </a:pPr>
            <a:endParaRPr lang="ru-RU" dirty="0"/>
          </a:p>
        </p:txBody>
      </p:sp>
      <p:graphicFrame>
        <p:nvGraphicFramePr>
          <p:cNvPr id="6" name="Таблица 5"/>
          <p:cNvGraphicFramePr>
            <a:graphicFrameLocks noGrp="1"/>
          </p:cNvGraphicFramePr>
          <p:nvPr/>
        </p:nvGraphicFramePr>
        <p:xfrm>
          <a:off x="1524000" y="1397000"/>
          <a:ext cx="6096000" cy="51358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rowSpan="2">
                  <a:txBody>
                    <a:bodyPr/>
                    <a:lstStyle/>
                    <a:p>
                      <a:pPr indent="-76200" algn="just">
                        <a:spcAft>
                          <a:spcPts val="0"/>
                        </a:spcAft>
                      </a:pPr>
                      <a:r>
                        <a:rPr lang="ka-GE" sz="1200" dirty="0">
                          <a:latin typeface="Sylfaen"/>
                          <a:ea typeface="Times New Roman"/>
                          <a:cs typeface="Times New Roman"/>
                        </a:rPr>
                        <a:t>ამოცანის </a:t>
                      </a:r>
                      <a:endParaRPr lang="ru-RU" sz="1200" dirty="0">
                        <a:latin typeface="Times New Roman"/>
                        <a:ea typeface="Times New Roman"/>
                        <a:cs typeface="Times New Roman"/>
                      </a:endParaRPr>
                    </a:p>
                    <a:p>
                      <a:pPr indent="-76200" algn="just">
                        <a:spcAft>
                          <a:spcPts val="0"/>
                        </a:spcAft>
                      </a:pPr>
                      <a:r>
                        <a:rPr lang="ka-GE" sz="1200" dirty="0">
                          <a:latin typeface="Sylfaen"/>
                          <a:ea typeface="Times New Roman"/>
                          <a:cs typeface="Times New Roman"/>
                        </a:rPr>
                        <a:t>ჩამონათვალი</a:t>
                      </a:r>
                      <a:endParaRPr lang="ru-RU" sz="1200" dirty="0">
                        <a:latin typeface="Times New Roman"/>
                        <a:ea typeface="Times New Roman"/>
                        <a:cs typeface="Times New Roman"/>
                      </a:endParaRPr>
                    </a:p>
                  </a:txBody>
                  <a:tcPr marL="68580" marR="68580" marT="0" marB="0"/>
                </a:tc>
                <a:tc gridSpan="2">
                  <a:txBody>
                    <a:bodyPr/>
                    <a:lstStyle/>
                    <a:p>
                      <a:pPr algn="just">
                        <a:spcAft>
                          <a:spcPts val="0"/>
                        </a:spcAft>
                      </a:pPr>
                      <a:r>
                        <a:rPr lang="ka-GE" sz="1200">
                          <a:latin typeface="Sylfaen"/>
                          <a:ea typeface="Times New Roman"/>
                          <a:cs typeface="Times New Roman"/>
                        </a:rPr>
                        <a:t>ოპტიმალური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gridSpan="2">
                  <a:txBody>
                    <a:bodyPr/>
                    <a:lstStyle/>
                    <a:p>
                      <a:pPr algn="just">
                        <a:spcAft>
                          <a:spcPts val="0"/>
                        </a:spcAft>
                      </a:pPr>
                      <a:r>
                        <a:rPr lang="ka-GE" sz="1200">
                          <a:latin typeface="Sylfaen"/>
                          <a:ea typeface="Times New Roman"/>
                          <a:cs typeface="Times New Roman"/>
                        </a:rPr>
                        <a:t>ექსტრემალური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a:txBody>
                    <a:bodyPr/>
                    <a:lstStyle/>
                    <a:p>
                      <a:pPr algn="just">
                        <a:spcAft>
                          <a:spcPts val="0"/>
                        </a:spcAft>
                      </a:pPr>
                      <a:r>
                        <a:rPr lang="ka-GE" sz="1200">
                          <a:latin typeface="Sylfaen"/>
                          <a:ea typeface="Times New Roman"/>
                          <a:cs typeface="Times New Roman"/>
                        </a:rPr>
                        <a:t>შენიშვნა</a:t>
                      </a:r>
                      <a:endParaRPr lang="ru-RU" sz="1200">
                        <a:latin typeface="Times New Roman"/>
                        <a:ea typeface="Times New Roman"/>
                        <a:cs typeface="Times New Roman"/>
                      </a:endParaRPr>
                    </a:p>
                  </a:txBody>
                  <a:tcPr marL="68580" marR="68580" marT="0" marB="0"/>
                </a:tc>
              </a:tr>
              <a:tr h="370840">
                <a:tc vMerge="1">
                  <a:txBody>
                    <a:bodyPr/>
                    <a:lstStyle/>
                    <a:p>
                      <a:endParaRPr lang="ru-RU"/>
                    </a:p>
                  </a:txBody>
                  <a:tcPr/>
                </a:tc>
                <a:tc>
                  <a:txBody>
                    <a:bodyPr/>
                    <a:lstStyle/>
                    <a:p>
                      <a:pPr algn="just">
                        <a:spcAft>
                          <a:spcPts val="0"/>
                        </a:spcAft>
                      </a:pPr>
                      <a:r>
                        <a:rPr lang="ka-GE" sz="1200">
                          <a:latin typeface="Sylfaen"/>
                          <a:ea typeface="Times New Roman"/>
                          <a:cs typeface="Times New Roman"/>
                        </a:rPr>
                        <a:t>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ჰილოკორუსი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ჰილოკორუსი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indent="-76200" algn="just">
                        <a:spcAft>
                          <a:spcPts val="0"/>
                        </a:spcAft>
                      </a:pPr>
                      <a:r>
                        <a:rPr lang="ka-GE" sz="1200">
                          <a:latin typeface="Sylfaen"/>
                          <a:ea typeface="Times New Roman"/>
                          <a:cs typeface="Times New Roman"/>
                        </a:rPr>
                        <a:t>საწყისი რაოდენობა საშუალოდ ერთ მცენარეზე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latin typeface="Sylfaen"/>
                          <a:ea typeface="Times New Roman"/>
                          <a:cs typeface="Times New Roman"/>
                        </a:rPr>
                        <a:t>10 მდედრი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3-4 ცალი</a:t>
                      </a:r>
                      <a:r>
                        <a:rPr lang="nl-NL" sz="1200">
                          <a:latin typeface="Sylfaen"/>
                          <a:ea typeface="Times New Roman"/>
                          <a:cs typeface="Times New Roman"/>
                        </a:rPr>
                        <a:t> მდედრი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2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თაობათა რაოდენობა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ორი თაობა</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ორი თაობა</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სქესობრივი პროდუქცია (1მდედრი) საშუალოდ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latin typeface="Sylfaen"/>
                          <a:ea typeface="Times New Roman"/>
                          <a:cs typeface="Times New Roman"/>
                        </a:rPr>
                        <a:t>1000-1200 </a:t>
                      </a:r>
                      <a:r>
                        <a:rPr lang="nl-NL" sz="1200">
                          <a:latin typeface="Sylfaen"/>
                          <a:ea typeface="Times New Roman"/>
                          <a:cs typeface="Times New Roman"/>
                        </a:rPr>
                        <a:t>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10-14 ცალი</a:t>
                      </a:r>
                      <a:endParaRPr lang="ru-RU" sz="1200">
                        <a:latin typeface="Times New Roman"/>
                        <a:ea typeface="Times New Roman"/>
                        <a:cs typeface="Times New Roman"/>
                      </a:endParaRPr>
                    </a:p>
                    <a:p>
                      <a:pPr algn="just">
                        <a:spcAft>
                          <a:spcPts val="0"/>
                        </a:spcAft>
                      </a:pPr>
                      <a:r>
                        <a:rPr lang="nl-NL" sz="1200">
                          <a:latin typeface="Sylfaen"/>
                          <a:ea typeface="Times New Roman"/>
                          <a:cs typeface="Times New Roman"/>
                        </a:rPr>
                        <a:t>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500-550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5-8 ცალი</a:t>
                      </a:r>
                      <a:endParaRPr lang="ru-RU" sz="1200">
                        <a:latin typeface="Times New Roman"/>
                        <a:ea typeface="Times New Roman"/>
                        <a:cs typeface="Times New Roman"/>
                      </a:endParaRPr>
                    </a:p>
                    <a:p>
                      <a:pPr algn="just">
                        <a:spcAft>
                          <a:spcPts val="0"/>
                        </a:spcAft>
                      </a:pPr>
                      <a:r>
                        <a:rPr lang="nl-NL" sz="1200">
                          <a:latin typeface="Sylfaen"/>
                          <a:ea typeface="Times New Roman"/>
                          <a:cs typeface="Times New Roman"/>
                        </a:rPr>
                        <a:t>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nl-NL" sz="1200">
                          <a:latin typeface="Sylfaen"/>
                          <a:ea typeface="Times New Roman"/>
                          <a:cs typeface="Times New Roman"/>
                        </a:rPr>
                        <a:t>სქესის შეფარდება (მდედრი-მამრი)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1:8</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1:5</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ჭამადობა საშუალოდ 1 დღე-ღამეში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10-11 კვერცხი ან 8-9 ახალგაზრდა მატლი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8-9 კვერცხი ან 4-6 ახალგაზრდა მატლი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ბუნებრივი სიკვდილიანობა</a:t>
                      </a:r>
                      <a:r>
                        <a:rPr lang="nl-NL" sz="1200">
                          <a:latin typeface="Sylfaen"/>
                          <a:ea typeface="Times New Roman"/>
                          <a:cs typeface="Times New Roman"/>
                        </a:rPr>
                        <a:t>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5-</a:t>
                      </a:r>
                      <a:r>
                        <a:rPr lang="nl-NL" sz="1200">
                          <a:latin typeface="Sylfaen"/>
                          <a:ea typeface="Times New Roman"/>
                          <a:cs typeface="Times New Roman"/>
                        </a:rPr>
                        <a:t>2</a:t>
                      </a:r>
                      <a:r>
                        <a:rPr lang="ka-GE" sz="1200">
                          <a:latin typeface="Sylfaen"/>
                          <a:ea typeface="Times New Roman"/>
                          <a:cs typeface="Times New Roman"/>
                        </a:rPr>
                        <a:t>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30-40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40-60</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dirty="0">
                        <a:latin typeface="Sylfaen"/>
                        <a:ea typeface="Times New Roman"/>
                        <a:cs typeface="Times New Roman"/>
                      </a:endParaRPr>
                    </a:p>
                  </a:txBody>
                  <a:tcPr marL="68580" marR="68580" marT="0" marB="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000" b="1" dirty="0" smtClean="0"/>
              <a:t>სისტემის  ავსტრალიური ღარებიანი  ცრუფარიანა - როდოლია ბიოლოგიური პარამეტრების  შესწავლა </a:t>
            </a:r>
            <a:endParaRPr lang="ru-RU" sz="2000" dirty="0"/>
          </a:p>
        </p:txBody>
      </p:sp>
      <p:sp>
        <p:nvSpPr>
          <p:cNvPr id="3" name="Содержимое 2"/>
          <p:cNvSpPr>
            <a:spLocks noGrp="1"/>
          </p:cNvSpPr>
          <p:nvPr>
            <p:ph sz="quarter" idx="1"/>
          </p:nvPr>
        </p:nvSpPr>
        <p:spPr>
          <a:xfrm>
            <a:off x="457200" y="1600200"/>
            <a:ext cx="7467600" cy="4724400"/>
          </a:xfrm>
        </p:spPr>
        <p:txBody>
          <a:bodyPr>
            <a:normAutofit fontScale="62500" lnSpcReduction="20000"/>
          </a:bodyPr>
          <a:lstStyle/>
          <a:p>
            <a:pPr algn="just"/>
            <a:r>
              <a:rPr lang="ka-GE" dirty="0" smtClean="0"/>
              <a:t>ავსტრალიური ღარებიანი ცრუფარიანას გამრავლებისთვის ოპტიმალური პირობებია ტემპერატურა 24-25</a:t>
            </a:r>
            <a:r>
              <a:rPr lang="ka-GE" baseline="30000" dirty="0" smtClean="0"/>
              <a:t>0 </a:t>
            </a:r>
            <a:r>
              <a:rPr lang="ka-GE" dirty="0" smtClean="0"/>
              <a:t>C და ჰაერის ფარდობითი ტენიანობა 60-70%. </a:t>
            </a:r>
            <a:endParaRPr lang="ru-RU" dirty="0" smtClean="0"/>
          </a:p>
          <a:p>
            <a:pPr algn="just"/>
            <a:r>
              <a:rPr lang="ka-GE" dirty="0" smtClean="0"/>
              <a:t>ზამთრობს ბოლო ხნოვანების მატლის ფაზაში. ზამთარ გამოვლილი მატლი მაისის დამდეგს ამთავრებს ზრდას და იწყებს ოვისაკის წარმოქმნას და კვერცხის დებას, რომელიც გრძელდება 3-5 კვირამდე. პროდუქტიულობა 2000-მდე ცალამდე აღწევს. ემბრიონის განვითარება გრძელდება ტემპერატურის მიხედვით 4-60 დღემდე. მასობრივი გამოჩეკვას ადგილი აქვს 17-18</a:t>
            </a:r>
            <a:r>
              <a:rPr lang="ka-GE" baseline="30000" dirty="0" smtClean="0"/>
              <a:t>0</a:t>
            </a:r>
            <a:r>
              <a:rPr lang="ka-GE" dirty="0" smtClean="0"/>
              <a:t> ტემპერატურის პირობებში. </a:t>
            </a:r>
          </a:p>
          <a:p>
            <a:pPr algn="just"/>
            <a:r>
              <a:rPr lang="ka-GE" dirty="0" smtClean="0"/>
              <a:t>სქესის შეფარდება</a:t>
            </a:r>
            <a:r>
              <a:rPr lang="nl-NL" dirty="0" smtClean="0"/>
              <a:t> მდ./მამრი- 3</a:t>
            </a:r>
            <a:r>
              <a:rPr lang="ka-GE" dirty="0" smtClean="0"/>
              <a:t>:1. წელიწადში იძლევა ორ თაობას.მავნებლის ბუნებრივი სიკვდილიანობა (</a:t>
            </a:r>
            <a:r>
              <a:rPr lang="nl-NL" dirty="0" smtClean="0"/>
              <a:t>ზამთრის სიცივეები-</a:t>
            </a:r>
            <a:r>
              <a:rPr lang="ka-GE" dirty="0" smtClean="0"/>
              <a:t>5-10%</a:t>
            </a:r>
            <a:r>
              <a:rPr lang="nl-NL" dirty="0" smtClean="0"/>
              <a:t>)</a:t>
            </a:r>
            <a:r>
              <a:rPr lang="ka-GE" dirty="0" smtClean="0"/>
              <a:t>.</a:t>
            </a:r>
          </a:p>
          <a:p>
            <a:pPr algn="just"/>
            <a:r>
              <a:rPr lang="ka-GE" dirty="0" smtClean="0"/>
              <a:t>ღარებიანი ცრუფარიანას რაოდენობას არეგულირებს ენტომოფაგი მტაცებელი ხოჭო  </a:t>
            </a:r>
            <a:r>
              <a:rPr lang="de-DE" dirty="0" err="1" smtClean="0"/>
              <a:t>როდოლია</a:t>
            </a:r>
            <a:r>
              <a:rPr lang="de-DE" dirty="0" smtClean="0"/>
              <a:t>, </a:t>
            </a:r>
            <a:r>
              <a:rPr lang="fr-FR" dirty="0" smtClean="0"/>
              <a:t>(Rodolia cardinalis Muls.)</a:t>
            </a:r>
            <a:r>
              <a:rPr lang="ka-GE" dirty="0" smtClean="0"/>
              <a:t>. წელიწადში იძლევა ორ თაობას, სქესობრივი შეფარდება მდ/მამრ. 1:1. ენტომოფაგის გამრავლების სრული ციკლი მთავრდება 40-43 დღეში. 1 მდედრის ნაყოფიერება 10-15 კვერცხი</a:t>
            </a:r>
            <a:endParaRPr lang="ru-RU" dirty="0" smtClean="0"/>
          </a:p>
          <a:p>
            <a:pPr algn="just"/>
            <a:r>
              <a:rPr lang="ka-GE" dirty="0" smtClean="0"/>
              <a:t>როდოლია 24 საათის განმავლობაში 1 კანცვლამდე ანადგურებს 12 ცალ კვერცხს ან 8-9 მატლს, კანცვლის შემდეგ დაჭუპრებამდე 12-16 მატლს. ზრდასრული მწერი დაფრთიანების შემდეგაც აგრძელებს ცრუფარიანას მატლების ჭამას იმავე ინტენსიურობით 1-1,5 თვის განმავლობაში.</a:t>
            </a:r>
            <a:endParaRPr lang="ru-RU" dirty="0" smtClean="0"/>
          </a:p>
          <a:p>
            <a:pPr algn="just"/>
            <a:r>
              <a:rPr lang="ka-GE" dirty="0" smtClean="0"/>
              <a:t>განვითარების ოპტიმალური ტემპერატურა 20-23</a:t>
            </a:r>
            <a:r>
              <a:rPr lang="en-US" baseline="30000" dirty="0" smtClean="0"/>
              <a:t>0</a:t>
            </a:r>
            <a:r>
              <a:rPr lang="ka-GE" baseline="30000" dirty="0" smtClean="0"/>
              <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7467600" cy="334962"/>
          </a:xfrm>
        </p:spPr>
        <p:txBody>
          <a:bodyPr>
            <a:normAutofit/>
          </a:bodyPr>
          <a:lstStyle/>
          <a:p>
            <a:endParaRPr lang="ka-GE" sz="800" dirty="0"/>
          </a:p>
        </p:txBody>
      </p:sp>
      <p:sp>
        <p:nvSpPr>
          <p:cNvPr id="3" name="შიგთავსის ჩანაცვლების ველი 2"/>
          <p:cNvSpPr>
            <a:spLocks noGrp="1"/>
          </p:cNvSpPr>
          <p:nvPr>
            <p:ph sz="quarter" idx="1"/>
          </p:nvPr>
        </p:nvSpPr>
        <p:spPr>
          <a:xfrm>
            <a:off x="228600" y="990600"/>
            <a:ext cx="8458200" cy="5715000"/>
          </a:xfrm>
        </p:spPr>
        <p:txBody>
          <a:bodyPr/>
          <a:lstStyle/>
          <a:p>
            <a:r>
              <a:rPr lang="ka-GE" dirty="0" smtClean="0"/>
              <a:t>ბიოლოგიური სისტემები ეს არის </a:t>
            </a:r>
            <a:r>
              <a:rPr lang="ka-GE" dirty="0" err="1" smtClean="0"/>
              <a:t>აგროცენოზებში</a:t>
            </a:r>
            <a:r>
              <a:rPr lang="ka-GE" dirty="0" smtClean="0"/>
              <a:t> ჩამოყალიბებული ურთიერთობები მავნე მწერებს(ტკიპებს) და მათ ბუნებრივ  მტრებს შორის. ეს სისტემები ძირითადად ორი სახით არის </a:t>
            </a:r>
            <a:r>
              <a:rPr lang="ka-GE" dirty="0" err="1" smtClean="0"/>
              <a:t>ჭარმოდგენილი</a:t>
            </a:r>
            <a:r>
              <a:rPr lang="ka-GE" dirty="0" smtClean="0"/>
              <a:t> „მტაცებელი-მსხვერპლი“, როდესაც საქმე გვაქვს </a:t>
            </a:r>
            <a:r>
              <a:rPr lang="ka-GE" dirty="0" err="1" smtClean="0"/>
              <a:t>მტაცებლობასთან</a:t>
            </a:r>
            <a:r>
              <a:rPr lang="ka-GE" dirty="0" smtClean="0"/>
              <a:t> და „პარაზიტი-მასპინძელი“ როდესაც ისწავლება პარაზიტის მოქმედება. </a:t>
            </a:r>
          </a:p>
          <a:p>
            <a:r>
              <a:rPr lang="ka-GE" dirty="0" smtClean="0"/>
              <a:t> ბიოლოგიური სისტემების „</a:t>
            </a:r>
            <a:r>
              <a:rPr lang="ka-GE" smtClean="0"/>
              <a:t>მტაცებელი-</a:t>
            </a:r>
            <a:r>
              <a:rPr lang="ka-GE" err="1" smtClean="0"/>
              <a:t>მსხვერპლი</a:t>
            </a:r>
            <a:r>
              <a:rPr lang="ka-GE" smtClean="0"/>
              <a:t>“ და </a:t>
            </a:r>
            <a:r>
              <a:rPr lang="ka-GE" dirty="0"/>
              <a:t>„პარაზიტი-მასპინძელი</a:t>
            </a:r>
            <a:r>
              <a:rPr lang="ka-GE" dirty="0" smtClean="0"/>
              <a:t>“ მათემატიკური მოდელირების გზით  საშუალებას იძლევა განვსაზღვროთ ის ბიოლოგიური პარამეტრები, რომლებიც მნიშვნელოვან როლს ასრულებენ მავნე მწერების განადგურებაში.</a:t>
            </a:r>
            <a:endParaRPr lang="ka-GE" dirty="0"/>
          </a:p>
        </p:txBody>
      </p:sp>
    </p:spTree>
    <p:extLst>
      <p:ext uri="{BB962C8B-B14F-4D97-AF65-F5344CB8AC3E}">
        <p14:creationId xmlns:p14="http://schemas.microsoft.com/office/powerpoint/2010/main" val="3299785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274638"/>
            <a:ext cx="6477000" cy="45719"/>
          </a:xfrm>
        </p:spPr>
        <p:txBody>
          <a:bodyPr>
            <a:normAutofit fontScale="90000"/>
          </a:bodyPr>
          <a:lstStyle/>
          <a:p>
            <a:endParaRPr lang="ru-RU" dirty="0"/>
          </a:p>
        </p:txBody>
      </p:sp>
      <p:pic>
        <p:nvPicPr>
          <p:cNvPr id="3074" name="Picture 2" descr="C:\Users\user\Desktop\გრანტისთვის მოხსენებაზე\IMG_2041.JPG"/>
          <p:cNvPicPr>
            <a:picLocks noGrp="1" noChangeAspect="1" noChangeArrowheads="1"/>
          </p:cNvPicPr>
          <p:nvPr>
            <p:ph sz="quarter" idx="1"/>
          </p:nvPr>
        </p:nvPicPr>
        <p:blipFill>
          <a:blip r:embed="rId2" cstate="print"/>
          <a:srcRect l="9184" r="12245" b="11196"/>
          <a:stretch>
            <a:fillRect/>
          </a:stretch>
        </p:blipFill>
        <p:spPr bwMode="auto">
          <a:xfrm>
            <a:off x="1143000" y="665161"/>
            <a:ext cx="7010400" cy="594252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33400"/>
            <a:ext cx="7467600" cy="5940552"/>
          </a:xfrm>
        </p:spPr>
        <p:txBody>
          <a:bodyPr>
            <a:normAutofit/>
          </a:bodyPr>
          <a:lstStyle/>
          <a:p>
            <a:r>
              <a:rPr lang="ka-GE" sz="2000" b="1" dirty="0" smtClean="0"/>
              <a:t>ავსტრალიური ღარებიანი  ცრუფარიანა - როდოლია</a:t>
            </a:r>
          </a:p>
          <a:p>
            <a:endParaRPr lang="ru-RU" sz="2000" dirty="0"/>
          </a:p>
        </p:txBody>
      </p:sp>
      <p:graphicFrame>
        <p:nvGraphicFramePr>
          <p:cNvPr id="4" name="Таблица 3"/>
          <p:cNvGraphicFramePr>
            <a:graphicFrameLocks noGrp="1"/>
          </p:cNvGraphicFramePr>
          <p:nvPr/>
        </p:nvGraphicFramePr>
        <p:xfrm>
          <a:off x="1524000" y="1397000"/>
          <a:ext cx="6096000" cy="51308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rowSpan="2">
                  <a:txBody>
                    <a:bodyPr/>
                    <a:lstStyle/>
                    <a:p>
                      <a:pPr algn="just">
                        <a:spcAft>
                          <a:spcPts val="0"/>
                        </a:spcAft>
                      </a:pPr>
                      <a:r>
                        <a:rPr lang="ka-GE" sz="1200" dirty="0">
                          <a:latin typeface="Sylfaen"/>
                          <a:ea typeface="Times New Roman"/>
                          <a:cs typeface="Times New Roman"/>
                        </a:rPr>
                        <a:t>ამოცანის ჩამონათვალი</a:t>
                      </a:r>
                      <a:endParaRPr lang="ru-RU" sz="1200" dirty="0">
                        <a:latin typeface="Times New Roman"/>
                        <a:ea typeface="Times New Roman"/>
                        <a:cs typeface="Times New Roman"/>
                      </a:endParaRPr>
                    </a:p>
                  </a:txBody>
                  <a:tcPr marL="68580" marR="68580" marT="0" marB="0"/>
                </a:tc>
                <a:tc gridSpan="2">
                  <a:txBody>
                    <a:bodyPr/>
                    <a:lstStyle/>
                    <a:p>
                      <a:pPr algn="just">
                        <a:spcAft>
                          <a:spcPts val="0"/>
                        </a:spcAft>
                      </a:pPr>
                      <a:r>
                        <a:rPr lang="ka-GE" sz="1200">
                          <a:latin typeface="Sylfaen"/>
                          <a:ea typeface="Times New Roman"/>
                          <a:cs typeface="Times New Roman"/>
                        </a:rPr>
                        <a:t>ოპტიმალური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gridSpan="2">
                  <a:txBody>
                    <a:bodyPr/>
                    <a:lstStyle/>
                    <a:p>
                      <a:pPr algn="just">
                        <a:spcAft>
                          <a:spcPts val="0"/>
                        </a:spcAft>
                      </a:pPr>
                      <a:r>
                        <a:rPr lang="ka-GE" sz="1200">
                          <a:latin typeface="Sylfaen"/>
                          <a:ea typeface="Times New Roman"/>
                          <a:cs typeface="Times New Roman"/>
                        </a:rPr>
                        <a:t>ექსტრემალური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rowSpan="2">
                  <a:txBody>
                    <a:bodyPr/>
                    <a:lstStyle/>
                    <a:p>
                      <a:pPr algn="just">
                        <a:spcAft>
                          <a:spcPts val="0"/>
                        </a:spcAft>
                      </a:pPr>
                      <a:r>
                        <a:rPr lang="ka-GE" sz="1200">
                          <a:latin typeface="Sylfaen"/>
                          <a:ea typeface="Times New Roman"/>
                          <a:cs typeface="Times New Roman"/>
                        </a:rPr>
                        <a:t>შენიშვნა</a:t>
                      </a:r>
                      <a:endParaRPr lang="ru-RU" sz="1200">
                        <a:latin typeface="Times New Roman"/>
                        <a:ea typeface="Times New Roman"/>
                        <a:cs typeface="Times New Roman"/>
                      </a:endParaRPr>
                    </a:p>
                  </a:txBody>
                  <a:tcPr marL="68580" marR="68580" marT="0" marB="0"/>
                </a:tc>
              </a:tr>
              <a:tr h="370840">
                <a:tc vMerge="1">
                  <a:txBody>
                    <a:bodyPr/>
                    <a:lstStyle/>
                    <a:p>
                      <a:endParaRPr lang="ru-RU"/>
                    </a:p>
                  </a:txBody>
                  <a:tcPr/>
                </a:tc>
                <a:tc>
                  <a:txBody>
                    <a:bodyPr/>
                    <a:lstStyle/>
                    <a:p>
                      <a:pPr algn="just">
                        <a:spcAft>
                          <a:spcPts val="0"/>
                        </a:spcAft>
                      </a:pPr>
                      <a:r>
                        <a:rPr lang="ka-GE" sz="1200">
                          <a:latin typeface="Sylfaen"/>
                          <a:ea typeface="Times New Roman"/>
                          <a:cs typeface="Times New Roman"/>
                        </a:rPr>
                        <a:t>ღარებიანი  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როდოლია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ღარებიანი  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როდოლია</a:t>
                      </a:r>
                      <a:endParaRPr lang="ru-RU" sz="1200">
                        <a:latin typeface="Times New Roman"/>
                        <a:ea typeface="Times New Roman"/>
                        <a:cs typeface="Times New Roman"/>
                      </a:endParaRPr>
                    </a:p>
                  </a:txBody>
                  <a:tcPr marL="68580" marR="68580" marT="0" marB="0"/>
                </a:tc>
                <a:tc vMerge="1">
                  <a:txBody>
                    <a:bodyPr/>
                    <a:lstStyle/>
                    <a:p>
                      <a:endParaRPr lang="ru-RU"/>
                    </a:p>
                  </a:txBody>
                  <a:tcPr/>
                </a:tc>
              </a:tr>
              <a:tr h="370840">
                <a:tc>
                  <a:txBody>
                    <a:bodyPr/>
                    <a:lstStyle/>
                    <a:p>
                      <a:pPr indent="-76200" algn="just">
                        <a:spcAft>
                          <a:spcPts val="0"/>
                        </a:spcAft>
                      </a:pPr>
                      <a:r>
                        <a:rPr lang="ka-GE" sz="1200">
                          <a:latin typeface="Sylfaen"/>
                          <a:ea typeface="Times New Roman"/>
                          <a:cs typeface="Times New Roman"/>
                        </a:rPr>
                        <a:t>საწყისი რაოდენობა</a:t>
                      </a:r>
                      <a:endParaRPr lang="ru-RU" sz="1200">
                        <a:latin typeface="Times New Roman"/>
                        <a:ea typeface="Times New Roman"/>
                        <a:cs typeface="Times New Roman"/>
                      </a:endParaRPr>
                    </a:p>
                    <a:p>
                      <a:pPr indent="-76200" algn="just">
                        <a:spcAft>
                          <a:spcPts val="0"/>
                        </a:spcAft>
                      </a:pPr>
                      <a:r>
                        <a:rPr lang="ka-GE" sz="1200">
                          <a:latin typeface="Sylfaen"/>
                          <a:ea typeface="Times New Roman"/>
                          <a:cs typeface="Times New Roman"/>
                        </a:rPr>
                        <a:t>საშუალოდ ერთ მცენარეზე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12 მდედრი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 მდედრი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თაობათა რაოდენობა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2-3</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1,5</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სქესობრივი პროდუქცია (1მდედრი) საშუალოდ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600 -1000 ც.კვერცხი მაქს.2000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15-20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300-400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6-14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nl-NL" sz="1200">
                          <a:latin typeface="Sylfaen"/>
                          <a:ea typeface="Times New Roman"/>
                          <a:cs typeface="Times New Roman"/>
                        </a:rPr>
                        <a:t>სქესის შეფარდება (მდედრი-მამრი)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ჭამადობა საშუალოდ 1 დღე-ღამეში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12 ც.კვერცხი 8-9 ც.მატლი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7 ც. კვერცხი 5-6 ც.მატლი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ბუნებრივი სიკვდილიანობა</a:t>
                      </a:r>
                      <a:r>
                        <a:rPr lang="nl-NL" sz="1200">
                          <a:latin typeface="Sylfaen"/>
                          <a:ea typeface="Times New Roman"/>
                          <a:cs typeface="Times New Roman"/>
                        </a:rPr>
                        <a:t>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5-20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15-20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50</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dirty="0">
                        <a:latin typeface="Sylfaen"/>
                        <a:ea typeface="Times New Roman"/>
                        <a:cs typeface="Times New Roman"/>
                      </a:endParaRPr>
                    </a:p>
                  </a:txBody>
                  <a:tcPr marL="68580" marR="68580" marT="0" marB="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2162"/>
          </a:xfrm>
        </p:spPr>
        <p:txBody>
          <a:bodyPr>
            <a:normAutofit/>
          </a:bodyPr>
          <a:lstStyle/>
          <a:p>
            <a:r>
              <a:rPr lang="ka-GE" sz="2000" b="1" dirty="0" smtClean="0"/>
              <a:t>სისტემის  ციტრუსოვანთა ბალიშა  ცრუფარიანა </a:t>
            </a:r>
            <a:r>
              <a:rPr lang="nl-NL" sz="2000" b="1" dirty="0" smtClean="0"/>
              <a:t>- </a:t>
            </a:r>
            <a:r>
              <a:rPr lang="ka-GE" sz="2000" b="1" dirty="0" smtClean="0"/>
              <a:t>სკუტელისტა ბიოლოგიური პარამეტრების  შესწავლა </a:t>
            </a:r>
            <a:endParaRPr lang="ru-RU" sz="2000" dirty="0"/>
          </a:p>
        </p:txBody>
      </p:sp>
      <p:sp>
        <p:nvSpPr>
          <p:cNvPr id="3" name="Содержимое 2"/>
          <p:cNvSpPr>
            <a:spLocks noGrp="1"/>
          </p:cNvSpPr>
          <p:nvPr>
            <p:ph sz="quarter" idx="1"/>
          </p:nvPr>
        </p:nvSpPr>
        <p:spPr>
          <a:xfrm>
            <a:off x="457200" y="1219200"/>
            <a:ext cx="7467600" cy="5254752"/>
          </a:xfrm>
        </p:spPr>
        <p:txBody>
          <a:bodyPr>
            <a:normAutofit fontScale="55000" lnSpcReduction="20000"/>
          </a:bodyPr>
          <a:lstStyle/>
          <a:p>
            <a:pPr algn="just"/>
            <a:r>
              <a:rPr lang="es-ES" sz="3200" dirty="0" smtClean="0">
                <a:latin typeface="AcadNusx" pitchFamily="2" charset="0"/>
              </a:rPr>
              <a:t>ციტრუსოვანთა  ბალიშა ცრუფარიანა ზამთრობს მეორე და მესამე ხნოვანების მატლის ფაზაში. გამოზამთრებული მატლის კვების შემდეგ, მაისსა და ივნისში აღწევს სქესობრივ მომწიფებას და იწყებს კვერცხის დებას. მდედრი კვერცხის დებას აგრძელებს 2 კვირამდე და კვერცხის რაოდენობა აღწევს 200 ცალამდე. </a:t>
            </a:r>
            <a:endParaRPr lang="ru-RU" sz="3200" dirty="0" smtClean="0"/>
          </a:p>
          <a:p>
            <a:pPr algn="just"/>
            <a:r>
              <a:rPr lang="es-ES" sz="3200" dirty="0" smtClean="0">
                <a:latin typeface="AcadNusx" pitchFamily="2" charset="0"/>
              </a:rPr>
              <a:t>საქართველოს შავი ზღვისპირა სანაპირო ზოლში მავნებელი ინვითარებს 2 თაობას. ემბრიონის განვითარება გრძელდება 2-3 კვირა. </a:t>
            </a:r>
            <a:r>
              <a:rPr lang="ka-GE" sz="3200" dirty="0" smtClean="0"/>
              <a:t>1 მდედრის ნაყოფიერება სავეგეტაციო პერიოდის განმავლობაში, 2 თაობაში არის 700-</a:t>
            </a:r>
            <a:r>
              <a:rPr lang="nl-NL" sz="3200" dirty="0" smtClean="0">
                <a:latin typeface="AcadNusx" pitchFamily="2" charset="0"/>
              </a:rPr>
              <a:t>დან </a:t>
            </a:r>
            <a:r>
              <a:rPr lang="ka-GE" sz="3200" dirty="0" smtClean="0"/>
              <a:t>2000 ცალ</a:t>
            </a:r>
            <a:r>
              <a:rPr lang="nl-NL" sz="3200" dirty="0" smtClean="0">
                <a:latin typeface="AcadNusx" pitchFamily="2" charset="0"/>
              </a:rPr>
              <a:t>ამდე</a:t>
            </a:r>
            <a:r>
              <a:rPr lang="ka-GE" sz="3200" dirty="0" smtClean="0"/>
              <a:t> შთამომავლობა. ივლისის ბოლოს ჩნდება მისი მოხეტიალე მატლები.  ბუნებრივი  სიკვდილიანობა </a:t>
            </a:r>
            <a:r>
              <a:rPr lang="nl-NL" sz="3200" dirty="0" smtClean="0">
                <a:latin typeface="AcadNusx" pitchFamily="2" charset="0"/>
              </a:rPr>
              <a:t>ზამთრის განმავლობაში </a:t>
            </a:r>
            <a:r>
              <a:rPr lang="ka-GE" sz="3200" dirty="0" smtClean="0"/>
              <a:t>10-12%.</a:t>
            </a:r>
            <a:endParaRPr lang="ru-RU" sz="3200" dirty="0" smtClean="0"/>
          </a:p>
          <a:p>
            <a:pPr algn="just"/>
            <a:r>
              <a:rPr lang="ka-GE" sz="3200" dirty="0" smtClean="0"/>
              <a:t>მავნებლის წინააღმდეგ ბრძოლა შესაძლებელია პარაზიტი მწერის </a:t>
            </a:r>
            <a:r>
              <a:rPr lang="de-DE" sz="3200" dirty="0" err="1" smtClean="0">
                <a:latin typeface="AcadNusx" pitchFamily="2" charset="0"/>
              </a:rPr>
              <a:t>სკუტელისტა</a:t>
            </a:r>
            <a:r>
              <a:rPr lang="ka-GE" sz="3200" dirty="0" smtClean="0"/>
              <a:t>ს </a:t>
            </a:r>
            <a:r>
              <a:rPr lang="de-DE" sz="3200" dirty="0" smtClean="0">
                <a:latin typeface="AcadNusx" pitchFamily="2" charset="0"/>
              </a:rPr>
              <a:t>(</a:t>
            </a:r>
            <a:r>
              <a:rPr lang="de-DE" sz="3200" dirty="0" err="1" smtClean="0">
                <a:latin typeface="AcadNusx" pitchFamily="2" charset="0"/>
              </a:rPr>
              <a:t>Scutelista</a:t>
            </a:r>
            <a:r>
              <a:rPr lang="de-DE" sz="3200" dirty="0" smtClean="0">
                <a:latin typeface="AcadNusx" pitchFamily="2" charset="0"/>
              </a:rPr>
              <a:t>. </a:t>
            </a:r>
            <a:r>
              <a:rPr lang="de-DE" sz="3200" dirty="0" err="1" smtClean="0">
                <a:latin typeface="AcadNusx" pitchFamily="2" charset="0"/>
              </a:rPr>
              <a:t>cyanea</a:t>
            </a:r>
            <a:r>
              <a:rPr lang="de-DE" sz="3200" dirty="0" smtClean="0">
                <a:latin typeface="AcadNusx" pitchFamily="2" charset="0"/>
              </a:rPr>
              <a:t> M.) </a:t>
            </a:r>
            <a:r>
              <a:rPr lang="ka-GE" sz="3200" dirty="0" smtClean="0"/>
              <a:t>გამოყენებით.</a:t>
            </a:r>
            <a:endParaRPr lang="ru-RU" sz="3200" dirty="0" smtClean="0"/>
          </a:p>
          <a:p>
            <a:pPr algn="just"/>
            <a:r>
              <a:rPr lang="ka-GE" sz="3200" dirty="0" smtClean="0"/>
              <a:t>სკუტელისტა შემოტანილი იქნა საფრანგეთიდან 1978 წელს. იგი მცირე ზომის 1,3-2,6 მმ, ბადეფრთიანი მწერია. გამრავლებისათვის ოპტიმალურია 26-27</a:t>
            </a:r>
            <a:r>
              <a:rPr lang="ka-GE" sz="3200" baseline="30000" dirty="0" smtClean="0"/>
              <a:t>0 </a:t>
            </a:r>
            <a:r>
              <a:rPr lang="es-ES" sz="3200" dirty="0" smtClean="0">
                <a:latin typeface="AcadNusx" pitchFamily="2" charset="0"/>
              </a:rPr>
              <a:t>C, </a:t>
            </a:r>
            <a:r>
              <a:rPr lang="ka-GE" sz="3200" dirty="0" smtClean="0"/>
              <a:t>და ჰაერის ტენიანობა </a:t>
            </a:r>
            <a:r>
              <a:rPr lang="es-ES" sz="3200" dirty="0" smtClean="0">
                <a:latin typeface="AcadNusx" pitchFamily="2" charset="0"/>
              </a:rPr>
              <a:t>70-80%</a:t>
            </a:r>
            <a:r>
              <a:rPr lang="ka-GE" sz="3200" dirty="0" smtClean="0"/>
              <a:t>. </a:t>
            </a:r>
            <a:r>
              <a:rPr lang="ka-GE" sz="3200" dirty="0" smtClean="0">
                <a:latin typeface="Sylfaen"/>
                <a:ea typeface="Times New Roman"/>
                <a:cs typeface="Times New Roman"/>
              </a:rPr>
              <a:t>ბუნებრივი სიკვდილიანობა 10-40</a:t>
            </a:r>
            <a:r>
              <a:rPr lang="nl-NL" sz="3200" dirty="0" smtClean="0">
                <a:latin typeface="AcadNusx" pitchFamily="2" charset="0"/>
                <a:ea typeface="Times New Roman"/>
                <a:cs typeface="Times New Roman"/>
              </a:rPr>
              <a:t>%</a:t>
            </a:r>
            <a:r>
              <a:rPr lang="ka-GE" sz="3200" dirty="0" smtClean="0">
                <a:latin typeface="Sylfaen"/>
                <a:ea typeface="Times New Roman"/>
                <a:cs typeface="Times New Roman"/>
              </a:rPr>
              <a:t>.</a:t>
            </a:r>
            <a:endParaRPr lang="ru-RU" sz="3200" dirty="0" smtClean="0">
              <a:latin typeface="Times New Roman"/>
              <a:ea typeface="Times New Roman"/>
              <a:cs typeface="Times New Roman"/>
            </a:endParaRPr>
          </a:p>
          <a:p>
            <a:pPr algn="just"/>
            <a:endParaRPr lang="ru-RU" dirty="0" smtClean="0"/>
          </a:p>
          <a:p>
            <a:pPr algn="just">
              <a:buNone/>
            </a:pPr>
            <a:r>
              <a:rPr lang="es-ES" dirty="0" smtClean="0"/>
              <a:t> </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57200"/>
            <a:ext cx="7467600" cy="6016752"/>
          </a:xfrm>
        </p:spPr>
        <p:txBody>
          <a:bodyPr>
            <a:normAutofit/>
          </a:bodyPr>
          <a:lstStyle/>
          <a:p>
            <a:r>
              <a:rPr lang="ka-GE" sz="2000" b="1" dirty="0" smtClean="0"/>
              <a:t>ციტრუსოვანთა ბალიშა  ცრუფარიანა </a:t>
            </a:r>
            <a:r>
              <a:rPr lang="nl-NL" sz="2000" b="1" dirty="0" smtClean="0"/>
              <a:t>- </a:t>
            </a:r>
            <a:r>
              <a:rPr lang="ka-GE" sz="2000" b="1" dirty="0" smtClean="0"/>
              <a:t>სკუტელისტა</a:t>
            </a:r>
          </a:p>
          <a:p>
            <a:endParaRPr lang="ru-RU" sz="2000" dirty="0"/>
          </a:p>
        </p:txBody>
      </p:sp>
      <p:graphicFrame>
        <p:nvGraphicFramePr>
          <p:cNvPr id="4" name="Таблица 3"/>
          <p:cNvGraphicFramePr>
            <a:graphicFrameLocks noGrp="1"/>
          </p:cNvGraphicFramePr>
          <p:nvPr/>
        </p:nvGraphicFramePr>
        <p:xfrm>
          <a:off x="1066800" y="1397000"/>
          <a:ext cx="7239000" cy="4770120"/>
        </p:xfrm>
        <a:graphic>
          <a:graphicData uri="http://schemas.openxmlformats.org/drawingml/2006/table">
            <a:tbl>
              <a:tblPr firstRow="1" bandRow="1">
                <a:tableStyleId>{5C22544A-7EE6-4342-B048-85BDC9FD1C3A}</a:tableStyleId>
              </a:tblPr>
              <a:tblGrid>
                <a:gridCol w="1143000"/>
                <a:gridCol w="1219200"/>
                <a:gridCol w="1219200"/>
                <a:gridCol w="1219200"/>
                <a:gridCol w="1219200"/>
                <a:gridCol w="1219200"/>
              </a:tblGrid>
              <a:tr h="370840">
                <a:tc rowSpan="2">
                  <a:txBody>
                    <a:bodyPr/>
                    <a:lstStyle/>
                    <a:p>
                      <a:pPr indent="-76200" algn="just">
                        <a:spcAft>
                          <a:spcPts val="0"/>
                        </a:spcAft>
                      </a:pPr>
                      <a:r>
                        <a:rPr lang="ka-GE" sz="1200" dirty="0">
                          <a:latin typeface="Sylfaen"/>
                          <a:ea typeface="Times New Roman"/>
                          <a:cs typeface="Times New Roman"/>
                        </a:rPr>
                        <a:t>ამოცანის ჩამონათვალი</a:t>
                      </a:r>
                      <a:endParaRPr lang="ru-RU" sz="1200" dirty="0">
                        <a:latin typeface="Times New Roman"/>
                        <a:ea typeface="Times New Roman"/>
                        <a:cs typeface="Times New Roman"/>
                      </a:endParaRPr>
                    </a:p>
                  </a:txBody>
                  <a:tcPr marL="68580" marR="68580" marT="0" marB="0"/>
                </a:tc>
                <a:tc gridSpan="2">
                  <a:txBody>
                    <a:bodyPr/>
                    <a:lstStyle/>
                    <a:p>
                      <a:pPr algn="just">
                        <a:spcAft>
                          <a:spcPts val="0"/>
                        </a:spcAft>
                      </a:pPr>
                      <a:r>
                        <a:rPr lang="ka-GE" sz="1200">
                          <a:latin typeface="Sylfaen"/>
                          <a:ea typeface="Times New Roman"/>
                          <a:cs typeface="Times New Roman"/>
                        </a:rPr>
                        <a:t>ოპტიმალური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gridSpan="2">
                  <a:txBody>
                    <a:bodyPr/>
                    <a:lstStyle/>
                    <a:p>
                      <a:pPr algn="just">
                        <a:spcAft>
                          <a:spcPts val="0"/>
                        </a:spcAft>
                      </a:pPr>
                      <a:r>
                        <a:rPr lang="ka-GE" sz="1200">
                          <a:latin typeface="Sylfaen"/>
                          <a:ea typeface="Times New Roman"/>
                          <a:cs typeface="Times New Roman"/>
                        </a:rPr>
                        <a:t>ექსტრემალური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rowSpan="2">
                  <a:txBody>
                    <a:bodyPr/>
                    <a:lstStyle/>
                    <a:p>
                      <a:pPr algn="just">
                        <a:spcAft>
                          <a:spcPts val="0"/>
                        </a:spcAft>
                      </a:pPr>
                      <a:r>
                        <a:rPr lang="ka-GE" sz="1200">
                          <a:latin typeface="Sylfaen"/>
                          <a:ea typeface="Times New Roman"/>
                          <a:cs typeface="Times New Roman"/>
                        </a:rPr>
                        <a:t>შენიშვნა</a:t>
                      </a:r>
                      <a:endParaRPr lang="ru-RU" sz="1200">
                        <a:latin typeface="Times New Roman"/>
                        <a:ea typeface="Times New Roman"/>
                        <a:cs typeface="Times New Roman"/>
                      </a:endParaRPr>
                    </a:p>
                  </a:txBody>
                  <a:tcPr marL="68580" marR="68580" marT="0" marB="0"/>
                </a:tc>
              </a:tr>
              <a:tr h="370840">
                <a:tc vMerge="1">
                  <a:txBody>
                    <a:bodyPr/>
                    <a:lstStyle/>
                    <a:p>
                      <a:endParaRPr lang="ru-RU"/>
                    </a:p>
                  </a:txBody>
                  <a:tcPr/>
                </a:tc>
                <a:tc>
                  <a:txBody>
                    <a:bodyPr/>
                    <a:lstStyle/>
                    <a:p>
                      <a:pPr algn="just">
                        <a:spcAft>
                          <a:spcPts val="0"/>
                        </a:spcAft>
                      </a:pPr>
                      <a:r>
                        <a:rPr lang="ka-GE" sz="1200">
                          <a:latin typeface="Sylfaen"/>
                          <a:ea typeface="Times New Roman"/>
                          <a:cs typeface="Times New Roman"/>
                        </a:rPr>
                        <a:t>ბალიშა  ცრუფარიანა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სკუტელისტა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ბალიშა  ცრუფარიანა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სკუტელისტა</a:t>
                      </a:r>
                      <a:endParaRPr lang="ru-RU" sz="1200">
                        <a:latin typeface="Times New Roman"/>
                        <a:ea typeface="Times New Roman"/>
                        <a:cs typeface="Times New Roman"/>
                      </a:endParaRPr>
                    </a:p>
                  </a:txBody>
                  <a:tcPr marL="68580" marR="68580" marT="0" marB="0"/>
                </a:tc>
                <a:tc vMerge="1">
                  <a:txBody>
                    <a:bodyPr/>
                    <a:lstStyle/>
                    <a:p>
                      <a:endParaRPr lang="ru-RU"/>
                    </a:p>
                  </a:txBody>
                  <a:tcPr/>
                </a:tc>
              </a:tr>
              <a:tr h="370840">
                <a:tc>
                  <a:txBody>
                    <a:bodyPr/>
                    <a:lstStyle/>
                    <a:p>
                      <a:pPr indent="-76200" algn="just">
                        <a:spcAft>
                          <a:spcPts val="0"/>
                        </a:spcAft>
                      </a:pPr>
                      <a:r>
                        <a:rPr lang="ka-GE" sz="1200">
                          <a:latin typeface="Sylfaen"/>
                          <a:ea typeface="Times New Roman"/>
                          <a:cs typeface="Times New Roman"/>
                        </a:rPr>
                        <a:t>საწყისი რაოდენობა საშუალოდ ერთ მცენარეზე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20-35 ოვისაკი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 100-150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10-15 ოვისაკი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50-75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თაობათა რაოდენობა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სქესობრივი პროდუქცია (1მდედრი) საშუალოდ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 20-30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100-120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10-15</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dirty="0">
                        <a:latin typeface="Sylfaen"/>
                        <a:ea typeface="Times New Roman"/>
                        <a:cs typeface="Times New Roman"/>
                      </a:endParaRPr>
                    </a:p>
                  </a:txBody>
                  <a:tcPr marL="68580" marR="68580" marT="0" marB="0"/>
                </a:tc>
              </a:tr>
              <a:tr h="370840">
                <a:tc>
                  <a:txBody>
                    <a:bodyPr/>
                    <a:lstStyle/>
                    <a:p>
                      <a:pPr algn="just">
                        <a:spcAft>
                          <a:spcPts val="0"/>
                        </a:spcAft>
                      </a:pPr>
                      <a:r>
                        <a:rPr lang="nl-NL" sz="1200">
                          <a:latin typeface="Sylfaen"/>
                          <a:ea typeface="Times New Roman"/>
                          <a:cs typeface="Times New Roman"/>
                        </a:rPr>
                        <a:t>სქესის შეფარდება (მდედრი-მამრი)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1;2</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ჭამადობა საშუალოდ 1 დღე-ღამეში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20-30 ცალი მასპინძლის პარაზიტირება</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10-15 ცალი მასპინძლის პარაზიტირება</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dirty="0">
                          <a:latin typeface="Sylfaen"/>
                          <a:ea typeface="Times New Roman"/>
                          <a:cs typeface="Times New Roman"/>
                        </a:rPr>
                        <a:t>ბუნებრივი სიკვდილიანობა</a:t>
                      </a:r>
                      <a:r>
                        <a:rPr lang="nl-NL" sz="1200" dirty="0">
                          <a:latin typeface="Sylfaen"/>
                          <a:ea typeface="Times New Roman"/>
                          <a:cs typeface="Times New Roman"/>
                        </a:rPr>
                        <a:t>%</a:t>
                      </a:r>
                      <a:endParaRPr lang="ru-RU" sz="1200" dirty="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10-12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2-10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30-40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17-20</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dirty="0">
                        <a:latin typeface="Sylfaen"/>
                        <a:ea typeface="Times New Roman"/>
                        <a:cs typeface="Times New Roman"/>
                      </a:endParaRPr>
                    </a:p>
                  </a:txBody>
                  <a:tcPr marL="68580" marR="68580" marT="0" marB="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Содержимое 3" descr="C:\Users\user\Desktop\გრანტისთვის მოხსენებაზე\IMG_0554.JPG"/>
          <p:cNvPicPr>
            <a:picLocks/>
          </p:cNvPicPr>
          <p:nvPr/>
        </p:nvPicPr>
        <p:blipFill>
          <a:blip r:embed="rId2"/>
          <a:srcRect l="3529" t="16095" r="21324" b="27045"/>
          <a:stretch>
            <a:fillRect/>
          </a:stretch>
        </p:blipFill>
        <p:spPr bwMode="auto">
          <a:xfrm rot="10800000">
            <a:off x="609600" y="381000"/>
            <a:ext cx="7620000" cy="609282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9762"/>
          </a:xfrm>
        </p:spPr>
        <p:txBody>
          <a:bodyPr>
            <a:noAutofit/>
          </a:bodyPr>
          <a:lstStyle/>
          <a:p>
            <a:r>
              <a:rPr lang="ka-GE" sz="2000" b="1" dirty="0" smtClean="0"/>
              <a:t>ციტრუსოვანთა ბალიშა  ცრუფარიანა </a:t>
            </a:r>
            <a:r>
              <a:rPr lang="nl-NL" sz="2000" b="1" dirty="0" smtClean="0"/>
              <a:t>- </a:t>
            </a:r>
            <a:r>
              <a:rPr lang="ka-GE" sz="2000" b="1" dirty="0" smtClean="0"/>
              <a:t>მიკროტერისი</a:t>
            </a:r>
            <a:br>
              <a:rPr lang="ka-GE" sz="2000" b="1" dirty="0" smtClean="0"/>
            </a:br>
            <a:endParaRPr lang="ru-RU" sz="2000" dirty="0"/>
          </a:p>
        </p:txBody>
      </p:sp>
      <p:sp>
        <p:nvSpPr>
          <p:cNvPr id="3" name="Содержимое 2"/>
          <p:cNvSpPr>
            <a:spLocks noGrp="1"/>
          </p:cNvSpPr>
          <p:nvPr>
            <p:ph sz="quarter" idx="1"/>
          </p:nvPr>
        </p:nvSpPr>
        <p:spPr>
          <a:xfrm>
            <a:off x="457200" y="1524000"/>
            <a:ext cx="7467600" cy="4949952"/>
          </a:xfrm>
        </p:spPr>
        <p:txBody>
          <a:bodyPr>
            <a:normAutofit fontScale="92500"/>
          </a:bodyPr>
          <a:lstStyle/>
          <a:p>
            <a:pPr algn="just"/>
            <a:r>
              <a:rPr lang="ka-GE" b="1" dirty="0" smtClean="0"/>
              <a:t>ბალიშა ცრუფარიანა (chloropulviharia aurantii chll.) </a:t>
            </a:r>
            <a:r>
              <a:rPr lang="en-US" b="1" dirty="0" smtClean="0"/>
              <a:t>-</a:t>
            </a:r>
            <a:r>
              <a:rPr lang="en-US" dirty="0" smtClean="0"/>
              <a:t> </a:t>
            </a:r>
            <a:r>
              <a:rPr lang="ka-GE" dirty="0" smtClean="0"/>
              <a:t>მავნებლის გავრცელება საშუალოდ 1 ჰა-ზე არსებულ ნარგაობაში 20-25 ძირზე  მავნებელი გავრცელებულია საშუალოზე მაღლა (საშუალოდ ერთ ფოთოლზე 1-2 მდედრი ოვისაკით), დანარჩენებზე გავრცელებულია მცირე რაოდენობით (3-4 ფოთოლზე საშუალოდ 1 მდედრი). ოვისაკში საშუალოდ 120-180 კვერცხია, იშვიათად არის 200-ზე მეტი. 1 მდედრის ნაყოფიერება სავეგეტაციო პერიოდის განმავლობაში, 2 თაობაში არის 700-</a:t>
            </a:r>
            <a:r>
              <a:rPr lang="nl-NL" dirty="0" smtClean="0"/>
              <a:t>დან </a:t>
            </a:r>
            <a:r>
              <a:rPr lang="ka-GE" dirty="0" smtClean="0"/>
              <a:t>2000 ცალ</a:t>
            </a:r>
            <a:r>
              <a:rPr lang="nl-NL" dirty="0" smtClean="0"/>
              <a:t>ამდე </a:t>
            </a:r>
            <a:r>
              <a:rPr lang="ka-GE" dirty="0" smtClean="0"/>
              <a:t>შთამომავლობა. კვერცხის დება </a:t>
            </a:r>
            <a:r>
              <a:rPr lang="nl-NL" dirty="0" smtClean="0"/>
              <a:t>მიმდინარეობს </a:t>
            </a:r>
            <a:r>
              <a:rPr lang="ka-GE" dirty="0" smtClean="0"/>
              <a:t>მაისის ბოლო</a:t>
            </a:r>
            <a:r>
              <a:rPr lang="nl-NL" dirty="0" smtClean="0"/>
              <a:t>დან  </a:t>
            </a:r>
            <a:r>
              <a:rPr lang="ka-GE" dirty="0" smtClean="0"/>
              <a:t>ივნისი</a:t>
            </a:r>
            <a:r>
              <a:rPr lang="nl-NL" dirty="0" smtClean="0"/>
              <a:t>ს ბოლომდე</a:t>
            </a:r>
            <a:r>
              <a:rPr lang="ka-GE" dirty="0" smtClean="0"/>
              <a:t>, ივლისის ბოლოს ჩნდება მისი მოხეტიალე მატლები.  ბუნებრივი  სიკვდილიანობა </a:t>
            </a:r>
            <a:r>
              <a:rPr lang="nl-NL" dirty="0" smtClean="0"/>
              <a:t>ზამთრის განმავლობაში </a:t>
            </a:r>
            <a:r>
              <a:rPr lang="ka-GE" dirty="0" smtClean="0"/>
              <a:t>10-12%. </a:t>
            </a:r>
          </a:p>
          <a:p>
            <a:pPr algn="just"/>
            <a:endParaRPr lang="ru-RU" dirty="0" smtClean="0"/>
          </a:p>
          <a:p>
            <a:pPr algn="just"/>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362"/>
          </a:xfrm>
        </p:spPr>
        <p:txBody>
          <a:bodyPr>
            <a:normAutofit fontScale="90000"/>
          </a:bodyPr>
          <a:lstStyle/>
          <a:p>
            <a:endParaRPr lang="ru-RU" dirty="0"/>
          </a:p>
        </p:txBody>
      </p:sp>
      <p:sp>
        <p:nvSpPr>
          <p:cNvPr id="3" name="Содержимое 2"/>
          <p:cNvSpPr>
            <a:spLocks noGrp="1"/>
          </p:cNvSpPr>
          <p:nvPr>
            <p:ph sz="quarter" idx="1"/>
          </p:nvPr>
        </p:nvSpPr>
        <p:spPr>
          <a:xfrm>
            <a:off x="457200" y="457200"/>
            <a:ext cx="7467600" cy="6016752"/>
          </a:xfrm>
        </p:spPr>
        <p:txBody>
          <a:bodyPr>
            <a:normAutofit fontScale="92500" lnSpcReduction="20000"/>
          </a:bodyPr>
          <a:lstStyle/>
          <a:p>
            <a:pPr algn="just"/>
            <a:r>
              <a:rPr lang="ka-GE" dirty="0" smtClean="0"/>
              <a:t>მიკროტერისი</a:t>
            </a:r>
            <a:r>
              <a:rPr lang="nl-NL" dirty="0" smtClean="0"/>
              <a:t>ს სიცოცხლის ხანგძლივობა 25-30 დღე. მისი განვითარებისათვის აუცილებელია მასპინძლის გემოლიმფით კვება. ამისთვის პარაზიტი კვერცხსადებით იწყებს ზურგის ბურღვას</a:t>
            </a:r>
            <a:r>
              <a:rPr lang="ka-GE" dirty="0" smtClean="0"/>
              <a:t> </a:t>
            </a:r>
            <a:r>
              <a:rPr lang="nl-NL" dirty="0" smtClean="0"/>
              <a:t>შემდეგ მიეკვრება ხვრელს და იწყებს მისგან პირით ჰემოლიმფის ჭამას 4-50 წთ-ის განმავლობაში. გამოკვების შემდეგ მდედრი სკუტელისტა იწყებს კვერცხის დებას 5- 7</a:t>
            </a:r>
            <a:r>
              <a:rPr lang="ka-GE" dirty="0" smtClean="0"/>
              <a:t> ც.</a:t>
            </a:r>
            <a:r>
              <a:rPr lang="nl-NL" dirty="0" smtClean="0"/>
              <a:t> თითოეულ გროვაში. </a:t>
            </a:r>
            <a:r>
              <a:rPr lang="ka-GE" dirty="0" smtClean="0"/>
              <a:t>მდედრის </a:t>
            </a:r>
            <a:r>
              <a:rPr lang="nl-NL" dirty="0" smtClean="0"/>
              <a:t>საერთო </a:t>
            </a:r>
            <a:r>
              <a:rPr lang="ka-GE" dirty="0" smtClean="0"/>
              <a:t>ნაყოფიერება 100-150 ცალი კვერცხი, სქესის შეფარდება ბუნებრივ პირობებში 1:2 მამრის სასარგებლოდ. ზრდასრული მწერის სიცოცხლის ხანგძლივობა მანდარინზე 7</a:t>
            </a:r>
            <a:r>
              <a:rPr lang="nl-NL" dirty="0" smtClean="0"/>
              <a:t>0</a:t>
            </a:r>
            <a:r>
              <a:rPr lang="ka-GE" dirty="0" smtClean="0"/>
              <a:t>-</a:t>
            </a:r>
            <a:r>
              <a:rPr lang="nl-NL" dirty="0" smtClean="0"/>
              <a:t>7</a:t>
            </a:r>
            <a:r>
              <a:rPr lang="ka-GE" dirty="0" smtClean="0"/>
              <a:t>4 დღე. ეფექტურობა 30</a:t>
            </a:r>
            <a:r>
              <a:rPr lang="nl-NL" dirty="0" smtClean="0"/>
              <a:t>-</a:t>
            </a:r>
            <a:r>
              <a:rPr lang="ka-GE" dirty="0" smtClean="0"/>
              <a:t>40%. ისინი ყველაზე აქტიურია სექტემბრის თვეში იზამთრებს მავნებლის ფარქვეშ და ადვილად იტანს ზამთრის ყინვას. გამრავლებისთვის ოპტიმალური ტემპერატურაა 24-26 </a:t>
            </a:r>
            <a:r>
              <a:rPr lang="nl-NL" dirty="0" smtClean="0"/>
              <a:t>გრადუსი</a:t>
            </a:r>
            <a:r>
              <a:rPr lang="ka-GE" dirty="0" smtClean="0"/>
              <a:t>, ასეთ პირობებში მისი სიცოცხლის ხანგძლივობა კვერცხ</a:t>
            </a:r>
            <a:r>
              <a:rPr lang="nl-NL" dirty="0" smtClean="0"/>
              <a:t>დებ</a:t>
            </a:r>
            <a:r>
              <a:rPr lang="ka-GE" dirty="0" smtClean="0"/>
              <a:t>იდან ზრდასრულ ფორმამდე 44-47 დღე. </a:t>
            </a:r>
            <a:r>
              <a:rPr lang="nl-NL" dirty="0" smtClean="0"/>
              <a:t>წელიწადში იძლევა ორ თაობას. გაზაფხულზე აპრილის ბოლოს გამოფრინდებიან მავნებლის სხეულიდან და მავნებელზე ტოვებენ გამონაფრენ ხვრელებს</a:t>
            </a:r>
            <a:r>
              <a:rPr lang="ka-GE" dirty="0" smtClean="0"/>
              <a:t>.</a:t>
            </a:r>
          </a:p>
          <a:p>
            <a:pPr algn="just"/>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5719"/>
          </a:xfrm>
        </p:spPr>
        <p:txBody>
          <a:bodyPr>
            <a:normAutofit fontScale="90000"/>
          </a:bodyPr>
          <a:lstStyle/>
          <a:p>
            <a:endParaRPr lang="ru-RU" dirty="0"/>
          </a:p>
        </p:txBody>
      </p:sp>
      <p:pic>
        <p:nvPicPr>
          <p:cNvPr id="4" name="Picture 2" descr="C:\Users\user\Desktop\გრანტისთვის მოხსენებაზე\IMG_1483.JPG"/>
          <p:cNvPicPr>
            <a:picLocks noGrp="1" noChangeAspect="1" noChangeArrowheads="1"/>
          </p:cNvPicPr>
          <p:nvPr>
            <p:ph sz="quarter" idx="1"/>
          </p:nvPr>
        </p:nvPicPr>
        <p:blipFill>
          <a:blip r:embed="rId2" cstate="print">
            <a:lum bright="-10000" contrast="20000"/>
          </a:blip>
          <a:srcRect r="31579"/>
          <a:stretch>
            <a:fillRect/>
          </a:stretch>
        </p:blipFill>
        <p:spPr bwMode="auto">
          <a:xfrm>
            <a:off x="457200" y="665162"/>
            <a:ext cx="8229600" cy="56007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ru-RU" dirty="0"/>
          </a:p>
        </p:txBody>
      </p:sp>
      <p:sp>
        <p:nvSpPr>
          <p:cNvPr id="4" name="Содержимое 3"/>
          <p:cNvSpPr>
            <a:spLocks noGrp="1"/>
          </p:cNvSpPr>
          <p:nvPr>
            <p:ph sz="quarter" idx="1"/>
          </p:nvPr>
        </p:nvSpPr>
        <p:spPr>
          <a:xfrm>
            <a:off x="457200" y="533400"/>
            <a:ext cx="7924800" cy="5940552"/>
          </a:xfrm>
        </p:spPr>
        <p:txBody>
          <a:bodyPr>
            <a:normAutofit/>
          </a:bodyPr>
          <a:lstStyle/>
          <a:p>
            <a:r>
              <a:rPr lang="ka-GE" sz="2000" b="1" dirty="0" smtClean="0"/>
              <a:t>ციტრუსოვანთა ბალიშა  ცრუფარიანა </a:t>
            </a:r>
            <a:r>
              <a:rPr lang="nl-NL" sz="2000" b="1" dirty="0" smtClean="0"/>
              <a:t>-</a:t>
            </a:r>
            <a:r>
              <a:rPr lang="ka-GE" sz="2000" b="1" dirty="0" smtClean="0"/>
              <a:t> მიკროტერისი </a:t>
            </a:r>
          </a:p>
          <a:p>
            <a:endParaRPr lang="ru-RU" sz="2000" dirty="0"/>
          </a:p>
        </p:txBody>
      </p:sp>
      <p:graphicFrame>
        <p:nvGraphicFramePr>
          <p:cNvPr id="5" name="Таблица 4"/>
          <p:cNvGraphicFramePr>
            <a:graphicFrameLocks noGrp="1"/>
          </p:cNvGraphicFramePr>
          <p:nvPr/>
        </p:nvGraphicFramePr>
        <p:xfrm>
          <a:off x="1524000" y="1397000"/>
          <a:ext cx="6096000" cy="5313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rowSpan="2">
                  <a:txBody>
                    <a:bodyPr/>
                    <a:lstStyle/>
                    <a:p>
                      <a:pPr algn="just">
                        <a:spcAft>
                          <a:spcPts val="0"/>
                        </a:spcAft>
                      </a:pPr>
                      <a:r>
                        <a:rPr lang="ka-GE" sz="1200" dirty="0">
                          <a:latin typeface="Sylfaen"/>
                          <a:ea typeface="Times New Roman"/>
                          <a:cs typeface="Times New Roman"/>
                        </a:rPr>
                        <a:t>ამოცანის ჩამონათვალი</a:t>
                      </a:r>
                      <a:endParaRPr lang="ru-RU" sz="1200" dirty="0">
                        <a:latin typeface="Times New Roman"/>
                        <a:ea typeface="Times New Roman"/>
                        <a:cs typeface="Times New Roman"/>
                      </a:endParaRPr>
                    </a:p>
                  </a:txBody>
                  <a:tcPr marL="68580" marR="68580" marT="0" marB="0"/>
                </a:tc>
                <a:tc gridSpan="2">
                  <a:txBody>
                    <a:bodyPr/>
                    <a:lstStyle/>
                    <a:p>
                      <a:pPr algn="just">
                        <a:spcAft>
                          <a:spcPts val="0"/>
                        </a:spcAft>
                      </a:pPr>
                      <a:r>
                        <a:rPr lang="ka-GE" sz="1200">
                          <a:latin typeface="Sylfaen"/>
                          <a:ea typeface="Times New Roman"/>
                          <a:cs typeface="Times New Roman"/>
                        </a:rPr>
                        <a:t>ოპტიმალური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gridSpan="2">
                  <a:txBody>
                    <a:bodyPr/>
                    <a:lstStyle/>
                    <a:p>
                      <a:pPr algn="just">
                        <a:spcAft>
                          <a:spcPts val="0"/>
                        </a:spcAft>
                      </a:pPr>
                      <a:r>
                        <a:rPr lang="ka-GE" sz="1200">
                          <a:latin typeface="Sylfaen"/>
                          <a:ea typeface="Times New Roman"/>
                          <a:cs typeface="Times New Roman"/>
                        </a:rPr>
                        <a:t>ექსტრემალური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rowSpan="2">
                  <a:txBody>
                    <a:bodyPr/>
                    <a:lstStyle/>
                    <a:p>
                      <a:pPr algn="just">
                        <a:spcAft>
                          <a:spcPts val="0"/>
                        </a:spcAft>
                      </a:pPr>
                      <a:r>
                        <a:rPr lang="ka-GE" sz="1200">
                          <a:latin typeface="Sylfaen"/>
                          <a:ea typeface="Times New Roman"/>
                          <a:cs typeface="Times New Roman"/>
                        </a:rPr>
                        <a:t>შენიშვნა</a:t>
                      </a:r>
                      <a:endParaRPr lang="ru-RU" sz="1200">
                        <a:latin typeface="Times New Roman"/>
                        <a:ea typeface="Times New Roman"/>
                        <a:cs typeface="Times New Roman"/>
                      </a:endParaRPr>
                    </a:p>
                  </a:txBody>
                  <a:tcPr marL="68580" marR="68580" marT="0" marB="0"/>
                </a:tc>
              </a:tr>
              <a:tr h="370840">
                <a:tc vMerge="1">
                  <a:txBody>
                    <a:bodyPr/>
                    <a:lstStyle/>
                    <a:p>
                      <a:endParaRPr lang="ru-RU"/>
                    </a:p>
                  </a:txBody>
                  <a:tcPr/>
                </a:tc>
                <a:tc>
                  <a:txBody>
                    <a:bodyPr/>
                    <a:lstStyle/>
                    <a:p>
                      <a:pPr algn="just">
                        <a:spcAft>
                          <a:spcPts val="0"/>
                        </a:spcAft>
                      </a:pPr>
                      <a:r>
                        <a:rPr lang="ka-GE" sz="1200">
                          <a:latin typeface="Sylfaen"/>
                          <a:ea typeface="Times New Roman"/>
                          <a:cs typeface="Times New Roman"/>
                        </a:rPr>
                        <a:t>ბალიშა  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მიკროტერისი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ka-GE" sz="1200">
                          <a:latin typeface="Sylfaen"/>
                          <a:ea typeface="Times New Roman"/>
                          <a:cs typeface="Times New Roman"/>
                        </a:rPr>
                        <a:t>ბალიშა  ცრუფარიანა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მიკროტერისი</a:t>
                      </a:r>
                      <a:endParaRPr lang="ru-RU" sz="1200">
                        <a:latin typeface="Times New Roman"/>
                        <a:ea typeface="Times New Roman"/>
                        <a:cs typeface="Times New Roman"/>
                      </a:endParaRPr>
                    </a:p>
                  </a:txBody>
                  <a:tcPr marL="68580" marR="68580" marT="0" marB="0"/>
                </a:tc>
                <a:tc vMerge="1">
                  <a:txBody>
                    <a:bodyPr/>
                    <a:lstStyle/>
                    <a:p>
                      <a:endParaRPr lang="ru-RU"/>
                    </a:p>
                  </a:txBody>
                  <a:tcPr/>
                </a:tc>
              </a:tr>
              <a:tr h="370840">
                <a:tc>
                  <a:txBody>
                    <a:bodyPr/>
                    <a:lstStyle/>
                    <a:p>
                      <a:pPr indent="-76200" algn="just">
                        <a:spcAft>
                          <a:spcPts val="0"/>
                        </a:spcAft>
                      </a:pPr>
                      <a:r>
                        <a:rPr lang="ka-GE" sz="1200">
                          <a:latin typeface="Sylfaen"/>
                          <a:ea typeface="Times New Roman"/>
                          <a:cs typeface="Times New Roman"/>
                        </a:rPr>
                        <a:t>საწყისი რაოდენობა</a:t>
                      </a:r>
                      <a:endParaRPr lang="ru-RU" sz="1200">
                        <a:latin typeface="Times New Roman"/>
                        <a:ea typeface="Times New Roman"/>
                        <a:cs typeface="Times New Roman"/>
                      </a:endParaRPr>
                    </a:p>
                    <a:p>
                      <a:pPr indent="-76200" algn="just">
                        <a:spcAft>
                          <a:spcPts val="0"/>
                        </a:spcAft>
                      </a:pPr>
                      <a:r>
                        <a:rPr lang="ka-GE" sz="1200">
                          <a:latin typeface="Sylfaen"/>
                          <a:ea typeface="Times New Roman"/>
                          <a:cs typeface="Times New Roman"/>
                        </a:rPr>
                        <a:t>საშუალოდ ერთ მცენარეზე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  20-35 ოვისაკი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15-25ც. პარაზიტი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10-16 ოვისაკი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10-15ც. პარაზიტი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თაობათა რაოდენობა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სქესობრივი პროდუქცია (1მდედრი) საშუალოდ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 200-250 ც.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5-7ც.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100-120 ც.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3-4 ც. 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nl-NL" sz="1200">
                          <a:latin typeface="Sylfaen"/>
                          <a:ea typeface="Times New Roman"/>
                          <a:cs typeface="Times New Roman"/>
                        </a:rPr>
                        <a:t>სქესის შეფარდება (მდედრი-მამრი)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1:2</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ჭამადობა საშუალოდ 1 დღე-ღამეში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 მდედრი აპა რაზიტებს 6-10 მავნებელს</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 მდედრი აპა რაზიტებს 3-5 მავნებელს</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370840">
                <a:tc>
                  <a:txBody>
                    <a:bodyPr/>
                    <a:lstStyle/>
                    <a:p>
                      <a:pPr algn="just">
                        <a:spcAft>
                          <a:spcPts val="0"/>
                        </a:spcAft>
                      </a:pPr>
                      <a:r>
                        <a:rPr lang="ka-GE" sz="1200">
                          <a:latin typeface="Sylfaen"/>
                          <a:ea typeface="Times New Roman"/>
                          <a:cs typeface="Times New Roman"/>
                        </a:rPr>
                        <a:t>ბუნებრივი სიკვდილიანობა</a:t>
                      </a:r>
                      <a:r>
                        <a:rPr lang="nl-NL" sz="1200">
                          <a:latin typeface="Sylfaen"/>
                          <a:ea typeface="Times New Roman"/>
                          <a:cs typeface="Times New Roman"/>
                        </a:rPr>
                        <a:t>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5-8</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10-25</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dirty="0">
                        <a:latin typeface="Sylfaen"/>
                        <a:ea typeface="Times New Roman"/>
                        <a:cs typeface="Times New Roman"/>
                      </a:endParaRPr>
                    </a:p>
                  </a:txBody>
                  <a:tcPr marL="68580" marR="68580" marT="0" marB="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73162"/>
          </a:xfrm>
        </p:spPr>
        <p:txBody>
          <a:bodyPr>
            <a:normAutofit fontScale="90000"/>
          </a:bodyPr>
          <a:lstStyle/>
          <a:p>
            <a:r>
              <a:rPr lang="ka-GE" sz="2400" b="1" dirty="0" smtClean="0"/>
              <a:t>სისტემის ამერიკული თეთრი პეპელა </a:t>
            </a:r>
            <a:r>
              <a:rPr lang="nl-NL" sz="2400" b="1" dirty="0" smtClean="0"/>
              <a:t>- </a:t>
            </a:r>
            <a:r>
              <a:rPr lang="ka-GE" sz="2400" b="1" dirty="0" smtClean="0"/>
              <a:t>ჩიოია ბიოლოგიური პარამეტრების შესწავლა.</a:t>
            </a:r>
            <a:r>
              <a:rPr lang="ka-GE" sz="2400" dirty="0" smtClean="0"/>
              <a:t> </a:t>
            </a:r>
            <a:r>
              <a:rPr lang="ru-RU" sz="2400" dirty="0" smtClean="0"/>
              <a:t/>
            </a:r>
            <a:br>
              <a:rPr lang="ru-RU" sz="2400" dirty="0" smtClean="0"/>
            </a:br>
            <a:endParaRPr lang="ru-RU" sz="2400" dirty="0"/>
          </a:p>
        </p:txBody>
      </p:sp>
      <p:sp>
        <p:nvSpPr>
          <p:cNvPr id="3" name="Содержимое 2"/>
          <p:cNvSpPr>
            <a:spLocks noGrp="1"/>
          </p:cNvSpPr>
          <p:nvPr>
            <p:ph sz="quarter" idx="1"/>
          </p:nvPr>
        </p:nvSpPr>
        <p:spPr>
          <a:xfrm>
            <a:off x="457200" y="1371600"/>
            <a:ext cx="7467600" cy="5102352"/>
          </a:xfrm>
        </p:spPr>
        <p:txBody>
          <a:bodyPr>
            <a:normAutofit fontScale="92500" lnSpcReduction="20000"/>
          </a:bodyPr>
          <a:lstStyle/>
          <a:p>
            <a:pPr algn="just"/>
            <a:r>
              <a:rPr lang="ka-GE" dirty="0" smtClean="0"/>
              <a:t>ამერიკული თეთრი პეპელას გავრცელების სიმჭიდროვე  (გაზაფხულის თაობაში 1 ხეზე- </a:t>
            </a:r>
            <a:r>
              <a:rPr lang="nl-NL" dirty="0" smtClean="0"/>
              <a:t>საშუალოდ </a:t>
            </a:r>
            <a:r>
              <a:rPr lang="ka-GE" dirty="0" smtClean="0"/>
              <a:t>1-1,5 ბუდე, ხოლო ზაფხულის თაობაში კი -2-2,5 ბუდე).  კვერცხების რაოდენობა ბუდეში გაზაფხულზე- საშუალოდ 500 ცალი, ხოლო ზაფხულის-800</a:t>
            </a:r>
            <a:r>
              <a:rPr lang="nl-NL" dirty="0" smtClean="0"/>
              <a:t>-900 </a:t>
            </a:r>
            <a:r>
              <a:rPr lang="ka-GE" dirty="0" smtClean="0"/>
              <a:t>ცალი კვერცხი. მატლის განვითარების ხანგძლივობა საშუალოდ ერთ თაობაში 35-40 დღე. </a:t>
            </a:r>
            <a:r>
              <a:rPr lang="nl-NL" dirty="0" smtClean="0"/>
              <a:t>სქესის შეფარდება მდედრი/მამრი -1</a:t>
            </a:r>
            <a:r>
              <a:rPr lang="ka-GE" dirty="0" smtClean="0"/>
              <a:t>:1. ბუნებრივი სიკვდილიანობა 10-20, ექსტრემალურ პირობებში</a:t>
            </a:r>
            <a:r>
              <a:rPr lang="nl-NL" dirty="0" smtClean="0"/>
              <a:t> 60-80</a:t>
            </a:r>
            <a:r>
              <a:rPr lang="es-ES" dirty="0" smtClean="0"/>
              <a:t>.</a:t>
            </a:r>
            <a:r>
              <a:rPr lang="nl-NL" dirty="0" smtClean="0"/>
              <a:t> </a:t>
            </a:r>
            <a:r>
              <a:rPr lang="ka-GE" dirty="0" smtClean="0"/>
              <a:t>ბუნებრივი სიკვდილიანობა 10-20, ექსტრემალურ პირობებში</a:t>
            </a:r>
            <a:r>
              <a:rPr lang="nl-NL" dirty="0" smtClean="0"/>
              <a:t> 5-15</a:t>
            </a:r>
            <a:endParaRPr lang="ru-RU" dirty="0" smtClean="0"/>
          </a:p>
          <a:p>
            <a:pPr algn="just"/>
            <a:r>
              <a:rPr lang="ka-GE" dirty="0" smtClean="0"/>
              <a:t> პარაზიტი - ჩოიოიას 1 მდედრის პროდუქტიულობა 50-100ცალი კვერცხი. </a:t>
            </a:r>
            <a:r>
              <a:rPr lang="nl-NL" dirty="0" smtClean="0"/>
              <a:t>სქესის შეფარდება მდედრი/მამრი -49</a:t>
            </a:r>
            <a:r>
              <a:rPr lang="ka-GE" dirty="0" smtClean="0"/>
              <a:t>:1.</a:t>
            </a:r>
            <a:endParaRPr lang="ru-RU" dirty="0" smtClean="0"/>
          </a:p>
          <a:p>
            <a:pPr algn="just"/>
            <a:r>
              <a:rPr lang="ka-GE" dirty="0" smtClean="0"/>
              <a:t>ერთი პარაზიტი ასენიანებს მხოლოდ ერთ მავნებელს. გაშვების ნორმა  მავნებელი -პარაზიტი</a:t>
            </a:r>
            <a:r>
              <a:rPr lang="nl-NL" dirty="0" smtClean="0"/>
              <a:t>, შეფარდებით</a:t>
            </a:r>
            <a:r>
              <a:rPr lang="ka-GE" dirty="0" smtClean="0"/>
              <a:t> 1:3. ბუნებრივი სიკვდილიანობა </a:t>
            </a:r>
            <a:r>
              <a:rPr lang="nl-NL" dirty="0" smtClean="0"/>
              <a:t>5-15</a:t>
            </a:r>
            <a:r>
              <a:rPr lang="ka-GE" dirty="0" smtClean="0"/>
              <a:t>, ექსტრემალურ პირობებში 40.</a:t>
            </a:r>
            <a:endParaRPr lang="ru-RU" dirty="0" smtClean="0"/>
          </a:p>
          <a:p>
            <a:pPr algn="just"/>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7467600" cy="106362"/>
          </a:xfrm>
        </p:spPr>
        <p:txBody>
          <a:bodyPr>
            <a:normAutofit fontScale="90000"/>
          </a:bodyPr>
          <a:lstStyle/>
          <a:p>
            <a:endParaRPr lang="ka-GE" sz="800" dirty="0"/>
          </a:p>
        </p:txBody>
      </p:sp>
      <p:sp>
        <p:nvSpPr>
          <p:cNvPr id="3" name="შიგთავსის ჩანაცვლების ველი 2"/>
          <p:cNvSpPr>
            <a:spLocks noGrp="1"/>
          </p:cNvSpPr>
          <p:nvPr>
            <p:ph sz="quarter" idx="1"/>
          </p:nvPr>
        </p:nvSpPr>
        <p:spPr>
          <a:xfrm>
            <a:off x="457200" y="609600"/>
            <a:ext cx="8001000" cy="5864352"/>
          </a:xfrm>
        </p:spPr>
        <p:txBody>
          <a:bodyPr>
            <a:noAutofit/>
          </a:bodyPr>
          <a:lstStyle/>
          <a:p>
            <a:pPr algn="just"/>
            <a:r>
              <a:rPr lang="ka-GE" dirty="0" smtClean="0"/>
              <a:t>აღნიშნული  </a:t>
            </a:r>
            <a:r>
              <a:rPr lang="ka-GE" dirty="0" err="1" smtClean="0"/>
              <a:t>ბიოსისტემების</a:t>
            </a:r>
            <a:r>
              <a:rPr lang="ka-GE" dirty="0" smtClean="0"/>
              <a:t> შესწავლას ძალზედ დიდი მნიშვნელობა აქვს, რადგან შესაძლებლობა გვეძლევა ბიოლოგიური პარამეტრების(მავნებლისა და ბუნებრივი მტრის) შესწავლის და შემდგომში მათი მათემატიკურ მოდელებში გათვალისწინებით(დიფერენციალური განტოლებები) დავადგინოთ თითოეული </a:t>
            </a:r>
            <a:r>
              <a:rPr lang="ka-GE" dirty="0" err="1" smtClean="0"/>
              <a:t>ბიოსისტემის</a:t>
            </a:r>
            <a:r>
              <a:rPr lang="ka-GE" dirty="0" smtClean="0"/>
              <a:t>  ცვალებადობა დროში(მოვახდინოთ მათი რიცხოვნების პროგნოზირება) და დავადგინოთ მათი ოპტიმალური შეფარდებები. თუ აქვე გავითვალისწინებთ კლიმატის ცვლილების გავლენას ბიოლოგიური სისტემის მდგრადობაზე აქვს ძალზედ დიდი პრაქტიკული მნიშვნელობა, რადგან შეგვიძლია არსებულ ბიოლოგიურ პარამეტრებზე დაყრდნობით, ვიწინასწარმეტყველოთ ბიოლოგიური ბრძოლის ეფექტურობა მოცემულ ეტაპზე.</a:t>
            </a:r>
            <a:endParaRPr lang="ka-GE" dirty="0"/>
          </a:p>
        </p:txBody>
      </p:sp>
    </p:spTree>
    <p:extLst>
      <p:ext uri="{BB962C8B-B14F-4D97-AF65-F5344CB8AC3E}">
        <p14:creationId xmlns:p14="http://schemas.microsoft.com/office/powerpoint/2010/main" val="1595734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33400"/>
            <a:ext cx="7467600" cy="5940552"/>
          </a:xfrm>
        </p:spPr>
        <p:txBody>
          <a:bodyPr/>
          <a:lstStyle/>
          <a:p>
            <a:r>
              <a:rPr lang="ka-GE" b="1" dirty="0" smtClean="0"/>
              <a:t>ამერიკული თეთრი პეპელა </a:t>
            </a:r>
            <a:r>
              <a:rPr lang="nl-NL" b="1" dirty="0" smtClean="0"/>
              <a:t>- </a:t>
            </a:r>
            <a:r>
              <a:rPr lang="ka-GE" b="1" dirty="0" smtClean="0"/>
              <a:t>ჩოი</a:t>
            </a:r>
            <a:r>
              <a:rPr lang="nl-NL" b="1" dirty="0" smtClean="0"/>
              <a:t>ოი</a:t>
            </a:r>
            <a:r>
              <a:rPr lang="ka-GE" b="1" dirty="0" smtClean="0"/>
              <a:t>ა</a:t>
            </a:r>
          </a:p>
          <a:p>
            <a:endParaRPr lang="ru-RU" dirty="0" smtClean="0"/>
          </a:p>
          <a:p>
            <a:endParaRPr lang="ru-RU" dirty="0"/>
          </a:p>
        </p:txBody>
      </p:sp>
      <p:graphicFrame>
        <p:nvGraphicFramePr>
          <p:cNvPr id="4" name="Таблица 3"/>
          <p:cNvGraphicFramePr>
            <a:graphicFrameLocks noGrp="1"/>
          </p:cNvGraphicFramePr>
          <p:nvPr/>
        </p:nvGraphicFramePr>
        <p:xfrm>
          <a:off x="533400" y="1397000"/>
          <a:ext cx="8001000" cy="4851401"/>
        </p:xfrm>
        <a:graphic>
          <a:graphicData uri="http://schemas.openxmlformats.org/drawingml/2006/table">
            <a:tbl>
              <a:tblPr firstRow="1" bandRow="1">
                <a:tableStyleId>{5C22544A-7EE6-4342-B048-85BDC9FD1C3A}</a:tableStyleId>
              </a:tblPr>
              <a:tblGrid>
                <a:gridCol w="1333500"/>
                <a:gridCol w="1333500"/>
                <a:gridCol w="1333500"/>
                <a:gridCol w="1333500"/>
                <a:gridCol w="1333500"/>
                <a:gridCol w="1333500"/>
              </a:tblGrid>
              <a:tr h="408480">
                <a:tc rowSpan="2">
                  <a:txBody>
                    <a:bodyPr/>
                    <a:lstStyle/>
                    <a:p>
                      <a:pPr algn="just">
                        <a:spcAft>
                          <a:spcPts val="0"/>
                        </a:spcAft>
                      </a:pPr>
                      <a:r>
                        <a:rPr lang="ka-GE" sz="1200" dirty="0">
                          <a:latin typeface="Sylfaen"/>
                          <a:ea typeface="Times New Roman"/>
                          <a:cs typeface="Times New Roman"/>
                        </a:rPr>
                        <a:t>ამოცანის ჩამონათვალი</a:t>
                      </a:r>
                      <a:endParaRPr lang="ru-RU" sz="1200" dirty="0">
                        <a:latin typeface="Times New Roman"/>
                        <a:ea typeface="Times New Roman"/>
                        <a:cs typeface="Times New Roman"/>
                      </a:endParaRPr>
                    </a:p>
                  </a:txBody>
                  <a:tcPr marL="68580" marR="68580" marT="0" marB="0"/>
                </a:tc>
                <a:tc gridSpan="2">
                  <a:txBody>
                    <a:bodyPr/>
                    <a:lstStyle/>
                    <a:p>
                      <a:pPr algn="just">
                        <a:spcAft>
                          <a:spcPts val="0"/>
                        </a:spcAft>
                      </a:pPr>
                      <a:r>
                        <a:rPr lang="ka-GE" sz="1200">
                          <a:latin typeface="Sylfaen"/>
                          <a:ea typeface="Times New Roman"/>
                          <a:cs typeface="Times New Roman"/>
                        </a:rPr>
                        <a:t>ოპტიმალური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gridSpan="2">
                  <a:txBody>
                    <a:bodyPr/>
                    <a:lstStyle/>
                    <a:p>
                      <a:pPr algn="just">
                        <a:spcAft>
                          <a:spcPts val="0"/>
                        </a:spcAft>
                      </a:pPr>
                      <a:r>
                        <a:rPr lang="ka-GE" sz="1200">
                          <a:latin typeface="Sylfaen"/>
                          <a:ea typeface="Times New Roman"/>
                          <a:cs typeface="Times New Roman"/>
                        </a:rPr>
                        <a:t>ექსტრემალური პირობები</a:t>
                      </a:r>
                      <a:endParaRPr lang="ru-RU" sz="1200">
                        <a:latin typeface="Times New Roman"/>
                        <a:ea typeface="Times New Roman"/>
                        <a:cs typeface="Times New Roman"/>
                      </a:endParaRPr>
                    </a:p>
                  </a:txBody>
                  <a:tcPr marL="68580" marR="68580" marT="0" marB="0"/>
                </a:tc>
                <a:tc hMerge="1">
                  <a:txBody>
                    <a:bodyPr/>
                    <a:lstStyle/>
                    <a:p>
                      <a:endParaRPr lang="ru-RU"/>
                    </a:p>
                  </a:txBody>
                  <a:tcPr/>
                </a:tc>
                <a:tc rowSpan="2">
                  <a:txBody>
                    <a:bodyPr/>
                    <a:lstStyle/>
                    <a:p>
                      <a:pPr algn="just">
                        <a:spcAft>
                          <a:spcPts val="0"/>
                        </a:spcAft>
                      </a:pPr>
                      <a:r>
                        <a:rPr lang="ka-GE" sz="1200">
                          <a:latin typeface="Sylfaen"/>
                          <a:ea typeface="Times New Roman"/>
                          <a:cs typeface="Times New Roman"/>
                        </a:rPr>
                        <a:t>შენიშვნა</a:t>
                      </a:r>
                      <a:endParaRPr lang="ru-RU" sz="1200">
                        <a:latin typeface="Times New Roman"/>
                        <a:ea typeface="Times New Roman"/>
                        <a:cs typeface="Times New Roman"/>
                      </a:endParaRPr>
                    </a:p>
                  </a:txBody>
                  <a:tcPr marL="68580" marR="68580" marT="0" marB="0"/>
                </a:tc>
              </a:tr>
              <a:tr h="408480">
                <a:tc vMerge="1">
                  <a:txBody>
                    <a:bodyPr/>
                    <a:lstStyle/>
                    <a:p>
                      <a:endParaRPr lang="ru-RU"/>
                    </a:p>
                  </a:txBody>
                  <a:tcPr/>
                </a:tc>
                <a:tc>
                  <a:txBody>
                    <a:bodyPr/>
                    <a:lstStyle/>
                    <a:p>
                      <a:pPr algn="just">
                        <a:spcAft>
                          <a:spcPts val="0"/>
                        </a:spcAft>
                      </a:pPr>
                      <a:r>
                        <a:rPr lang="nl-NL" sz="1200">
                          <a:latin typeface="Sylfaen"/>
                          <a:ea typeface="Times New Roman"/>
                          <a:cs typeface="Times New Roman"/>
                        </a:rPr>
                        <a:t>ათპ</a:t>
                      </a:r>
                      <a:endParaRPr lang="ru-RU" sz="1200">
                        <a:latin typeface="Times New Roman"/>
                        <a:ea typeface="Times New Roman"/>
                        <a:cs typeface="Times New Roman"/>
                      </a:endParaRPr>
                    </a:p>
                  </a:txBody>
                  <a:tcPr marL="68580" marR="68580" marT="0" marB="0"/>
                </a:tc>
                <a:tc>
                  <a:txBody>
                    <a:bodyPr/>
                    <a:lstStyle/>
                    <a:p>
                      <a:pPr algn="just">
                        <a:spcAft>
                          <a:spcPts val="0"/>
                        </a:spcAft>
                      </a:pPr>
                      <a:r>
                        <a:rPr lang="fr-FR" sz="1200">
                          <a:latin typeface="Times New Roman"/>
                          <a:ea typeface="Times New Roman"/>
                          <a:cs typeface="Times New Roman"/>
                        </a:rPr>
                        <a:t>Chouioia cunea Iong</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ათპ</a:t>
                      </a:r>
                      <a:endParaRPr lang="ru-RU" sz="1200">
                        <a:latin typeface="Times New Roman"/>
                        <a:ea typeface="Times New Roman"/>
                        <a:cs typeface="Times New Roman"/>
                      </a:endParaRPr>
                    </a:p>
                  </a:txBody>
                  <a:tcPr marL="68580" marR="68580" marT="0" marB="0"/>
                </a:tc>
                <a:tc>
                  <a:txBody>
                    <a:bodyPr/>
                    <a:lstStyle/>
                    <a:p>
                      <a:pPr>
                        <a:spcAft>
                          <a:spcPts val="0"/>
                        </a:spcAft>
                      </a:pPr>
                      <a:r>
                        <a:rPr lang="ka-GE" sz="1200">
                          <a:latin typeface="Sylfaen"/>
                          <a:ea typeface="Times New Roman"/>
                          <a:cs typeface="Times New Roman"/>
                        </a:rPr>
                        <a:t> </a:t>
                      </a:r>
                      <a:r>
                        <a:rPr lang="fr-FR" sz="1200">
                          <a:latin typeface="Times New Roman"/>
                          <a:ea typeface="Times New Roman"/>
                          <a:cs typeface="Times New Roman"/>
                        </a:rPr>
                        <a:t> Chouioia</a:t>
                      </a:r>
                      <a:endParaRPr lang="ru-RU" sz="1200">
                        <a:latin typeface="Times New Roman"/>
                        <a:ea typeface="Times New Roman"/>
                        <a:cs typeface="Times New Roman"/>
                      </a:endParaRPr>
                    </a:p>
                    <a:p>
                      <a:pPr>
                        <a:spcAft>
                          <a:spcPts val="0"/>
                        </a:spcAft>
                      </a:pPr>
                      <a:r>
                        <a:rPr lang="fr-FR" sz="1200">
                          <a:latin typeface="Times New Roman"/>
                          <a:ea typeface="Times New Roman"/>
                          <a:cs typeface="Times New Roman"/>
                        </a:rPr>
                        <a:t>cunea Iong</a:t>
                      </a:r>
                      <a:endParaRPr lang="ru-RU" sz="1200">
                        <a:latin typeface="Times New Roman"/>
                        <a:ea typeface="Times New Roman"/>
                        <a:cs typeface="Times New Roman"/>
                      </a:endParaRPr>
                    </a:p>
                  </a:txBody>
                  <a:tcPr marL="68580" marR="68580" marT="0" marB="0"/>
                </a:tc>
                <a:tc vMerge="1">
                  <a:txBody>
                    <a:bodyPr/>
                    <a:lstStyle/>
                    <a:p>
                      <a:endParaRPr lang="ru-RU"/>
                    </a:p>
                  </a:txBody>
                  <a:tcPr/>
                </a:tc>
              </a:tr>
              <a:tr h="1007211">
                <a:tc>
                  <a:txBody>
                    <a:bodyPr/>
                    <a:lstStyle/>
                    <a:p>
                      <a:pPr indent="-76200" algn="just">
                        <a:spcAft>
                          <a:spcPts val="0"/>
                        </a:spcAft>
                      </a:pPr>
                      <a:r>
                        <a:rPr lang="ka-GE" sz="1200">
                          <a:latin typeface="Sylfaen"/>
                          <a:ea typeface="Times New Roman"/>
                          <a:cs typeface="Times New Roman"/>
                        </a:rPr>
                        <a:t>საწყისი რაოდენობა საშუალოდ ერთ მცენარეზე (ცალი)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1-2 ბუდე</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2000 ც. პარაზიტი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0,5-1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500-700 პარაზიტი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408480">
                <a:tc>
                  <a:txBody>
                    <a:bodyPr/>
                    <a:lstStyle/>
                    <a:p>
                      <a:pPr algn="just">
                        <a:spcAft>
                          <a:spcPts val="0"/>
                        </a:spcAft>
                      </a:pPr>
                      <a:r>
                        <a:rPr lang="ka-GE" sz="1200">
                          <a:latin typeface="Sylfaen"/>
                          <a:ea typeface="Times New Roman"/>
                          <a:cs typeface="Times New Roman"/>
                        </a:rPr>
                        <a:t>თაობათა რაოდენობა</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4</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805769">
                <a:tc>
                  <a:txBody>
                    <a:bodyPr/>
                    <a:lstStyle/>
                    <a:p>
                      <a:pPr algn="just">
                        <a:spcAft>
                          <a:spcPts val="0"/>
                        </a:spcAft>
                      </a:pPr>
                      <a:r>
                        <a:rPr lang="ka-GE" sz="1200">
                          <a:latin typeface="Sylfaen"/>
                          <a:ea typeface="Times New Roman"/>
                          <a:cs typeface="Times New Roman"/>
                        </a:rPr>
                        <a:t>სქესობრივი პროდუქცია (1მდედრი) საშუალოდ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  500-800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 40-90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200-250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20-40  ც.კვერცხი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604327">
                <a:tc>
                  <a:txBody>
                    <a:bodyPr/>
                    <a:lstStyle/>
                    <a:p>
                      <a:pPr algn="just">
                        <a:spcAft>
                          <a:spcPts val="0"/>
                        </a:spcAft>
                      </a:pPr>
                      <a:r>
                        <a:rPr lang="nl-NL" sz="1200">
                          <a:latin typeface="Sylfaen"/>
                          <a:ea typeface="Times New Roman"/>
                          <a:cs typeface="Times New Roman"/>
                        </a:rPr>
                        <a:t>სქესის შეფარდება (მდედრი-მამრი)</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49:1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1:1</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30:1</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604327">
                <a:tc>
                  <a:txBody>
                    <a:bodyPr/>
                    <a:lstStyle/>
                    <a:p>
                      <a:pPr algn="just">
                        <a:spcAft>
                          <a:spcPts val="0"/>
                        </a:spcAft>
                      </a:pPr>
                      <a:r>
                        <a:rPr lang="ka-GE" sz="1200">
                          <a:latin typeface="Sylfaen"/>
                          <a:ea typeface="Times New Roman"/>
                          <a:cs typeface="Times New Roman"/>
                        </a:rPr>
                        <a:t>ჭამადობა საშუალოდ 1 დღე-ღამეში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1პარაზიტი   1-მასპინძელი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dirty="0">
                        <a:latin typeface="Sylfae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1პარაზიტი   1-მასპინძელი</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a:latin typeface="Sylfaen"/>
                        <a:ea typeface="Times New Roman"/>
                        <a:cs typeface="Times New Roman"/>
                      </a:endParaRPr>
                    </a:p>
                  </a:txBody>
                  <a:tcPr marL="68580" marR="68580" marT="0" marB="0"/>
                </a:tc>
              </a:tr>
              <a:tr h="604327">
                <a:tc>
                  <a:txBody>
                    <a:bodyPr/>
                    <a:lstStyle/>
                    <a:p>
                      <a:pPr algn="just">
                        <a:spcAft>
                          <a:spcPts val="0"/>
                        </a:spcAft>
                      </a:pPr>
                      <a:r>
                        <a:rPr lang="ka-GE" sz="1200">
                          <a:latin typeface="Sylfaen"/>
                          <a:ea typeface="Times New Roman"/>
                          <a:cs typeface="Times New Roman"/>
                        </a:rPr>
                        <a:t>ბუნებრივი სიკვდილიანობა</a:t>
                      </a:r>
                      <a:r>
                        <a:rPr lang="nl-NL" sz="1200">
                          <a:latin typeface="Sylfaen"/>
                          <a:ea typeface="Times New Roman"/>
                          <a:cs typeface="Times New Roman"/>
                        </a:rPr>
                        <a:t>  %</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10-20</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5-15</a:t>
                      </a:r>
                      <a:endParaRPr lang="ru-RU" sz="1200">
                        <a:latin typeface="Times New Roman"/>
                        <a:ea typeface="Times New Roman"/>
                        <a:cs typeface="Times New Roman"/>
                      </a:endParaRPr>
                    </a:p>
                  </a:txBody>
                  <a:tcPr marL="68580" marR="68580" marT="0" marB="0"/>
                </a:tc>
                <a:tc>
                  <a:txBody>
                    <a:bodyPr/>
                    <a:lstStyle/>
                    <a:p>
                      <a:pPr algn="just">
                        <a:spcAft>
                          <a:spcPts val="0"/>
                        </a:spcAft>
                      </a:pPr>
                      <a:r>
                        <a:rPr lang="nl-NL" sz="1200" dirty="0">
                          <a:latin typeface="Sylfaen"/>
                          <a:ea typeface="Times New Roman"/>
                          <a:cs typeface="Times New Roman"/>
                        </a:rPr>
                        <a:t>60-80</a:t>
                      </a:r>
                      <a:endParaRPr lang="ru-RU" sz="1200" dirty="0">
                        <a:latin typeface="Times New Roman"/>
                        <a:ea typeface="Times New Roman"/>
                        <a:cs typeface="Times New Roman"/>
                      </a:endParaRPr>
                    </a:p>
                  </a:txBody>
                  <a:tcPr marL="68580" marR="68580" marT="0" marB="0"/>
                </a:tc>
                <a:tc>
                  <a:txBody>
                    <a:bodyPr/>
                    <a:lstStyle/>
                    <a:p>
                      <a:pPr algn="just">
                        <a:spcAft>
                          <a:spcPts val="0"/>
                        </a:spcAft>
                      </a:pPr>
                      <a:r>
                        <a:rPr lang="nl-NL" sz="1200">
                          <a:latin typeface="Sylfaen"/>
                          <a:ea typeface="Times New Roman"/>
                          <a:cs typeface="Times New Roman"/>
                        </a:rPr>
                        <a:t>40</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ka-GE" sz="1200" dirty="0">
                        <a:latin typeface="Sylfaen"/>
                        <a:ea typeface="Times New Roman"/>
                        <a:cs typeface="Times New Roman"/>
                      </a:endParaRPr>
                    </a:p>
                  </a:txBody>
                  <a:tcPr marL="68580" marR="68580" marT="0" marB="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5122" name="Picture 2" descr="C:\Users\user\Desktop\გრანტისთვის მოხსენებაზე\IMG_1648.JPG"/>
          <p:cNvPicPr>
            <a:picLocks noChangeAspect="1" noChangeArrowheads="1"/>
          </p:cNvPicPr>
          <p:nvPr/>
        </p:nvPicPr>
        <p:blipFill>
          <a:blip r:embed="rId2">
            <a:lum contrast="10000"/>
          </a:blip>
          <a:srcRect/>
          <a:stretch>
            <a:fillRect/>
          </a:stretch>
        </p:blipFill>
        <p:spPr bwMode="auto">
          <a:xfrm>
            <a:off x="-2252663" y="-3378200"/>
            <a:ext cx="13649326" cy="12065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Desktop\konf. suratebi\8.JPG"/>
          <p:cNvPicPr>
            <a:picLocks noGrp="1" noChangeAspect="1" noChangeArrowheads="1"/>
          </p:cNvPicPr>
          <p:nvPr>
            <p:ph sz="quarter" idx="1"/>
          </p:nvPr>
        </p:nvPicPr>
        <p:blipFill>
          <a:blip r:embed="rId2" cstate="print"/>
          <a:srcRect/>
          <a:stretch>
            <a:fillRect/>
          </a:stretch>
        </p:blipFill>
        <p:spPr bwMode="auto">
          <a:xfrm>
            <a:off x="-74084" y="838200"/>
            <a:ext cx="7514167" cy="56356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ser\Desktop\konf. suratebi\10.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Desktop\konf. suratebi\11.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user\Desktop\გრანტისთვის მოხსენებაზე\IMG_1722.JPG"/>
          <p:cNvPicPr>
            <a:picLocks noGrp="1"/>
          </p:cNvPicPr>
          <p:nvPr>
            <p:ph sz="quarter" idx="1"/>
          </p:nvPr>
        </p:nvPicPr>
        <p:blipFill>
          <a:blip r:embed="rId2" cstate="print">
            <a:lum bright="-20000" contrast="20000"/>
          </a:blip>
          <a:srcRect/>
          <a:stretch>
            <a:fillRect/>
          </a:stretch>
        </p:blipFill>
        <p:spPr bwMode="auto">
          <a:xfrm>
            <a:off x="941916" y="1600200"/>
            <a:ext cx="6498167" cy="48736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82562"/>
          </a:xfrm>
        </p:spPr>
        <p:txBody>
          <a:bodyPr>
            <a:normAutofit fontScale="90000"/>
          </a:bodyPr>
          <a:lstStyle/>
          <a:p>
            <a:endParaRPr lang="ru-RU" sz="800" dirty="0"/>
          </a:p>
        </p:txBody>
      </p:sp>
      <p:sp>
        <p:nvSpPr>
          <p:cNvPr id="3" name="Содержимое 2"/>
          <p:cNvSpPr>
            <a:spLocks noGrp="1"/>
          </p:cNvSpPr>
          <p:nvPr>
            <p:ph sz="quarter" idx="1"/>
          </p:nvPr>
        </p:nvSpPr>
        <p:spPr/>
        <p:txBody>
          <a:bodyPr>
            <a:normAutofit/>
          </a:bodyPr>
          <a:lstStyle/>
          <a:p>
            <a:pPr algn="ctr">
              <a:buNone/>
            </a:pPr>
            <a:endParaRPr lang="ka-GE" sz="4000" dirty="0" smtClean="0"/>
          </a:p>
          <a:p>
            <a:pPr algn="ctr">
              <a:buNone/>
            </a:pPr>
            <a:endParaRPr lang="ka-GE" sz="4000" dirty="0" smtClean="0"/>
          </a:p>
          <a:p>
            <a:pPr algn="ctr">
              <a:buNone/>
            </a:pPr>
            <a:r>
              <a:rPr lang="ka-GE" sz="4000" dirty="0" smtClean="0"/>
              <a:t>გმადლობთ</a:t>
            </a:r>
          </a:p>
          <a:p>
            <a:pPr algn="ctr">
              <a:buNone/>
            </a:pPr>
            <a:r>
              <a:rPr lang="ka-GE" sz="4000" dirty="0" smtClean="0"/>
              <a:t>ყურადღებისათვის</a:t>
            </a:r>
            <a:endParaRPr lang="ru-RU"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7467600" cy="639762"/>
          </a:xfrm>
        </p:spPr>
        <p:txBody>
          <a:bodyPr/>
          <a:lstStyle/>
          <a:p>
            <a:pPr algn="ctr"/>
            <a:endParaRPr lang="ka-GE" dirty="0"/>
          </a:p>
        </p:txBody>
      </p:sp>
      <p:sp>
        <p:nvSpPr>
          <p:cNvPr id="3" name="შიგთავსის ჩანაცვლების ველი 2"/>
          <p:cNvSpPr>
            <a:spLocks noGrp="1"/>
          </p:cNvSpPr>
          <p:nvPr>
            <p:ph sz="quarter" idx="1"/>
          </p:nvPr>
        </p:nvSpPr>
        <p:spPr>
          <a:xfrm>
            <a:off x="457200" y="1143000"/>
            <a:ext cx="7924800" cy="5330952"/>
          </a:xfrm>
        </p:spPr>
        <p:txBody>
          <a:bodyPr>
            <a:normAutofit lnSpcReduction="10000"/>
          </a:bodyPr>
          <a:lstStyle/>
          <a:p>
            <a:pPr algn="just"/>
            <a:r>
              <a:rPr lang="ka-GE" dirty="0" smtClean="0"/>
              <a:t>ახალი სახეობის ბუნებრივი მტრების ინტროდუქცია და აკლიმატიზაცია საქართველოს ციტრუსების </a:t>
            </a:r>
            <a:r>
              <a:rPr lang="ka-GE" noProof="1" smtClean="0"/>
              <a:t>აგროცენოზებში</a:t>
            </a:r>
            <a:r>
              <a:rPr lang="ka-GE" dirty="0" smtClean="0"/>
              <a:t> წლების განმავლობაში მიმდინარეობდა, თუმცა ხელშესახები ეფექტი ნაკლებად  ჩანს, სწორედ ამის გამო, ჯერ კიდევ არაა ზუსტად შესწავლილი ეკოლოგიური კავშირი მავნე და სასარგებლო მწერებს(ტკიპებს) შორის, რაც მათი პროგნოზირებისათვის ძალზე მნიშვნელოვანია. სწორედ აგებული მათემატიკური მოდელი საშუალებას გვაძლევს განვსაზღვროთ ბიოლოგიური სისტემების „მტაცებელი-მსხვერპლი“, „პარაზიტი-მასპინძელი“  ცვალებადობა დროში და დავადგინოთ ის საწყისი შეფასებები დროში, რომლის დროსაც  აღარ იქნება საჭირო სხვა დამატებითი ღონისძიებების გატარება.</a:t>
            </a:r>
            <a:endParaRPr lang="ka-GE" dirty="0"/>
          </a:p>
        </p:txBody>
      </p:sp>
    </p:spTree>
    <p:extLst>
      <p:ext uri="{BB962C8B-B14F-4D97-AF65-F5344CB8AC3E}">
        <p14:creationId xmlns:p14="http://schemas.microsoft.com/office/powerpoint/2010/main" val="106568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a:t>კვლევის სიახლე</a:t>
            </a:r>
          </a:p>
        </p:txBody>
      </p:sp>
      <p:sp>
        <p:nvSpPr>
          <p:cNvPr id="3" name="შიგთავსის ჩანაცვლების ველი 2"/>
          <p:cNvSpPr>
            <a:spLocks noGrp="1"/>
          </p:cNvSpPr>
          <p:nvPr>
            <p:ph sz="quarter" idx="1"/>
          </p:nvPr>
        </p:nvSpPr>
        <p:spPr/>
        <p:txBody>
          <a:bodyPr>
            <a:normAutofit fontScale="92500" lnSpcReduction="20000"/>
          </a:bodyPr>
          <a:lstStyle/>
          <a:p>
            <a:r>
              <a:rPr lang="ka-GE" dirty="0"/>
              <a:t>კვლევის </a:t>
            </a:r>
            <a:r>
              <a:rPr lang="ka-GE" dirty="0" smtClean="0"/>
              <a:t>სიახლე მდგომარეობს  იმაში, რომ ასეთი მიდგომა მავნე და სასარგებლო ორგანიზმების რიცხოვნობის რეგულირების საქმეში ციტრუსების </a:t>
            </a:r>
            <a:r>
              <a:rPr lang="ka-GE" dirty="0" err="1" smtClean="0"/>
              <a:t>აგროცენოზებში</a:t>
            </a:r>
            <a:r>
              <a:rPr lang="ka-GE" dirty="0" smtClean="0"/>
              <a:t> პირველად იქნა ჩატარებული საქართველოში, </a:t>
            </a:r>
            <a:r>
              <a:rPr lang="ka-GE" dirty="0" smtClean="0"/>
              <a:t>მოდელირება საშუალებას </a:t>
            </a:r>
            <a:r>
              <a:rPr lang="ka-GE" dirty="0" smtClean="0"/>
              <a:t>მოგვცემს </a:t>
            </a:r>
            <a:r>
              <a:rPr lang="ka-GE" dirty="0" err="1" smtClean="0"/>
              <a:t>აგროცენოზებში</a:t>
            </a:r>
            <a:r>
              <a:rPr lang="ka-GE" dirty="0" smtClean="0"/>
              <a:t> განვსაზღვროთ ის ძირითადი ფაქტორები, რომლებიც გავლენას ახდენენ მავნე ორგანიზმების რიცხოვნობის დინამიკაზე და შევარჩიოთ ის ოპტიმალური შეფარდებები, რომლის დროსაც გამოირიცხება სხვა დამატებითი ღონისძიებების გატარება. ეს კი ძალზედ მნიშვნელოვანია ეკონომიკური და ეკოლოგიური </a:t>
            </a:r>
            <a:r>
              <a:rPr lang="ka-GE" dirty="0" smtClean="0"/>
              <a:t>თვალსაზრისით</a:t>
            </a:r>
            <a:r>
              <a:rPr lang="ka-GE" dirty="0" smtClean="0"/>
              <a:t>.  კვლევის ძირითადი მიზანია </a:t>
            </a:r>
            <a:r>
              <a:rPr lang="ka-GE" dirty="0" smtClean="0"/>
              <a:t>აჭარის </a:t>
            </a:r>
            <a:r>
              <a:rPr lang="ka-GE" dirty="0" smtClean="0"/>
              <a:t>მეციტრუსეობის ზონაში, რომელიც ამავდროულად არის საქართველოს ძირითადი საკურორტო ზონა, ვაწარმოოთ ეკოლოგიურად სუფთა პროდუქტი, რაც მეტად მნიშვნელოვანია</a:t>
            </a:r>
            <a:endParaRPr lang="ka-GE" dirty="0"/>
          </a:p>
        </p:txBody>
      </p:sp>
    </p:spTree>
    <p:extLst>
      <p:ext uri="{BB962C8B-B14F-4D97-AF65-F5344CB8AC3E}">
        <p14:creationId xmlns:p14="http://schemas.microsoft.com/office/powerpoint/2010/main" val="124117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000" b="1" dirty="0" smtClean="0"/>
              <a:t> აჭარის ციტრუსების აგროცენოზებში ჩამოყალიბებული ბიოლოგიური სისტემების შერჩევა</a:t>
            </a:r>
            <a:endParaRPr lang="ru-RU" sz="2000" dirty="0"/>
          </a:p>
        </p:txBody>
      </p:sp>
      <p:sp>
        <p:nvSpPr>
          <p:cNvPr id="3" name="Содержимое 2"/>
          <p:cNvSpPr>
            <a:spLocks noGrp="1"/>
          </p:cNvSpPr>
          <p:nvPr>
            <p:ph sz="quarter" idx="1"/>
          </p:nvPr>
        </p:nvSpPr>
        <p:spPr/>
        <p:txBody>
          <a:bodyPr/>
          <a:lstStyle/>
          <a:p>
            <a:pPr algn="just"/>
            <a:r>
              <a:rPr lang="ka-GE" dirty="0" smtClean="0"/>
              <a:t>მიზნიდან გამომდინარე, ჩვენს მიერ შესწავლილი იქნა ციტრუსებში გავრცელებული ბიოლოგიური სისტემები,</a:t>
            </a:r>
            <a:r>
              <a:rPr lang="en-US" dirty="0" smtClean="0"/>
              <a:t> </a:t>
            </a:r>
            <a:r>
              <a:rPr lang="ka-GE" dirty="0" smtClean="0"/>
              <a:t>ციტრუსების მავნებლები და მათი ბუნებრივი მტრები,  გავრცელების ხასიათი, ოპტიმალურ და ექსტრემალურ პირობებში  რაოდენობრივი ცვლილება, მავნებლებისა და მათი ბუნებრივი მტრების კვებითი ურთიერთობანი, რომელთა საფუძველზე შერჩეული იქნა შემდეგი ბიოლოგიური სისტემები:  </a:t>
            </a:r>
            <a:endParaRPr lang="ru-RU" dirty="0" smtClean="0"/>
          </a:p>
          <a:p>
            <a:pPr algn="just"/>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dirty="0" smtClean="0"/>
              <a:t>ბიოლოგიური </a:t>
            </a:r>
            <a:r>
              <a:rPr lang="ka-GE" dirty="0" err="1" smtClean="0"/>
              <a:t>სისიტემები</a:t>
            </a:r>
            <a:endParaRPr lang="ka-GE" dirty="0"/>
          </a:p>
        </p:txBody>
      </p:sp>
      <p:sp>
        <p:nvSpPr>
          <p:cNvPr id="3" name="შიგთავსის ჩანაცვლების ველი 2"/>
          <p:cNvSpPr>
            <a:spLocks noGrp="1"/>
          </p:cNvSpPr>
          <p:nvPr>
            <p:ph sz="quarter" idx="1"/>
          </p:nvPr>
        </p:nvSpPr>
        <p:spPr/>
        <p:txBody>
          <a:bodyPr/>
          <a:lstStyle/>
          <a:p>
            <a:r>
              <a:rPr lang="ka-GE" b="1" dirty="0"/>
              <a:t> </a:t>
            </a:r>
            <a:r>
              <a:rPr lang="ka-GE" b="1" dirty="0" err="1"/>
              <a:t>მტაცემელი</a:t>
            </a:r>
            <a:r>
              <a:rPr lang="ka-GE" b="1" dirty="0"/>
              <a:t> მსხვერპლი</a:t>
            </a:r>
            <a:r>
              <a:rPr lang="ka-GE" dirty="0"/>
              <a:t> -     1.  ციტრუსოვანთა </a:t>
            </a:r>
            <a:r>
              <a:rPr lang="ka-GE" dirty="0" err="1"/>
              <a:t>ფრთათეთრა</a:t>
            </a:r>
            <a:r>
              <a:rPr lang="ka-GE" dirty="0"/>
              <a:t> - </a:t>
            </a:r>
            <a:r>
              <a:rPr lang="ka-GE" dirty="0" err="1"/>
              <a:t>სერანგიუმი</a:t>
            </a:r>
            <a:r>
              <a:rPr lang="ka-GE" dirty="0"/>
              <a:t>;</a:t>
            </a:r>
          </a:p>
          <a:p>
            <a:pPr lvl="0"/>
            <a:r>
              <a:rPr lang="ka-GE" dirty="0"/>
              <a:t>ციტრუსოვანთა ცრუფარიანა - </a:t>
            </a:r>
            <a:r>
              <a:rPr lang="ka-GE" dirty="0" err="1"/>
              <a:t>ჰილოკორუსი</a:t>
            </a:r>
            <a:r>
              <a:rPr lang="ka-GE" dirty="0"/>
              <a:t> და </a:t>
            </a:r>
            <a:r>
              <a:rPr lang="ka-GE" dirty="0" err="1"/>
              <a:t>კრიპტოლემუსი</a:t>
            </a:r>
            <a:r>
              <a:rPr lang="ka-GE" dirty="0"/>
              <a:t>;</a:t>
            </a:r>
          </a:p>
          <a:p>
            <a:pPr lvl="0"/>
            <a:r>
              <a:rPr lang="ka-GE" dirty="0" err="1"/>
              <a:t>ციტრუსოვათა</a:t>
            </a:r>
            <a:r>
              <a:rPr lang="ka-GE" dirty="0"/>
              <a:t> ცვილისებრი ცრუფარიანა -</a:t>
            </a:r>
            <a:r>
              <a:rPr lang="ka-GE" dirty="0" err="1"/>
              <a:t>ფსევდოფიკუსი</a:t>
            </a:r>
            <a:r>
              <a:rPr lang="ka-GE" dirty="0"/>
              <a:t> და </a:t>
            </a:r>
            <a:r>
              <a:rPr lang="ka-GE" dirty="0" err="1"/>
              <a:t>კრიპტოლემუსი</a:t>
            </a:r>
            <a:r>
              <a:rPr lang="ka-GE" dirty="0"/>
              <a:t>;</a:t>
            </a:r>
          </a:p>
          <a:p>
            <a:pPr lvl="0"/>
            <a:r>
              <a:rPr lang="ka-GE" dirty="0"/>
              <a:t>ავსტრალიური </a:t>
            </a:r>
            <a:r>
              <a:rPr lang="ka-GE" dirty="0" err="1"/>
              <a:t>ღარებიანი</a:t>
            </a:r>
            <a:r>
              <a:rPr lang="ka-GE" dirty="0"/>
              <a:t> ცრუფარიანა - </a:t>
            </a:r>
            <a:r>
              <a:rPr lang="ka-GE" dirty="0" err="1"/>
              <a:t>როდოლია</a:t>
            </a:r>
            <a:r>
              <a:rPr lang="ka-GE" dirty="0"/>
              <a:t>;</a:t>
            </a:r>
          </a:p>
          <a:p>
            <a:r>
              <a:rPr lang="ka-GE" dirty="0"/>
              <a:t>       </a:t>
            </a:r>
            <a:r>
              <a:rPr lang="ka-GE" b="1" dirty="0"/>
              <a:t>პარაზიტი მასპინძელი</a:t>
            </a:r>
            <a:r>
              <a:rPr lang="ka-GE" dirty="0"/>
              <a:t> -    1.  ციტრუსოვანთა </a:t>
            </a:r>
            <a:r>
              <a:rPr lang="ka-GE" dirty="0" err="1"/>
              <a:t>ბალიშა</a:t>
            </a:r>
            <a:r>
              <a:rPr lang="ka-GE" dirty="0"/>
              <a:t> ცრუფარიანა - </a:t>
            </a:r>
            <a:r>
              <a:rPr lang="ka-GE" smtClean="0"/>
              <a:t>სკუტელისტა</a:t>
            </a:r>
            <a:r>
              <a:rPr lang="ka-GE" dirty="0" smtClean="0"/>
              <a:t> </a:t>
            </a:r>
            <a:r>
              <a:rPr lang="ka-GE" dirty="0"/>
              <a:t>და </a:t>
            </a:r>
            <a:r>
              <a:rPr lang="ka-GE" dirty="0" err="1"/>
              <a:t>მიკროტერისი</a:t>
            </a:r>
            <a:r>
              <a:rPr lang="ka-GE" dirty="0"/>
              <a:t>;              2. ამერიკული თეთრი პეპელა -  </a:t>
            </a:r>
            <a:r>
              <a:rPr lang="ka-GE" dirty="0" err="1"/>
              <a:t>ჩოიოია</a:t>
            </a:r>
            <a:endParaRPr lang="ka-GE" dirty="0"/>
          </a:p>
        </p:txBody>
      </p:sp>
    </p:spTree>
    <p:extLst>
      <p:ext uri="{BB962C8B-B14F-4D97-AF65-F5344CB8AC3E}">
        <p14:creationId xmlns:p14="http://schemas.microsoft.com/office/powerpoint/2010/main" val="222845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ka-GE" sz="3200" b="1" dirty="0"/>
              <a:t>სისტემის ციტრუსოვანთა </a:t>
            </a:r>
            <a:r>
              <a:rPr lang="ka-GE" sz="3200" b="1" noProof="1" smtClean="0"/>
              <a:t>ფრთათეთრა–სერანგიუმი </a:t>
            </a:r>
            <a:r>
              <a:rPr lang="ka-GE" sz="3200" b="1" dirty="0" smtClean="0"/>
              <a:t>ბიოლოგიური </a:t>
            </a:r>
            <a:r>
              <a:rPr lang="ka-GE" sz="3200" b="1" dirty="0"/>
              <a:t>პარამეტრების  შესწავლა</a:t>
            </a:r>
            <a:endParaRPr lang="ka-GE" dirty="0"/>
          </a:p>
        </p:txBody>
      </p:sp>
      <p:sp>
        <p:nvSpPr>
          <p:cNvPr id="3" name="შიგთავსის ჩანაცვლების ველი 2"/>
          <p:cNvSpPr>
            <a:spLocks noGrp="1"/>
          </p:cNvSpPr>
          <p:nvPr>
            <p:ph sz="quarter" idx="1"/>
          </p:nvPr>
        </p:nvSpPr>
        <p:spPr/>
        <p:txBody>
          <a:bodyPr/>
          <a:lstStyle/>
          <a:p>
            <a:r>
              <a:rPr lang="ka-GE" dirty="0">
                <a:latin typeface="Sylfaen" panose="010A0502050306030303" pitchFamily="18" charset="0"/>
                <a:ea typeface="Times New Roman" panose="02020603050405020304" pitchFamily="18" charset="0"/>
                <a:cs typeface="Times New Roman" panose="02020603050405020304" pitchFamily="18" charset="0"/>
              </a:rPr>
              <a:t> </a:t>
            </a:r>
            <a:r>
              <a:rPr lang="ka-GE" dirty="0" smtClean="0">
                <a:latin typeface="Sylfaen" panose="010A0502050306030303" pitchFamily="18" charset="0"/>
                <a:ea typeface="Times New Roman" panose="02020603050405020304" pitchFamily="18" charset="0"/>
                <a:cs typeface="Times New Roman" panose="02020603050405020304" pitchFamily="18" charset="0"/>
              </a:rPr>
              <a:t>კვლევის </a:t>
            </a:r>
            <a:r>
              <a:rPr lang="ka-GE" dirty="0">
                <a:latin typeface="Sylfaen" panose="010A0502050306030303" pitchFamily="18" charset="0"/>
                <a:ea typeface="Times New Roman" panose="02020603050405020304" pitchFamily="18" charset="0"/>
                <a:cs typeface="Times New Roman" panose="02020603050405020304" pitchFamily="18" charset="0"/>
              </a:rPr>
              <a:t>განხორციელების პერიოდში ჩვენს მიერ დაზუსტებული იქნა ციტრუსების </a:t>
            </a:r>
            <a:r>
              <a:rPr lang="ka-GE" dirty="0" err="1">
                <a:latin typeface="Sylfaen" panose="010A0502050306030303" pitchFamily="18" charset="0"/>
                <a:ea typeface="Times New Roman" panose="02020603050405020304" pitchFamily="18" charset="0"/>
                <a:cs typeface="Times New Roman" panose="02020603050405020304" pitchFamily="18" charset="0"/>
              </a:rPr>
              <a:t>აგროცენოზში</a:t>
            </a:r>
            <a:r>
              <a:rPr lang="ka-GE" dirty="0">
                <a:latin typeface="Sylfaen" panose="010A0502050306030303" pitchFamily="18" charset="0"/>
                <a:ea typeface="Times New Roman" panose="02020603050405020304" pitchFamily="18" charset="0"/>
                <a:cs typeface="Times New Roman" panose="02020603050405020304" pitchFamily="18" charset="0"/>
              </a:rPr>
              <a:t> გავრცელებული მავნე და სასარგებლო სახეობათა სახეობრივი შემადგენლობა, მათი ბიომრავალფეროვნება, მავნებელთა გარეგნული დახასიათება, ბიოლოგია, მავნებლობის  გამოვლენის სიმპტომები, ხასიათი და ეკოლოგია, სასარგებლო სახეობათა ინტროდუქციისა და აკლიმატიზაციის საკითხები, მათი მრავალფეროვნება, კონკურენცია, კვებითი ხასიათი და სარგებლობა. კლიმატის გავლენა ბიოლოგიური პარამეტრების მდგრადობაზე, მათ რიცხვით მაჩვენებლებზე. </a:t>
            </a:r>
            <a:endParaRPr lang="ka-GE" dirty="0"/>
          </a:p>
        </p:txBody>
      </p:sp>
    </p:spTree>
    <p:extLst>
      <p:ext uri="{BB962C8B-B14F-4D97-AF65-F5344CB8AC3E}">
        <p14:creationId xmlns:p14="http://schemas.microsoft.com/office/powerpoint/2010/main" val="179480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Picture 2" descr="C:\Users\user\Desktop\გრანტისთვის მოხსენებაზე\IMG_1716.JPG"/>
          <p:cNvPicPr>
            <a:picLocks noGrp="1" noChangeAspect="1" noChangeArrowheads="1"/>
          </p:cNvPicPr>
          <p:nvPr>
            <p:ph sz="quarter" idx="1"/>
          </p:nvPr>
        </p:nvPicPr>
        <p:blipFill>
          <a:blip r:embed="rId2" cstate="print">
            <a:lum bright="-10000" contrast="20000"/>
          </a:blip>
          <a:srcRect/>
          <a:stretch>
            <a:fillRect/>
          </a:stretch>
        </p:blipFill>
        <p:spPr bwMode="auto">
          <a:xfrm>
            <a:off x="941916" y="1600200"/>
            <a:ext cx="7287684" cy="48736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754</TotalTime>
  <Words>2375</Words>
  <Application>Microsoft Office PowerPoint</Application>
  <PresentationFormat>ეკრანი (4:3)</PresentationFormat>
  <Paragraphs>363</Paragraphs>
  <Slides>36</Slides>
  <Notes>3</Notes>
  <HiddenSlides>0</HiddenSlides>
  <MMClips>0</MMClips>
  <ScaleCrop>false</ScaleCrop>
  <HeadingPairs>
    <vt:vector size="6" baseType="variant">
      <vt:variant>
        <vt:lpstr>გამოყენებული შრიფტები</vt:lpstr>
      </vt:variant>
      <vt:variant>
        <vt:i4>7</vt:i4>
      </vt:variant>
      <vt:variant>
        <vt:lpstr>თემა</vt:lpstr>
      </vt:variant>
      <vt:variant>
        <vt:i4>1</vt:i4>
      </vt:variant>
      <vt:variant>
        <vt:lpstr>სლაიდების სათაურები</vt:lpstr>
      </vt:variant>
      <vt:variant>
        <vt:i4>36</vt:i4>
      </vt:variant>
    </vt:vector>
  </HeadingPairs>
  <TitlesOfParts>
    <vt:vector size="44" baseType="lpstr">
      <vt:lpstr>AcadNusx</vt:lpstr>
      <vt:lpstr>Calibri</vt:lpstr>
      <vt:lpstr>Century Schoolbook</vt:lpstr>
      <vt:lpstr>Sylfaen</vt:lpstr>
      <vt:lpstr>Times New Roman</vt:lpstr>
      <vt:lpstr>Wingdings</vt:lpstr>
      <vt:lpstr>Wingdings 2</vt:lpstr>
      <vt:lpstr>Oriel</vt:lpstr>
      <vt:lpstr>ტექნოლოგიური ფაკულტეტი აგრარული მიმართულება ავთანდილ მურვანიძე- ასოცირებული პროფესორი</vt:lpstr>
      <vt:lpstr>PowerPoint-ის პრეზენტაცია</vt:lpstr>
      <vt:lpstr>PowerPoint-ის პრეზენტაცია</vt:lpstr>
      <vt:lpstr>PowerPoint-ის პრეზენტაცია</vt:lpstr>
      <vt:lpstr>კვლევის სიახლე</vt:lpstr>
      <vt:lpstr> აჭარის ციტრუსების აგროცენოზებში ჩამოყალიბებული ბიოლოგიური სისტემების შერჩევა</vt:lpstr>
      <vt:lpstr>ბიოლოგიური სისიტემები</vt:lpstr>
      <vt:lpstr>სისტემის ციტრუსოვანთა ფრთათეთრა–სერანგიუმი ბიოლოგიური პარამეტრების  შესწავლა</vt:lpstr>
      <vt:lpstr>PowerPoint-ის პრეზენტაცია</vt:lpstr>
      <vt:lpstr>ციტრუსოვანთა ფრთათეთრა-სერანგიუმი</vt:lpstr>
      <vt:lpstr>PowerPoint-ის პრეზენტაცია</vt:lpstr>
      <vt:lpstr>სისტემის  ცრუფარიანა-ჰილოკორუსი ბიოლოგიური პარამეტრების  შესწავლა</vt:lpstr>
      <vt:lpstr>PowerPoint-ის პრეზენტაცია</vt:lpstr>
      <vt:lpstr>სისტემის  ცრუფარიანა-ჰილოკორუსი ბიოლოგიური პარამეტრების  შესწავლა</vt:lpstr>
      <vt:lpstr>სისტემის ცვილისებრი ცრუფარიანა - ფსევდოფიკუსი ბიოლოგიური პარამეტრების  შესწავლა</vt:lpstr>
      <vt:lpstr>ცვილისებრი ცრუფარიანა - ფსევდოფიკუსი </vt:lpstr>
      <vt:lpstr>სისტემის ცვილისებრი ცრუფარიანა - ჰილოკორუსი ბიოლოგიური პარამეტრების  შესწავლა </vt:lpstr>
      <vt:lpstr>PowerPoint-ის პრეზენტაცია</vt:lpstr>
      <vt:lpstr>სისტემის  ავსტრალიური ღარებიანი  ცრუფარიანა - როდოლია ბიოლოგიური პარამეტრების  შესწავლა </vt:lpstr>
      <vt:lpstr>PowerPoint-ის პრეზენტაცია</vt:lpstr>
      <vt:lpstr>PowerPoint-ის პრეზენტაცია</vt:lpstr>
      <vt:lpstr>სისტემის  ციტრუსოვანთა ბალიშა  ცრუფარიანა - სკუტელისტა ბიოლოგიური პარამეტრების  შესწავლა </vt:lpstr>
      <vt:lpstr>PowerPoint-ის პრეზენტაცია</vt:lpstr>
      <vt:lpstr>PowerPoint-ის პრეზენტაცია</vt:lpstr>
      <vt:lpstr>ციტრუსოვანთა ბალიშა  ცრუფარიანა - მიკროტერისი </vt:lpstr>
      <vt:lpstr>PowerPoint-ის პრეზენტაცია</vt:lpstr>
      <vt:lpstr>PowerPoint-ის პრეზენტაცია</vt:lpstr>
      <vt:lpstr> </vt:lpstr>
      <vt:lpstr>სისტემის ამერიკული თეთრი პეპელა - ჩიოია ბიოლოგიური პარამეტრების შესწავლა.  </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Modernization of plant protection in the modern market economical conditions in Agriculture of Adjara</dc:title>
  <dc:creator/>
  <cp:lastModifiedBy>caspera</cp:lastModifiedBy>
  <cp:revision>84</cp:revision>
  <dcterms:created xsi:type="dcterms:W3CDTF">2006-08-16T00:00:00Z</dcterms:created>
  <dcterms:modified xsi:type="dcterms:W3CDTF">2017-12-11T06:08:51Z</dcterms:modified>
</cp:coreProperties>
</file>