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330" r:id="rId4"/>
    <p:sldId id="331" r:id="rId5"/>
    <p:sldId id="332" r:id="rId6"/>
    <p:sldId id="334" r:id="rId7"/>
    <p:sldId id="309" r:id="rId8"/>
    <p:sldId id="335" r:id="rId9"/>
    <p:sldId id="34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87097" autoAdjust="0"/>
  </p:normalViewPr>
  <p:slideViewPr>
    <p:cSldViewPr>
      <p:cViewPr>
        <p:scale>
          <a:sx n="70" d="100"/>
          <a:sy n="70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2282E-C160-478D-92AC-1E97FF1CC30C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4" name="სლაიდის გამოსახულების ჩანაცვლების ველი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ჩანაწერებ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1D757-DD5B-490A-A703-9CAB525E1B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3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1D757-DD5B-490A-A703-9CAB525E1BF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11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1D757-DD5B-490A-A703-9CAB525E1B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1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BB41C4-2E15-4D85-BC7C-5071D19019FE}" type="datetimeFigureOut">
              <a:rPr lang="en-US" smtClean="0"/>
              <a:pPr/>
              <a:t>12/17/2017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897CD8-633B-4E23-8108-CA2A53A49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-1752600" y="188640"/>
            <a:ext cx="12877800" cy="60486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a-GE" sz="3200" b="1" dirty="0" smtClean="0">
                <a:solidFill>
                  <a:srgbClr val="0070C0"/>
                </a:solidFill>
              </a:rPr>
              <a:t/>
            </a:r>
            <a:br>
              <a:rPr lang="ka-GE" sz="3200" b="1" dirty="0" smtClean="0">
                <a:solidFill>
                  <a:srgbClr val="0070C0"/>
                </a:solidFill>
              </a:rPr>
            </a:br>
            <a:r>
              <a:rPr lang="ka-GE" sz="3200" b="1" dirty="0" smtClean="0">
                <a:solidFill>
                  <a:srgbClr val="0070C0"/>
                </a:solidFill>
              </a:rPr>
              <a:t>გვარი  და  დიათეზა </a:t>
            </a:r>
            <a:br>
              <a:rPr lang="ka-GE" sz="3200" b="1" dirty="0" smtClean="0">
                <a:solidFill>
                  <a:srgbClr val="0070C0"/>
                </a:solidFill>
              </a:rPr>
            </a:br>
            <a:r>
              <a:rPr lang="ka-GE" sz="3200" b="1" dirty="0">
                <a:solidFill>
                  <a:srgbClr val="0070C0"/>
                </a:solidFill>
              </a:rPr>
              <a:t/>
            </a:r>
            <a:br>
              <a:rPr lang="ka-GE" sz="3200" b="1" dirty="0">
                <a:solidFill>
                  <a:srgbClr val="0070C0"/>
                </a:solidFill>
              </a:rPr>
            </a:br>
            <a:r>
              <a:rPr lang="ka-GE" sz="3200" b="1" dirty="0" smtClean="0">
                <a:solidFill>
                  <a:srgbClr val="0070C0"/>
                </a:solidFill>
              </a:rPr>
              <a:t/>
            </a:r>
            <a:br>
              <a:rPr lang="ka-GE" sz="3200" b="1" dirty="0" smtClean="0">
                <a:solidFill>
                  <a:srgbClr val="0070C0"/>
                </a:solidFill>
              </a:rPr>
            </a:br>
            <a:r>
              <a:rPr lang="ka-GE" sz="3200" b="1" dirty="0">
                <a:solidFill>
                  <a:srgbClr val="0070C0"/>
                </a:solidFill>
              </a:rPr>
              <a:t/>
            </a:r>
            <a:br>
              <a:rPr lang="ka-GE" sz="3200" b="1" dirty="0">
                <a:solidFill>
                  <a:srgbClr val="0070C0"/>
                </a:solidFill>
              </a:rPr>
            </a:br>
            <a:r>
              <a:rPr lang="ka-GE" sz="3200" b="1" dirty="0" smtClean="0">
                <a:solidFill>
                  <a:srgbClr val="0070C0"/>
                </a:solidFill>
              </a:rPr>
              <a:t/>
            </a:r>
            <a:br>
              <a:rPr lang="ka-GE" sz="3200" b="1" dirty="0" smtClean="0">
                <a:solidFill>
                  <a:srgbClr val="0070C0"/>
                </a:solidFill>
              </a:rPr>
            </a:br>
            <a:r>
              <a:rPr lang="ka-GE" sz="3200" b="1" dirty="0">
                <a:solidFill>
                  <a:srgbClr val="0070C0"/>
                </a:solidFill>
              </a:rPr>
              <a:t/>
            </a:r>
            <a:br>
              <a:rPr lang="ka-GE" sz="3200" b="1" dirty="0">
                <a:solidFill>
                  <a:srgbClr val="0070C0"/>
                </a:solidFill>
              </a:rPr>
            </a:br>
            <a:r>
              <a:rPr lang="ka-GE" sz="3200" b="1" dirty="0" smtClean="0">
                <a:solidFill>
                  <a:srgbClr val="0070C0"/>
                </a:solidFill>
              </a:rPr>
              <a:t>ასოცირებული პროფესორი  მაია კიკვაძე</a:t>
            </a:r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79655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endParaRPr lang="en-US" dirty="0" smtClean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ka-GE" dirty="0">
                <a:solidFill>
                  <a:srgbClr val="002060"/>
                </a:solidFill>
              </a:rPr>
              <a:t>გვარის კვალიფიკაცია ეძლევა ისეთ ზმნურ ფორმებს, რომლებიც ერთმანეთს ენაცვლებიან სემანტიკისა და სინტაქსის ერთეულებს შორის შესატყვისობის შებრუნების   შემთხვევაში, კერძოდ, სუბიექტ-ობიექტისა და ქვემდებარე-დამატების ურთიერთშენაცვლების (კონვერსიის) შემთხვევაში</a:t>
            </a:r>
            <a:r>
              <a:rPr lang="ka-GE" dirty="0"/>
              <a:t>.</a:t>
            </a:r>
            <a:endParaRPr lang="ru-RU" dirty="0"/>
          </a:p>
          <a:p>
            <a:pPr marL="0" indent="0" algn="just">
              <a:buNone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0" y="-891480"/>
            <a:ext cx="9144000" cy="87849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ka-GE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a-GE" b="1" dirty="0" smtClean="0"/>
              <a:t>	</a:t>
            </a:r>
            <a:r>
              <a:rPr lang="ka-GE" dirty="0" smtClean="0">
                <a:solidFill>
                  <a:srgbClr val="002060"/>
                </a:solidFill>
              </a:rPr>
              <a:t>ზოგადენათმეცნიერულ თუ კერძო ენათა გრამატიკულ ლიტერატურაში გვარის ცნების ერთიანი გაგება არ არის შემუშავებული. სირთულეები ახლავს გვარის კატეგორიის განსაზღვრასა და აქტივ-პასივის, განსაკუთრებით კი საშუალი გვარის, მედიუმის, სემანტიკური თუ მორფოლოგიურ-სინტაქსური კრიტერიუმების დადგენას. </a:t>
            </a: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7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0" y="63062"/>
            <a:ext cx="9144000" cy="7239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43841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2800" dirty="0">
                <a:solidFill>
                  <a:srgbClr val="002060"/>
                </a:solidFill>
              </a:rPr>
              <a:t>ქართულ ენაში  გვარის მიხედვით განასხვავებენ აქტიურ და პასიურ ფორმებს.</a:t>
            </a:r>
          </a:p>
          <a:p>
            <a:pPr algn="just"/>
            <a:r>
              <a:rPr lang="ka-GE" sz="2800" dirty="0">
                <a:solidFill>
                  <a:srgbClr val="002060"/>
                </a:solidFill>
              </a:rPr>
              <a:t>შესაბამისად,  აქტიური და პასიური დიათეზები განსხვავდებიან გვარის მორფოლოგიური ფორმებით.</a:t>
            </a:r>
          </a:p>
          <a:p>
            <a:pPr algn="just"/>
            <a:r>
              <a:rPr lang="ka-GE" sz="2800" dirty="0">
                <a:solidFill>
                  <a:srgbClr val="002060"/>
                </a:solidFill>
              </a:rPr>
              <a:t>მორფოლოგიის დონეზე დიათეზა ემთხვევა გვარს, მხედველობაში გვაქვს ზმნის სემანტიკის აქტანტური სტრუქტურა. სინტაქსის დონეზე  კი დიათეზა ნიშნავს კონსტრუქციას. </a:t>
            </a:r>
          </a:p>
          <a:p>
            <a:pPr algn="just"/>
            <a:r>
              <a:rPr lang="ka-GE" sz="2800" dirty="0">
                <a:solidFill>
                  <a:srgbClr val="002060"/>
                </a:solidFill>
              </a:rPr>
              <a:t>დიათეზამ გარდა მორფოლოგიური მნიშვნელობისა, შეიძინა სინტაქსური მნიშვნელობაც. 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4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0" y="-819472"/>
            <a:ext cx="9144000" cy="90730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ka-GE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a-GE" dirty="0" smtClean="0"/>
              <a:t> </a:t>
            </a:r>
            <a:r>
              <a:rPr lang="ka-GE" dirty="0" smtClean="0">
                <a:solidFill>
                  <a:srgbClr val="002060"/>
                </a:solidFill>
              </a:rPr>
              <a:t>გვარის  ფორმათა განხილვისას ფორმა კვალიფიცირებულია იმის მიხედვით, სუბიექტია მიღებული ამოსავლად თუ ობიექტი. იცვლება განხილვის თვალსაზრისი, პროცესის შინაარსი კი ერთი და </a:t>
            </a:r>
            <a:r>
              <a:rPr lang="ka-GE" dirty="0" smtClean="0">
                <a:solidFill>
                  <a:srgbClr val="002060"/>
                </a:solidFill>
              </a:rPr>
              <a:t>იგივეა (არნ</a:t>
            </a:r>
            <a:r>
              <a:rPr lang="ka-GE" dirty="0">
                <a:solidFill>
                  <a:srgbClr val="002060"/>
                </a:solidFill>
              </a:rPr>
              <a:t>. </a:t>
            </a:r>
            <a:r>
              <a:rPr lang="ka-GE" dirty="0" smtClean="0">
                <a:solidFill>
                  <a:srgbClr val="002060"/>
                </a:solidFill>
              </a:rPr>
              <a:t>ჩიქობავა).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a-GE" dirty="0" smtClean="0">
                <a:solidFill>
                  <a:srgbClr val="002060"/>
                </a:solidFill>
              </a:rPr>
              <a:t>,,სუბიექტი“ და „ობიექტი“ ლოგიკური ცნება ტერმინებია, გვარის ფორმათა ამ კრიტერიუმით კლასიფიკაცია წინააღმდეგობას ქმნის (დ.მელიქიშვილი).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-12682" y="-963488"/>
            <a:ext cx="9144000" cy="82024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ka-GE" dirty="0" smtClean="0"/>
              <a:t>	</a:t>
            </a:r>
            <a:endParaRPr lang="ka-GE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ka-GE" sz="2800" dirty="0" smtClean="0">
                <a:solidFill>
                  <a:srgbClr val="002060"/>
                </a:solidFill>
              </a:rPr>
              <a:t>სირთულეს ქმნის ქართული ენის ზმნის პოლიპერსონალიზმი და სახელსა და ზმნას შორის სინტაქსური სტრუქტურა.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ka-GE" sz="2800" dirty="0" smtClean="0">
                <a:solidFill>
                  <a:srgbClr val="002060"/>
                </a:solidFill>
              </a:rPr>
              <a:t>ქართული ზმნის უღლების სისტემის აღწერა უნდა მოხდეს ზმნის სტრუქტურისა და  კონსტრუქციის (პირთა რელაციის) გამოხატვის თავისებურებათა გათვალისწინებით, ანუ, მორფო-სინტაქსური კრიტერიუმებით.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0" y="-1395536"/>
            <a:ext cx="9540552" cy="82117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ka-GE" sz="2800" b="1" dirty="0" smtClean="0">
                <a:solidFill>
                  <a:schemeClr val="tx1"/>
                </a:solidFill>
              </a:rPr>
              <a:t/>
            </a:r>
            <a:br>
              <a:rPr lang="ka-GE" sz="2800" b="1" dirty="0" smtClean="0">
                <a:solidFill>
                  <a:schemeClr val="tx1"/>
                </a:solidFill>
              </a:rPr>
            </a:br>
            <a:r>
              <a:rPr lang="ka-GE" sz="2800" b="1" dirty="0" smtClean="0">
                <a:solidFill>
                  <a:schemeClr val="tx1"/>
                </a:solidFill>
              </a:rPr>
              <a:t>	</a:t>
            </a:r>
            <a:r>
              <a:rPr lang="ka-GE" sz="3100" dirty="0" smtClean="0">
                <a:solidFill>
                  <a:srgbClr val="002060"/>
                </a:solidFill>
              </a:rPr>
              <a:t>აკაკი </a:t>
            </a:r>
            <a:r>
              <a:rPr lang="ka-GE" sz="3100" dirty="0">
                <a:solidFill>
                  <a:srgbClr val="002060"/>
                </a:solidFill>
              </a:rPr>
              <a:t>შანიძის მიხედვით  ქართულ ენაში სუბიექტსა და ობიექტს ან ობიექტებს შორის </a:t>
            </a:r>
            <a:r>
              <a:rPr lang="ka-GE" sz="3100" dirty="0" smtClean="0">
                <a:solidFill>
                  <a:srgbClr val="002060"/>
                </a:solidFill>
              </a:rPr>
              <a:t/>
            </a:r>
            <a:br>
              <a:rPr lang="ka-GE" sz="3100" dirty="0" smtClean="0">
                <a:solidFill>
                  <a:srgbClr val="002060"/>
                </a:solidFill>
              </a:rPr>
            </a:br>
            <a:r>
              <a:rPr lang="ka-GE" sz="3100" dirty="0" smtClean="0">
                <a:solidFill>
                  <a:srgbClr val="002060"/>
                </a:solidFill>
              </a:rPr>
              <a:t>გრამატიკული </a:t>
            </a:r>
            <a:r>
              <a:rPr lang="ka-GE" sz="3100" dirty="0">
                <a:solidFill>
                  <a:srgbClr val="002060"/>
                </a:solidFill>
              </a:rPr>
              <a:t>ურთიერთობის  </a:t>
            </a:r>
            <a:r>
              <a:rPr lang="ka-GE" sz="3100" dirty="0" smtClean="0">
                <a:solidFill>
                  <a:srgbClr val="002060"/>
                </a:solidFill>
              </a:rPr>
              <a:t>მიხედვით</a:t>
            </a:r>
            <a:br>
              <a:rPr lang="ka-GE" sz="3100" dirty="0" smtClean="0">
                <a:solidFill>
                  <a:srgbClr val="002060"/>
                </a:solidFill>
              </a:rPr>
            </a:br>
            <a:r>
              <a:rPr lang="ka-GE" sz="3100" dirty="0" smtClean="0">
                <a:solidFill>
                  <a:srgbClr val="002060"/>
                </a:solidFill>
              </a:rPr>
              <a:t> </a:t>
            </a:r>
            <a:r>
              <a:rPr lang="ka-GE" sz="3100" dirty="0">
                <a:solidFill>
                  <a:srgbClr val="002060"/>
                </a:solidFill>
              </a:rPr>
              <a:t>ზმნები  განაწილდა უღლების </a:t>
            </a:r>
            <a:r>
              <a:rPr lang="ka-GE" sz="3100" dirty="0" smtClean="0">
                <a:solidFill>
                  <a:srgbClr val="002060"/>
                </a:solidFill>
              </a:rPr>
              <a:t>ოთხ  </a:t>
            </a:r>
            <a:r>
              <a:rPr lang="ka-GE" sz="3100" dirty="0">
                <a:solidFill>
                  <a:srgbClr val="002060"/>
                </a:solidFill>
              </a:rPr>
              <a:t>ტიპში. </a:t>
            </a:r>
            <a:r>
              <a:rPr lang="ru-RU" sz="3100" dirty="0">
                <a:solidFill>
                  <a:srgbClr val="002060"/>
                </a:solidFill>
              </a:rPr>
              <a:t/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ka-GE" sz="3100" dirty="0">
                <a:solidFill>
                  <a:srgbClr val="002060"/>
                </a:solidFill>
              </a:rPr>
              <a:t>დ. მელიქიშვილის მიხედვით კი ქართული </a:t>
            </a:r>
            <a:r>
              <a:rPr lang="ka-GE" sz="3100" dirty="0" smtClean="0">
                <a:solidFill>
                  <a:srgbClr val="002060"/>
                </a:solidFill>
              </a:rPr>
              <a:t/>
            </a:r>
            <a:br>
              <a:rPr lang="ka-GE" sz="3100" dirty="0" smtClean="0">
                <a:solidFill>
                  <a:srgbClr val="002060"/>
                </a:solidFill>
              </a:rPr>
            </a:br>
            <a:r>
              <a:rPr lang="ka-GE" sz="3100" dirty="0" smtClean="0">
                <a:solidFill>
                  <a:srgbClr val="002060"/>
                </a:solidFill>
              </a:rPr>
              <a:t>ზმნების </a:t>
            </a:r>
            <a:r>
              <a:rPr lang="ka-GE" sz="3100" dirty="0">
                <a:solidFill>
                  <a:srgbClr val="002060"/>
                </a:solidFill>
              </a:rPr>
              <a:t>უღლებადი  ფორმები განაწილდა </a:t>
            </a:r>
            <a:r>
              <a:rPr lang="ka-GE" sz="3100" dirty="0" smtClean="0">
                <a:solidFill>
                  <a:srgbClr val="002060"/>
                </a:solidFill>
              </a:rPr>
              <a:t/>
            </a:r>
            <a:br>
              <a:rPr lang="ka-GE" sz="3100" dirty="0" smtClean="0">
                <a:solidFill>
                  <a:srgbClr val="002060"/>
                </a:solidFill>
              </a:rPr>
            </a:br>
            <a:r>
              <a:rPr lang="ka-GE" sz="3100" dirty="0" smtClean="0">
                <a:solidFill>
                  <a:srgbClr val="002060"/>
                </a:solidFill>
              </a:rPr>
              <a:t>მორფო-სინტაქსური </a:t>
            </a:r>
            <a:r>
              <a:rPr lang="ka-GE" sz="3100" dirty="0">
                <a:solidFill>
                  <a:srgbClr val="002060"/>
                </a:solidFill>
              </a:rPr>
              <a:t>თვალსაზრისით </a:t>
            </a:r>
            <a:r>
              <a:rPr lang="ka-GE" sz="3100" dirty="0" smtClean="0">
                <a:solidFill>
                  <a:srgbClr val="002060"/>
                </a:solidFill>
              </a:rPr>
              <a:t>განსხვავებული</a:t>
            </a:r>
            <a:br>
              <a:rPr lang="ka-GE" sz="3100" dirty="0" smtClean="0">
                <a:solidFill>
                  <a:srgbClr val="002060"/>
                </a:solidFill>
              </a:rPr>
            </a:br>
            <a:r>
              <a:rPr lang="ka-GE" sz="3100" dirty="0" smtClean="0">
                <a:solidFill>
                  <a:srgbClr val="002060"/>
                </a:solidFill>
              </a:rPr>
              <a:t> </a:t>
            </a:r>
            <a:r>
              <a:rPr lang="ka-GE" sz="3100" dirty="0">
                <a:solidFill>
                  <a:srgbClr val="002060"/>
                </a:solidFill>
              </a:rPr>
              <a:t>დიათეზის </a:t>
            </a:r>
            <a:r>
              <a:rPr lang="ka-GE" sz="3100" dirty="0" smtClean="0">
                <a:solidFill>
                  <a:srgbClr val="002060"/>
                </a:solidFill>
              </a:rPr>
              <a:t>სამ </a:t>
            </a:r>
            <a:r>
              <a:rPr lang="ka-GE" sz="3100" dirty="0">
                <a:solidFill>
                  <a:srgbClr val="002060"/>
                </a:solidFill>
              </a:rPr>
              <a:t>ძირითად ჯგუფში. </a:t>
            </a:r>
            <a:r>
              <a:rPr lang="ru-RU" sz="3100" dirty="0">
                <a:solidFill>
                  <a:srgbClr val="002060"/>
                </a:solidFill>
              </a:rPr>
              <a:t/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ka-GE" sz="3100" dirty="0" smtClean="0">
                <a:solidFill>
                  <a:srgbClr val="002060"/>
                </a:solidFill>
              </a:rPr>
              <a:t>გვარი </a:t>
            </a:r>
            <a:r>
              <a:rPr lang="ka-GE" sz="3100" dirty="0">
                <a:solidFill>
                  <a:srgbClr val="002060"/>
                </a:solidFill>
              </a:rPr>
              <a:t>არის ზმნაში გრამატიკულად მარკირებული დიათეზა.</a:t>
            </a:r>
            <a:r>
              <a:rPr lang="ru-RU" sz="2800" dirty="0"/>
              <a:t/>
            </a:r>
            <a:br>
              <a:rPr lang="ru-RU" sz="2800" dirty="0"/>
            </a:b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9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2454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just" fontAlgn="base">
              <a:lnSpc>
                <a:spcPct val="150000"/>
              </a:lnSpc>
            </a:pPr>
            <a:r>
              <a:rPr lang="ka-GE" sz="2800" b="1" dirty="0">
                <a:solidFill>
                  <a:srgbClr val="0070C0"/>
                </a:solidFill>
              </a:rPr>
              <a:t/>
            </a:r>
            <a:br>
              <a:rPr lang="ka-GE" sz="2800" b="1" dirty="0">
                <a:solidFill>
                  <a:srgbClr val="0070C0"/>
                </a:solidFill>
              </a:rPr>
            </a:br>
            <a:r>
              <a:rPr lang="ka-GE" sz="2800" b="1" dirty="0" smtClean="0">
                <a:solidFill>
                  <a:srgbClr val="0070C0"/>
                </a:solidFill>
              </a:rPr>
              <a:t/>
            </a:r>
            <a:br>
              <a:rPr lang="ka-GE" sz="2800" b="1" dirty="0" smtClean="0">
                <a:solidFill>
                  <a:srgbClr val="0070C0"/>
                </a:solidFill>
              </a:rPr>
            </a:b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136339"/>
            <a:ext cx="871296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a-GE" sz="3200" dirty="0" smtClean="0">
                <a:solidFill>
                  <a:srgbClr val="002060"/>
                </a:solidFill>
              </a:rPr>
              <a:t>თითოეული </a:t>
            </a:r>
            <a:r>
              <a:rPr lang="ka-GE" sz="3200" dirty="0">
                <a:solidFill>
                  <a:srgbClr val="002060"/>
                </a:solidFill>
              </a:rPr>
              <a:t>დიათეზა წარმოადგენს მორფოლოგიური სტრუქტურისა და სინტაქსური კონსტრუქციის  ერთიანობას ისევე, როგორც თითოეული სერია წარმოადგენს ერთგვარი მორფოლოგიური სტრუქტურისა  და სინტაქსური </a:t>
            </a:r>
            <a:r>
              <a:rPr lang="ka-GE" sz="3200" dirty="0" smtClean="0">
                <a:solidFill>
                  <a:srgbClr val="002060"/>
                </a:solidFill>
              </a:rPr>
              <a:t>კონსტრუქციის ერთიანობას</a:t>
            </a:r>
            <a:r>
              <a:rPr lang="ka-GE" dirty="0">
                <a:solidFill>
                  <a:srgbClr val="002060"/>
                </a:solidFill>
              </a:rPr>
              <a:t>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4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27355" y="-1611560"/>
            <a:ext cx="9540552" cy="9721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ka-GE" dirty="0" smtClean="0"/>
              <a:t/>
            </a:r>
            <a:br>
              <a:rPr lang="ka-GE" dirty="0" smtClean="0"/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ka-GE" b="1" dirty="0" smtClean="0">
                <a:solidFill>
                  <a:srgbClr val="0070C0"/>
                </a:solidFill>
              </a:rPr>
              <a:t>გმადლობთ  ყურადღებისთვის!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83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ოფისის თემა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ოფისი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ოფის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2854</TotalTime>
  <Words>126</Words>
  <Application>Microsoft Office PowerPoint</Application>
  <PresentationFormat>Экран (4:3)</PresentationFormat>
  <Paragraphs>24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Civic</vt:lpstr>
      <vt:lpstr> გვარი  და  დიათეზა       ასოცირებული პროფესორი  მაია კიკვაძე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აკაკი შანიძის მიხედვით  ქართულ ენაში სუბიექტსა და ობიექტს ან ობიექტებს შორის  გრამატიკული ურთიერთობის  მიხედვით  ზმნები  განაწილდა უღლების ოთხ  ტიპში.  დ. მელიქიშვილის მიხედვით კი ქართული  ზმნების უღლებადი  ფორმები განაწილდა  მორფო-სინტაქსური თვალსაზრისით განსხვავებული  დიათეზის სამ ძირითად ჯგუფში.  გვარი არის ზმნაში გრამატიკულად მარკირებული დიათეზა. </vt:lpstr>
      <vt:lpstr>  </vt:lpstr>
      <vt:lpstr>   გმადლობთ  ყურადღებისთვის!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Türkçe ve Gürcücede konuşmayı belirten deyimler</dc:title>
  <dc:creator>acer9</dc:creator>
  <cp:lastModifiedBy>user</cp:lastModifiedBy>
  <cp:revision>259</cp:revision>
  <dcterms:created xsi:type="dcterms:W3CDTF">2015-05-23T20:41:09Z</dcterms:created>
  <dcterms:modified xsi:type="dcterms:W3CDTF">2017-12-17T15:18:32Z</dcterms:modified>
</cp:coreProperties>
</file>