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26F4F82-A2DA-4475-A9F9-7EC09B386869}">
          <p14:sldIdLst>
            <p14:sldId id="256"/>
            <p14:sldId id="257"/>
            <p14:sldId id="258"/>
          </p14:sldIdLst>
        </p14:section>
        <p14:section name="Untitled Section" id="{60E390F5-9E94-42C3-B2BF-177FB3C155AC}">
          <p14:sldIdLst>
            <p14:sldId id="259"/>
            <p14:sldId id="260"/>
            <p14:sldId id="261"/>
            <p14:sldId id="262"/>
          </p14:sldIdLst>
        </p14:section>
        <p14:section name="Untitled Section" id="{2ED68EBB-BE61-434D-A151-AEA3927D82D6}">
          <p14:sldIdLst>
            <p14:sldId id="263"/>
            <p14:sldId id="264"/>
            <p14:sldId id="265"/>
            <p14:sldId id="26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3" autoAdjust="0"/>
    <p:restoredTop sz="94662" autoAdjust="0"/>
  </p:normalViewPr>
  <p:slideViewPr>
    <p:cSldViewPr>
      <p:cViewPr>
        <p:scale>
          <a:sx n="77" d="100"/>
          <a:sy n="77" d="100"/>
        </p:scale>
        <p:origin x="-1170" y="-4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1119860017497811E-2"/>
          <c:y val="4.0816326530612242E-2"/>
          <c:w val="0.58537040977985855"/>
          <c:h val="0.8887527451925652"/>
        </c:manualLayout>
      </c:layout>
      <c:barChart>
        <c:barDir val="col"/>
        <c:grouping val="clustered"/>
        <c:varyColors val="0"/>
        <c:dLbls>
          <c:showLegendKey val="0"/>
          <c:showVal val="0"/>
          <c:showCatName val="0"/>
          <c:showSerName val="0"/>
          <c:showPercent val="0"/>
          <c:showBubbleSize val="0"/>
        </c:dLbls>
        <c:gapWidth val="150"/>
        <c:axId val="176204416"/>
        <c:axId val="176705920"/>
      </c:barChart>
      <c:catAx>
        <c:axId val="176204416"/>
        <c:scaling>
          <c:orientation val="minMax"/>
        </c:scaling>
        <c:delete val="1"/>
        <c:axPos val="b"/>
        <c:majorTickMark val="out"/>
        <c:minorTickMark val="none"/>
        <c:tickLblPos val="nextTo"/>
        <c:crossAx val="176705920"/>
        <c:crosses val="autoZero"/>
        <c:auto val="1"/>
        <c:lblAlgn val="ctr"/>
        <c:lblOffset val="100"/>
        <c:noMultiLvlLbl val="0"/>
      </c:catAx>
      <c:valAx>
        <c:axId val="176705920"/>
        <c:scaling>
          <c:orientation val="minMax"/>
        </c:scaling>
        <c:delete val="1"/>
        <c:axPos val="l"/>
        <c:numFmt formatCode="General" sourceLinked="1"/>
        <c:majorTickMark val="out"/>
        <c:minorTickMark val="none"/>
        <c:tickLblPos val="nextTo"/>
        <c:crossAx val="176204416"/>
        <c:crosses val="autoZero"/>
        <c:crossBetween val="between"/>
      </c:valAx>
      <c:spPr>
        <a:noFill/>
        <a:ln w="25400">
          <a:noFill/>
        </a:ln>
      </c:spPr>
    </c:plotArea>
    <c:plotVisOnly val="1"/>
    <c:dispBlanksAs val="gap"/>
    <c:showDLblsOverMax val="0"/>
  </c:chart>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E7C006-1C32-4537-A950-B77EB1708950}"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F3E8E66A-BA70-46A6-A5DB-0159712178AA}" type="pres">
      <dgm:prSet presAssocID="{5AE7C006-1C32-4537-A950-B77EB1708950}" presName="rootnode" presStyleCnt="0">
        <dgm:presLayoutVars>
          <dgm:chMax/>
          <dgm:chPref/>
          <dgm:dir/>
          <dgm:animLvl val="lvl"/>
        </dgm:presLayoutVars>
      </dgm:prSet>
      <dgm:spPr/>
      <dgm:t>
        <a:bodyPr/>
        <a:lstStyle/>
        <a:p>
          <a:endParaRPr lang="en-US"/>
        </a:p>
      </dgm:t>
    </dgm:pt>
  </dgm:ptLst>
  <dgm:cxnLst>
    <dgm:cxn modelId="{66EF06B8-B387-4534-97AB-6E75AB727D5D}" type="presOf" srcId="{5AE7C006-1C32-4537-A950-B77EB1708950}" destId="{F3E8E66A-BA70-46A6-A5DB-0159712178AA}"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drawing1.xml.rels><?xml version="1.0" encoding="UTF-8" standalone="yes"?>
<Relationships xmlns="http://schemas.openxmlformats.org/package/2006/relationships"><Relationship Id="rId1" Type="http://schemas.openxmlformats.org/officeDocument/2006/relationships/image" Target="../media/image3.png"/></Relationships>
</file>

<file path=ppt/drawings/drawing1.xml><?xml version="1.0" encoding="utf-8"?>
<c:userShapes xmlns:c="http://schemas.openxmlformats.org/drawingml/2006/chart">
  <cdr:relSizeAnchor xmlns:cdr="http://schemas.openxmlformats.org/drawingml/2006/chartDrawing">
    <cdr:from>
      <cdr:x>0</cdr:x>
      <cdr:y>0</cdr:y>
    </cdr:from>
    <cdr:to>
      <cdr:x>1</cdr:x>
      <cdr:y>0.95918</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1219200"/>
          <a:ext cx="8915400" cy="3581400"/>
        </a:xfrm>
        <a:prstGeom xmlns:a="http://schemas.openxmlformats.org/drawingml/2006/main" prst="rect">
          <a:avLst/>
        </a:prstGeom>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F1FDC8-9916-468C-AF9A-59B2DC4637CF}" type="datetimeFigureOut">
              <a:rPr lang="en-US" smtClean="0"/>
              <a:t>12/12/2017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ABE234-1FD6-4603-B781-A5F8F6F2FFF4}" type="slidenum">
              <a:rPr lang="en-US" smtClean="0"/>
              <a:t>‹#›</a:t>
            </a:fld>
            <a:endParaRPr lang="en-US"/>
          </a:p>
        </p:txBody>
      </p:sp>
    </p:spTree>
    <p:extLst>
      <p:ext uri="{BB962C8B-B14F-4D97-AF65-F5344CB8AC3E}">
        <p14:creationId xmlns:p14="http://schemas.microsoft.com/office/powerpoint/2010/main" val="2607879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BD5F31-A0DB-46B8-9225-35716E35042B}" type="datetimeFigureOut">
              <a:rPr lang="en-US" smtClean="0"/>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BE604-A67B-4BE1-8AFA-9A061FEC32E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BD5F31-A0DB-46B8-9225-35716E35042B}" type="datetimeFigureOut">
              <a:rPr lang="en-US" smtClean="0"/>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BE604-A67B-4BE1-8AFA-9A061FEC32E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BD5F31-A0DB-46B8-9225-35716E35042B}" type="datetimeFigureOut">
              <a:rPr lang="en-US" smtClean="0"/>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BE604-A67B-4BE1-8AFA-9A061FEC32E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BD5F31-A0DB-46B8-9225-35716E35042B}" type="datetimeFigureOut">
              <a:rPr lang="en-US" smtClean="0"/>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BE604-A67B-4BE1-8AFA-9A061FEC32E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99BD5F31-A0DB-46B8-9225-35716E35042B}" type="datetimeFigureOut">
              <a:rPr lang="en-US" smtClean="0"/>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BE604-A67B-4BE1-8AFA-9A061FEC32E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BD5F31-A0DB-46B8-9225-35716E35042B}" type="datetimeFigureOut">
              <a:rPr lang="en-US" smtClean="0"/>
              <a:t>12/12/2017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7BE604-A67B-4BE1-8AFA-9A061FEC32E6}"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BD5F31-A0DB-46B8-9225-35716E35042B}" type="datetimeFigureOut">
              <a:rPr lang="en-US" smtClean="0"/>
              <a:t>12/12/2017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7BE604-A67B-4BE1-8AFA-9A061FEC32E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BD5F31-A0DB-46B8-9225-35716E35042B}" type="datetimeFigureOut">
              <a:rPr lang="en-US" smtClean="0"/>
              <a:t>12/12/2017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7BE604-A67B-4BE1-8AFA-9A061FEC32E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BD5F31-A0DB-46B8-9225-35716E35042B}" type="datetimeFigureOut">
              <a:rPr lang="en-US" smtClean="0"/>
              <a:t>12/12/2017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7BE604-A67B-4BE1-8AFA-9A061FEC32E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99BD5F31-A0DB-46B8-9225-35716E35042B}" type="datetimeFigureOut">
              <a:rPr lang="en-US" smtClean="0"/>
              <a:t>12/12/2017</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377BE604-A67B-4BE1-8AFA-9A061FEC32E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BD5F31-A0DB-46B8-9225-35716E35042B}" type="datetimeFigureOut">
              <a:rPr lang="en-US" smtClean="0"/>
              <a:t>12/12/2017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7BE604-A67B-4BE1-8AFA-9A061FEC32E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99BD5F31-A0DB-46B8-9225-35716E35042B}" type="datetimeFigureOut">
              <a:rPr lang="en-US" smtClean="0"/>
              <a:t>12/12/2017</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377BE604-A67B-4BE1-8AFA-9A061FEC32E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ka-GE" b="1" dirty="0"/>
              <a:t>პრობლემური აქტივების მართვა</a:t>
            </a:r>
            <a:r>
              <a:rPr lang="en-US" dirty="0"/>
              <a:t/>
            </a:r>
            <a:br>
              <a:rPr lang="en-US" dirty="0"/>
            </a:br>
            <a:endParaRPr lang="en-US" dirty="0"/>
          </a:p>
        </p:txBody>
      </p:sp>
      <p:sp>
        <p:nvSpPr>
          <p:cNvPr id="3" name="Прямоугольник 2"/>
          <p:cNvSpPr/>
          <p:nvPr/>
        </p:nvSpPr>
        <p:spPr>
          <a:xfrm>
            <a:off x="3810000" y="4724400"/>
            <a:ext cx="4572000" cy="923330"/>
          </a:xfrm>
          <a:prstGeom prst="rect">
            <a:avLst/>
          </a:prstGeom>
        </p:spPr>
        <p:txBody>
          <a:bodyPr>
            <a:spAutoFit/>
          </a:bodyPr>
          <a:lstStyle/>
          <a:p>
            <a:r>
              <a:rPr lang="ka-GE" dirty="0" smtClean="0"/>
              <a:t>ეკონომიკის დოქტორი, ასისტენტ პროფესორი</a:t>
            </a:r>
          </a:p>
          <a:p>
            <a:pPr algn="r"/>
            <a:r>
              <a:rPr lang="ka-GE" b="1" dirty="0" smtClean="0">
                <a:solidFill>
                  <a:srgbClr val="FF0000"/>
                </a:solidFill>
              </a:rPr>
              <a:t>ნატო ჯაბნიძე</a:t>
            </a:r>
            <a:endParaRPr lang="ru-RU" b="1" dirty="0">
              <a:solidFill>
                <a:srgbClr val="FF0000"/>
              </a:solidFill>
            </a:endParaRPr>
          </a:p>
        </p:txBody>
      </p:sp>
    </p:spTree>
    <p:extLst>
      <p:ext uri="{BB962C8B-B14F-4D97-AF65-F5344CB8AC3E}">
        <p14:creationId xmlns:p14="http://schemas.microsoft.com/office/powerpoint/2010/main" val="4012770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185614666"/>
              </p:ext>
            </p:extLst>
          </p:nvPr>
        </p:nvGraphicFramePr>
        <p:xfrm>
          <a:off x="0" y="228600"/>
          <a:ext cx="89916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274926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ka-GE" dirty="0" smtClean="0"/>
              <a:t>დასკვნა</a:t>
            </a:r>
            <a:endParaRPr lang="en-US" dirty="0"/>
          </a:p>
        </p:txBody>
      </p:sp>
      <p:sp>
        <p:nvSpPr>
          <p:cNvPr id="3" name="Content Placeholder 2"/>
          <p:cNvSpPr>
            <a:spLocks noGrp="1"/>
          </p:cNvSpPr>
          <p:nvPr>
            <p:ph idx="1"/>
          </p:nvPr>
        </p:nvSpPr>
        <p:spPr/>
        <p:txBody>
          <a:bodyPr/>
          <a:lstStyle/>
          <a:p>
            <a:endParaRPr lang="ka-GE" dirty="0" smtClean="0"/>
          </a:p>
          <a:p>
            <a:r>
              <a:rPr lang="ka-GE" dirty="0" smtClean="0"/>
              <a:t> </a:t>
            </a:r>
            <a:r>
              <a:rPr lang="ka-GE" dirty="0"/>
              <a:t>პრობლემური ვალის წარმოქმნის ძირითადი მიზეზებია</a:t>
            </a:r>
            <a:r>
              <a:rPr lang="ka-GE" dirty="0" smtClean="0"/>
              <a:t>:</a:t>
            </a:r>
          </a:p>
          <a:p>
            <a:endParaRPr lang="en-US" dirty="0"/>
          </a:p>
          <a:p>
            <a:r>
              <a:rPr lang="ka-GE" dirty="0"/>
              <a:t>1.კონსიგნაციის მიმღები ორგანიზაციის ან/და პასუხისმგებელი პირის არაკეთილსინდისიერი დამოკიდებულება.</a:t>
            </a:r>
            <a:endParaRPr lang="en-US" dirty="0"/>
          </a:p>
          <a:p>
            <a:endParaRPr lang="ka-GE" dirty="0" smtClean="0"/>
          </a:p>
          <a:p>
            <a:r>
              <a:rPr lang="ka-GE" dirty="0" smtClean="0"/>
              <a:t>2</a:t>
            </a:r>
            <a:r>
              <a:rPr lang="ka-GE" dirty="0"/>
              <a:t>.  ფულადი რესურსების </a:t>
            </a:r>
            <a:r>
              <a:rPr lang="ka-GE" dirty="0" smtClean="0"/>
              <a:t> არასწორი </a:t>
            </a:r>
            <a:r>
              <a:rPr lang="ka-GE" dirty="0"/>
              <a:t>მართვით </a:t>
            </a:r>
            <a:r>
              <a:rPr lang="ka-GE" dirty="0" smtClean="0"/>
              <a:t> გამოწვეული </a:t>
            </a:r>
            <a:r>
              <a:rPr lang="ka-GE" dirty="0"/>
              <a:t>პრობლემები.</a:t>
            </a:r>
            <a:endParaRPr lang="en-US" dirty="0"/>
          </a:p>
          <a:p>
            <a:r>
              <a:rPr lang="en-US" dirty="0"/>
              <a:t> </a:t>
            </a:r>
          </a:p>
          <a:p>
            <a:endParaRPr lang="en-US" dirty="0"/>
          </a:p>
        </p:txBody>
      </p:sp>
    </p:spTree>
    <p:extLst>
      <p:ext uri="{BB962C8B-B14F-4D97-AF65-F5344CB8AC3E}">
        <p14:creationId xmlns:p14="http://schemas.microsoft.com/office/powerpoint/2010/main" val="35261211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5" name="Diagram 4"/>
          <p:cNvGraphicFramePr/>
          <p:nvPr>
            <p:extLst>
              <p:ext uri="{D42A27DB-BD31-4B8C-83A1-F6EECF244321}">
                <p14:modId xmlns:p14="http://schemas.microsoft.com/office/powerpoint/2010/main" val="2497631784"/>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Flowchart: Alternate Process 8"/>
          <p:cNvSpPr/>
          <p:nvPr/>
        </p:nvSpPr>
        <p:spPr>
          <a:xfrm>
            <a:off x="0" y="0"/>
            <a:ext cx="3429000" cy="2286000"/>
          </a:xfrm>
          <a:prstGeom prst="flowChartAlternateProcess">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ka-GE" dirty="0" smtClean="0"/>
              <a:t>რა არის პრობლემური აქტივი ?</a:t>
            </a:r>
            <a:endParaRPr lang="en-US" dirty="0"/>
          </a:p>
        </p:txBody>
      </p:sp>
      <p:sp>
        <p:nvSpPr>
          <p:cNvPr id="10" name="Diamond 9"/>
          <p:cNvSpPr/>
          <p:nvPr/>
        </p:nvSpPr>
        <p:spPr>
          <a:xfrm>
            <a:off x="3940791" y="0"/>
            <a:ext cx="4724400" cy="281940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000" dirty="0" smtClean="0"/>
              <a:t>პრობლემური აქტივის აღმოჩენა</a:t>
            </a:r>
            <a:endParaRPr lang="en-US" sz="2000" dirty="0"/>
          </a:p>
        </p:txBody>
      </p:sp>
      <p:sp>
        <p:nvSpPr>
          <p:cNvPr id="13" name="Rounded Rectangle 12"/>
          <p:cNvSpPr/>
          <p:nvPr/>
        </p:nvSpPr>
        <p:spPr>
          <a:xfrm>
            <a:off x="14785" y="2387790"/>
            <a:ext cx="3947615" cy="264141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b="1" dirty="0"/>
              <a:t>პრობლემური აქტივის წარმოქმნის მიზეზის დადგენა</a:t>
            </a:r>
            <a:endParaRPr lang="en-US" dirty="0"/>
          </a:p>
        </p:txBody>
      </p:sp>
      <p:sp>
        <p:nvSpPr>
          <p:cNvPr id="14" name="Pentagon 13"/>
          <p:cNvSpPr/>
          <p:nvPr/>
        </p:nvSpPr>
        <p:spPr>
          <a:xfrm>
            <a:off x="4191000" y="2812576"/>
            <a:ext cx="4572000" cy="22098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b="1" dirty="0"/>
              <a:t>პრობლემური აქტივების მართვა</a:t>
            </a:r>
            <a:endParaRPr lang="en-US" dirty="0"/>
          </a:p>
        </p:txBody>
      </p:sp>
    </p:spTree>
    <p:extLst>
      <p:ext uri="{BB962C8B-B14F-4D97-AF65-F5344CB8AC3E}">
        <p14:creationId xmlns:p14="http://schemas.microsoft.com/office/powerpoint/2010/main" val="834188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circle(in)">
                                      <p:cBhvr>
                                        <p:cTn id="13" dur="20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arn(inVertical)">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1000" fill="hold"/>
                                        <p:tgtEl>
                                          <p:spTgt spid="14"/>
                                        </p:tgtEl>
                                        <p:attrNameLst>
                                          <p:attrName>ppt_w</p:attrName>
                                        </p:attrNameLst>
                                      </p:cBhvr>
                                      <p:tavLst>
                                        <p:tav tm="0">
                                          <p:val>
                                            <p:fltVal val="0"/>
                                          </p:val>
                                        </p:tav>
                                        <p:tav tm="100000">
                                          <p:val>
                                            <p:strVal val="#ppt_w"/>
                                          </p:val>
                                        </p:tav>
                                      </p:tavLst>
                                    </p:anim>
                                    <p:anim calcmode="lin" valueType="num">
                                      <p:cBhvr>
                                        <p:cTn id="24" dur="1000" fill="hold"/>
                                        <p:tgtEl>
                                          <p:spTgt spid="14"/>
                                        </p:tgtEl>
                                        <p:attrNameLst>
                                          <p:attrName>ppt_h</p:attrName>
                                        </p:attrNameLst>
                                      </p:cBhvr>
                                      <p:tavLst>
                                        <p:tav tm="0">
                                          <p:val>
                                            <p:fltVal val="0"/>
                                          </p:val>
                                        </p:tav>
                                        <p:tav tm="100000">
                                          <p:val>
                                            <p:strVal val="#ppt_h"/>
                                          </p:val>
                                        </p:tav>
                                      </p:tavLst>
                                    </p:anim>
                                    <p:anim calcmode="lin" valueType="num">
                                      <p:cBhvr>
                                        <p:cTn id="25" dur="1000" fill="hold"/>
                                        <p:tgtEl>
                                          <p:spTgt spid="14"/>
                                        </p:tgtEl>
                                        <p:attrNameLst>
                                          <p:attrName>style.rotation</p:attrName>
                                        </p:attrNameLst>
                                      </p:cBhvr>
                                      <p:tavLst>
                                        <p:tav tm="0">
                                          <p:val>
                                            <p:fltVal val="90"/>
                                          </p:val>
                                        </p:tav>
                                        <p:tav tm="100000">
                                          <p:val>
                                            <p:fltVal val="0"/>
                                          </p:val>
                                        </p:tav>
                                      </p:tavLst>
                                    </p:anim>
                                    <p:animEffect transition="in" filter="fade">
                                      <p:cBhvr>
                                        <p:cTn id="26"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1100628"/>
            <a:ext cx="7635240" cy="5452572"/>
          </a:xfrm>
        </p:spPr>
        <p:txBody>
          <a:bodyPr>
            <a:noAutofit/>
          </a:bodyPr>
          <a:lstStyle/>
          <a:p>
            <a:r>
              <a:rPr lang="ka-GE" sz="2000" dirty="0"/>
              <a:t>პრობლემური აქტივი სხვადასხვა ორგანიზაციისთვის სხვადასხვაა მაგრამ თანხვედრა შინაარსშია  </a:t>
            </a:r>
            <a:r>
              <a:rPr lang="ka-GE" sz="2000" b="1" i="1" u="sng" dirty="0"/>
              <a:t>პრობლემურ აქტივებად განვიხილავთ როგორც ფულად რესურს, ფულად მოთხოვნას რომლის დაბრუნებასაც ექმნება ან უკვე შეექმნა მნიშვნელოვანი რისკი</a:t>
            </a:r>
            <a:r>
              <a:rPr lang="ka-GE" sz="2000" dirty="0"/>
              <a:t>, ასევე ისეთ აქტივებსაც რომელიც გადმოცემული იქნა პრობლემური ფულადი რესურსის სანაცვლოდ და რომელთა გამოყენებაც მიზნაშეუწონელი ან შეუძლებელია მისი მიმღების საქმიანობაში.</a:t>
            </a:r>
            <a:br>
              <a:rPr lang="ka-GE" sz="2000" dirty="0"/>
            </a:br>
            <a:r>
              <a:rPr lang="ka-GE" sz="2000" dirty="0"/>
              <a:t>პრობლემური აქტივების მართვა თავის თავში მოიცავს აქტივების ზუსტ აღწერილობას, ადგილმდებარეობის, საბალანსო და საბაზრო ღირებულებების დადგენას. პრობლემების იდენტიფიკაციას, მათი გადაწყვეტის გზების დასახვას და მათ გადაჭრას.</a:t>
            </a:r>
            <a:endParaRPr lang="en-US" sz="2000" dirty="0"/>
          </a:p>
        </p:txBody>
      </p:sp>
      <p:sp>
        <p:nvSpPr>
          <p:cNvPr id="7" name="Rectangle 6"/>
          <p:cNvSpPr/>
          <p:nvPr/>
        </p:nvSpPr>
        <p:spPr>
          <a:xfrm>
            <a:off x="1143000" y="106907"/>
            <a:ext cx="5638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800" dirty="0" smtClean="0"/>
              <a:t>რა არის პრობლემური აქტივი?</a:t>
            </a:r>
            <a:endParaRPr lang="en-US" sz="2800" dirty="0"/>
          </a:p>
        </p:txBody>
      </p:sp>
    </p:spTree>
    <p:extLst>
      <p:ext uri="{BB962C8B-B14F-4D97-AF65-F5344CB8AC3E}">
        <p14:creationId xmlns:p14="http://schemas.microsoft.com/office/powerpoint/2010/main" val="1005398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1)">
                                      <p:cBhvr>
                                        <p:cTn id="14"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ka-GE" dirty="0" smtClean="0"/>
              <a:t> </a:t>
            </a:r>
            <a:endParaRPr lang="en-US" dirty="0"/>
          </a:p>
        </p:txBody>
      </p:sp>
      <p:sp>
        <p:nvSpPr>
          <p:cNvPr id="3" name="Content Placeholder 2"/>
          <p:cNvSpPr>
            <a:spLocks noGrp="1"/>
          </p:cNvSpPr>
          <p:nvPr>
            <p:ph idx="1"/>
          </p:nvPr>
        </p:nvSpPr>
        <p:spPr/>
        <p:txBody>
          <a:bodyPr>
            <a:normAutofit lnSpcReduction="10000"/>
          </a:bodyPr>
          <a:lstStyle/>
          <a:p>
            <a:r>
              <a:rPr lang="ka-GE" sz="2800" dirty="0" smtClean="0"/>
              <a:t>ფინანსური  </a:t>
            </a:r>
            <a:r>
              <a:rPr lang="ka-GE" sz="2800" dirty="0"/>
              <a:t>განყოფილება ყოველთვიური ან კვარტალური ანგარიშგებების საფუძველზე იწყებს ვალების კატეგორიებად დაყოფას. ისინი  ძირითადად 2 კატეგორიად იყოფიან  </a:t>
            </a:r>
            <a:r>
              <a:rPr lang="ka-GE" sz="2800" i="1" u="sng" dirty="0"/>
              <a:t>საყურადღებო და საეჭვო ვალი</a:t>
            </a:r>
            <a:r>
              <a:rPr lang="ka-GE" sz="2800" dirty="0"/>
              <a:t>.ასევე მოწოდებული ინფორმაციის საფუძველზე კონკრეტული ვალის ფორსმაჟორულ სიტუაციაში აღმოჩენის შემთხვევაში.</a:t>
            </a:r>
            <a:endParaRPr lang="en-US" sz="2800" dirty="0"/>
          </a:p>
          <a:p>
            <a:endParaRPr lang="en-US" dirty="0"/>
          </a:p>
        </p:txBody>
      </p:sp>
      <p:sp>
        <p:nvSpPr>
          <p:cNvPr id="4" name="Rounded Rectangle 3"/>
          <p:cNvSpPr/>
          <p:nvPr/>
        </p:nvSpPr>
        <p:spPr>
          <a:xfrm>
            <a:off x="838200" y="152400"/>
            <a:ext cx="61722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3200" dirty="0" smtClean="0"/>
              <a:t>პრობლემური აქტივის აღმოჩენა</a:t>
            </a:r>
            <a:endParaRPr lang="en-US" sz="3200" dirty="0"/>
          </a:p>
        </p:txBody>
      </p:sp>
    </p:spTree>
    <p:extLst>
      <p:ext uri="{BB962C8B-B14F-4D97-AF65-F5344CB8AC3E}">
        <p14:creationId xmlns:p14="http://schemas.microsoft.com/office/powerpoint/2010/main" val="3614378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929640"/>
          </a:xfrm>
        </p:spPr>
        <p:txBody>
          <a:bodyPr/>
          <a:lstStyle/>
          <a:p>
            <a:pPr algn="ctr"/>
            <a:r>
              <a:rPr lang="ka-GE" dirty="0" smtClean="0"/>
              <a:t> </a:t>
            </a:r>
            <a:r>
              <a:rPr lang="ka-GE" dirty="0"/>
              <a:t>პრობლემური აქტივის წარმოქმნის მიზეზის დადგენა</a:t>
            </a:r>
            <a:endParaRPr lang="en-US" dirty="0"/>
          </a:p>
        </p:txBody>
      </p:sp>
      <p:sp>
        <p:nvSpPr>
          <p:cNvPr id="3" name="Content Placeholder 2"/>
          <p:cNvSpPr>
            <a:spLocks noGrp="1"/>
          </p:cNvSpPr>
          <p:nvPr>
            <p:ph idx="1"/>
          </p:nvPr>
        </p:nvSpPr>
        <p:spPr>
          <a:xfrm>
            <a:off x="1066800" y="1600200"/>
            <a:ext cx="7520940" cy="2286000"/>
          </a:xfrm>
        </p:spPr>
        <p:txBody>
          <a:bodyPr/>
          <a:lstStyle/>
          <a:p>
            <a:endParaRPr lang="en-US" dirty="0" smtClean="0"/>
          </a:p>
          <a:p>
            <a:endParaRPr lang="en-US" dirty="0"/>
          </a:p>
          <a:p>
            <a:endParaRPr lang="en-US" dirty="0"/>
          </a:p>
        </p:txBody>
      </p:sp>
      <p:sp>
        <p:nvSpPr>
          <p:cNvPr id="5" name="Flowchart: Process 4"/>
          <p:cNvSpPr/>
          <p:nvPr/>
        </p:nvSpPr>
        <p:spPr>
          <a:xfrm>
            <a:off x="0" y="1832201"/>
            <a:ext cx="4038600" cy="137312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dirty="0"/>
              <a:t>რატომ  შეექმნა ვალს საშიშროება?? </a:t>
            </a:r>
            <a:endParaRPr lang="en-US" dirty="0"/>
          </a:p>
        </p:txBody>
      </p:sp>
      <p:sp>
        <p:nvSpPr>
          <p:cNvPr id="7" name="Round Same Side Corner Rectangle 6"/>
          <p:cNvSpPr/>
          <p:nvPr/>
        </p:nvSpPr>
        <p:spPr>
          <a:xfrm>
            <a:off x="4076130" y="1832201"/>
            <a:ext cx="5067869" cy="137312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dirty="0"/>
              <a:t>რატომ გარდაიქმნა ის პრობლემურ ვალად??</a:t>
            </a:r>
            <a:endParaRPr lang="en-US" dirty="0"/>
          </a:p>
        </p:txBody>
      </p:sp>
    </p:spTree>
    <p:extLst>
      <p:ext uri="{BB962C8B-B14F-4D97-AF65-F5344CB8AC3E}">
        <p14:creationId xmlns:p14="http://schemas.microsoft.com/office/powerpoint/2010/main" val="27352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down)">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ka-GE" dirty="0" smtClean="0"/>
              <a:t>პრობლემური </a:t>
            </a:r>
            <a:r>
              <a:rPr lang="ka-GE" dirty="0"/>
              <a:t>აქტივების მართვა</a:t>
            </a:r>
            <a:endParaRPr lang="en-US" dirty="0"/>
          </a:p>
        </p:txBody>
      </p:sp>
      <p:sp>
        <p:nvSpPr>
          <p:cNvPr id="3" name="Content Placeholder 2"/>
          <p:cNvSpPr>
            <a:spLocks noGrp="1"/>
          </p:cNvSpPr>
          <p:nvPr>
            <p:ph idx="1"/>
          </p:nvPr>
        </p:nvSpPr>
        <p:spPr>
          <a:xfrm>
            <a:off x="822960" y="1100628"/>
            <a:ext cx="7520940" cy="3776172"/>
          </a:xfrm>
        </p:spPr>
        <p:txBody>
          <a:bodyPr>
            <a:normAutofit/>
          </a:bodyPr>
          <a:lstStyle/>
          <a:p>
            <a:r>
              <a:rPr lang="ka-GE" dirty="0" smtClean="0"/>
              <a:t>საქართველოს </a:t>
            </a:r>
            <a:r>
              <a:rPr lang="ka-GE" dirty="0"/>
              <a:t>მთავრობამ გაამარტივა აღსრულება და საკუთრების ჩამორთმევა ან გაყიდვა აუქციონის გზით; ცვლილებები ძირითადად გამოიხატა აღსრულების პროცედურების გამარტივებაში, კერძო აღმასრულებელთა ინსტიტუტისა და მოვალეთა რეესტრის ჩამოყალიბებაში.</a:t>
            </a:r>
            <a:endParaRPr lang="en-US" dirty="0"/>
          </a:p>
          <a:p>
            <a:r>
              <a:rPr lang="en-US" dirty="0"/>
              <a:t>„საქართველოს კანონი გადახდისუუნარობის საქმის წარმოების შესახებ“ მხოლოდ იურიდიული პირების გადახდისუუნარობას არეგულირებს. ამგვარი კანონის არსებობა, ფიზიკურ პირს საშუალებას მისცემს მხოლოდ არსებული ქონებით იყოს ანგარიშვალდებული კრედიტორის წინაშე და დღეს არსებული ვალი, მისი გაკოტრების შემთხვევაში, აღარ შეეხოს სამომავლოდ შეძენილ ქონებას. </a:t>
            </a:r>
          </a:p>
          <a:p>
            <a:r>
              <a:rPr lang="en-US" dirty="0"/>
              <a:t>• საერთაშორისო გამოცდილებამ აჩვენა, რომ პრობლემური ვალის მართვის ან თავიდან მოშორების მიზნით, ქვეყნები ხშირად იყენებენ აქტივების მართვის კომპანიებს. </a:t>
            </a:r>
          </a:p>
        </p:txBody>
      </p:sp>
    </p:spTree>
    <p:extLst>
      <p:ext uri="{BB962C8B-B14F-4D97-AF65-F5344CB8AC3E}">
        <p14:creationId xmlns:p14="http://schemas.microsoft.com/office/powerpoint/2010/main" val="3004484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anim calcmode="lin" valueType="num">
                                      <p:cBhvr>
                                        <p:cTn id="14"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5" dur="2000" fill="hold"/>
                                        <p:tgtEl>
                                          <p:spTgt spid="3">
                                            <p:txEl>
                                              <p:pRg st="0" end="0"/>
                                            </p:txEl>
                                          </p:spTgt>
                                        </p:tgtEl>
                                        <p:attrNameLst>
                                          <p:attrName>ppt_h</p:attrName>
                                        </p:attrNameLst>
                                      </p:cBhvr>
                                      <p:tavLst>
                                        <p:tav tm="0">
                                          <p:val>
                                            <p:strVal val="#ppt_h"/>
                                          </p:val>
                                        </p:tav>
                                        <p:tav tm="100000">
                                          <p:val>
                                            <p:strVal val="#ppt_h"/>
                                          </p:val>
                                        </p:tav>
                                      </p:tavLst>
                                    </p:anim>
                                  </p:childTnLst>
                                </p:cTn>
                              </p:par>
                              <p:par>
                                <p:cTn id="16" presetID="45" presetClass="entr" presetSubtype="0"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anim calcmode="lin" valueType="num">
                                      <p:cBhvr>
                                        <p:cTn id="19"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0" dur="2000" fill="hold"/>
                                        <p:tgtEl>
                                          <p:spTgt spid="3">
                                            <p:txEl>
                                              <p:pRg st="1" end="1"/>
                                            </p:txEl>
                                          </p:spTgt>
                                        </p:tgtEl>
                                        <p:attrNameLst>
                                          <p:attrName>ppt_h</p:attrName>
                                        </p:attrNameLst>
                                      </p:cBhvr>
                                      <p:tavLst>
                                        <p:tav tm="0">
                                          <p:val>
                                            <p:strVal val="#ppt_h"/>
                                          </p:val>
                                        </p:tav>
                                        <p:tav tm="100000">
                                          <p:val>
                                            <p:strVal val="#ppt_h"/>
                                          </p:val>
                                        </p:tav>
                                      </p:tavLst>
                                    </p:anim>
                                  </p:childTnLst>
                                </p:cTn>
                              </p:par>
                              <p:par>
                                <p:cTn id="21" presetID="45"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anim calcmode="lin" valueType="num">
                                      <p:cBhvr>
                                        <p:cTn id="24"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5"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ka-GE" sz="3600" dirty="0"/>
              <a:t>საიდან დავიწყოთ პრობლემური ვალების ამოღებაზე ზრუნვა საკუთარი ძალებით და როგორ?</a:t>
            </a:r>
            <a:endParaRPr lang="en-US" sz="3600" dirty="0"/>
          </a:p>
        </p:txBody>
      </p:sp>
    </p:spTree>
    <p:extLst>
      <p:ext uri="{BB962C8B-B14F-4D97-AF65-F5344CB8AC3E}">
        <p14:creationId xmlns:p14="http://schemas.microsoft.com/office/powerpoint/2010/main" val="4036826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Rounded Rectangle 3"/>
          <p:cNvSpPr/>
          <p:nvPr/>
        </p:nvSpPr>
        <p:spPr>
          <a:xfrm>
            <a:off x="0" y="0"/>
            <a:ext cx="4953000"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800" dirty="0"/>
              <a:t>რა ორგანიზაციულ სამართლებრივი ფორმა აქვს ორგანიზაციას</a:t>
            </a:r>
            <a:endParaRPr lang="en-US" sz="2800" dirty="0"/>
          </a:p>
        </p:txBody>
      </p:sp>
      <p:sp>
        <p:nvSpPr>
          <p:cNvPr id="5" name="Rounded Rectangle 4"/>
          <p:cNvSpPr/>
          <p:nvPr/>
        </p:nvSpPr>
        <p:spPr>
          <a:xfrm>
            <a:off x="4953000" y="0"/>
            <a:ext cx="4191000"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800" dirty="0"/>
              <a:t>ხელშეკრულება</a:t>
            </a:r>
            <a:endParaRPr lang="en-US" sz="2800" dirty="0"/>
          </a:p>
          <a:p>
            <a:pPr algn="ctr"/>
            <a:endParaRPr lang="en-US" dirty="0"/>
          </a:p>
        </p:txBody>
      </p:sp>
      <p:sp>
        <p:nvSpPr>
          <p:cNvPr id="6" name="Rounded Rectangle 5"/>
          <p:cNvSpPr/>
          <p:nvPr/>
        </p:nvSpPr>
        <p:spPr>
          <a:xfrm>
            <a:off x="0" y="1524000"/>
            <a:ext cx="4953000"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dirty="0" smtClean="0"/>
              <a:t> </a:t>
            </a:r>
            <a:r>
              <a:rPr lang="ka-GE" sz="2800" dirty="0"/>
              <a:t>მატერიალური პასუხისმგებლობა</a:t>
            </a:r>
            <a:endParaRPr lang="en-US" sz="2800" dirty="0"/>
          </a:p>
          <a:p>
            <a:pPr algn="ctr"/>
            <a:endParaRPr lang="en-US" dirty="0"/>
          </a:p>
        </p:txBody>
      </p:sp>
      <p:sp>
        <p:nvSpPr>
          <p:cNvPr id="7" name="Rounded Rectangle 6"/>
          <p:cNvSpPr/>
          <p:nvPr/>
        </p:nvSpPr>
        <p:spPr>
          <a:xfrm>
            <a:off x="4953000" y="1524000"/>
            <a:ext cx="4191000"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800" dirty="0"/>
              <a:t>კონსიგნაციის ვადა და პირობები</a:t>
            </a:r>
            <a:endParaRPr lang="en-US" sz="2800" dirty="0"/>
          </a:p>
          <a:p>
            <a:pPr algn="ctr"/>
            <a:endParaRPr lang="en-US" dirty="0"/>
          </a:p>
        </p:txBody>
      </p:sp>
    </p:spTree>
    <p:extLst>
      <p:ext uri="{BB962C8B-B14F-4D97-AF65-F5344CB8AC3E}">
        <p14:creationId xmlns:p14="http://schemas.microsoft.com/office/powerpoint/2010/main" val="2032491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circle(in)">
                                      <p:cBhvr>
                                        <p:cTn id="19" dur="20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heel(1)">
                                      <p:cBhvr>
                                        <p:cTn id="24"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ka-GE" dirty="0"/>
              <a:t>სამოქმედო გეგმა </a:t>
            </a:r>
            <a:endParaRPr lang="en-US" dirty="0"/>
          </a:p>
        </p:txBody>
      </p:sp>
      <p:sp>
        <p:nvSpPr>
          <p:cNvPr id="3" name="Content Placeholder 2"/>
          <p:cNvSpPr>
            <a:spLocks noGrp="1"/>
          </p:cNvSpPr>
          <p:nvPr>
            <p:ph idx="1"/>
          </p:nvPr>
        </p:nvSpPr>
        <p:spPr/>
        <p:txBody>
          <a:bodyPr/>
          <a:lstStyle/>
          <a:p>
            <a:pPr lvl="0"/>
            <a:r>
              <a:rPr lang="ka-GE" dirty="0" smtClean="0"/>
              <a:t>კონკრეტული </a:t>
            </a:r>
            <a:r>
              <a:rPr lang="ka-GE" dirty="0"/>
              <a:t>ობიექტის მომსახურე დისტრიბუტორის ვიზიტი</a:t>
            </a:r>
            <a:endParaRPr lang="en-US" dirty="0"/>
          </a:p>
          <a:p>
            <a:pPr lvl="0"/>
            <a:r>
              <a:rPr lang="ka-GE" dirty="0"/>
              <a:t>ფილიალის მენეჯერის ვიზიტი</a:t>
            </a:r>
            <a:endParaRPr lang="en-US" dirty="0"/>
          </a:p>
          <a:p>
            <a:pPr lvl="0"/>
            <a:r>
              <a:rPr lang="ka-GE" dirty="0"/>
              <a:t>ვალის აღიარების აქტის შედგენა</a:t>
            </a:r>
            <a:endParaRPr lang="en-US" dirty="0"/>
          </a:p>
          <a:p>
            <a:pPr lvl="0"/>
            <a:r>
              <a:rPr lang="ka-GE" dirty="0"/>
              <a:t>იურიდიული განყოფილების ჩართვა</a:t>
            </a:r>
            <a:endParaRPr lang="en-US" dirty="0"/>
          </a:p>
          <a:p>
            <a:pPr lvl="0"/>
            <a:r>
              <a:rPr lang="ka-GE" dirty="0"/>
              <a:t>აღსრულება</a:t>
            </a:r>
            <a:endParaRPr lang="en-US" dirty="0"/>
          </a:p>
          <a:p>
            <a:endParaRPr lang="en-US" dirty="0"/>
          </a:p>
        </p:txBody>
      </p:sp>
    </p:spTree>
    <p:extLst>
      <p:ext uri="{BB962C8B-B14F-4D97-AF65-F5344CB8AC3E}">
        <p14:creationId xmlns:p14="http://schemas.microsoft.com/office/powerpoint/2010/main" val="895638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mph" presetSubtype="0" fill="hold" nodeType="clickEffect">
                                  <p:stCondLst>
                                    <p:cond delay="0"/>
                                  </p:stCondLst>
                                  <p:childTnLst>
                                    <p:animRot by="21600000">
                                      <p:cBhvr>
                                        <p:cTn id="12" dur="2000" fill="hold"/>
                                        <p:tgtEl>
                                          <p:spTgt spid="3">
                                            <p:txEl>
                                              <p:pRg st="0" end="0"/>
                                            </p:txEl>
                                          </p:spTgt>
                                        </p:tgtEl>
                                        <p:attrNameLst>
                                          <p:attrName>r</p:attrName>
                                        </p:attrNameLst>
                                      </p:cBhvr>
                                    </p:animRot>
                                  </p:childTnLst>
                                </p:cTn>
                              </p:par>
                              <p:par>
                                <p:cTn id="13" presetID="8" presetClass="emph" presetSubtype="0" fill="hold" nodeType="withEffect">
                                  <p:stCondLst>
                                    <p:cond delay="0"/>
                                  </p:stCondLst>
                                  <p:childTnLst>
                                    <p:animRot by="21600000">
                                      <p:cBhvr>
                                        <p:cTn id="14" dur="2000" fill="hold"/>
                                        <p:tgtEl>
                                          <p:spTgt spid="3">
                                            <p:txEl>
                                              <p:pRg st="1" end="1"/>
                                            </p:txEl>
                                          </p:spTgt>
                                        </p:tgtEl>
                                        <p:attrNameLst>
                                          <p:attrName>r</p:attrName>
                                        </p:attrNameLst>
                                      </p:cBhvr>
                                    </p:animRot>
                                  </p:childTnLst>
                                </p:cTn>
                              </p:par>
                              <p:par>
                                <p:cTn id="15" presetID="8" presetClass="emph" presetSubtype="0" fill="hold" nodeType="withEffect">
                                  <p:stCondLst>
                                    <p:cond delay="0"/>
                                  </p:stCondLst>
                                  <p:childTnLst>
                                    <p:animRot by="21600000">
                                      <p:cBhvr>
                                        <p:cTn id="16" dur="2000" fill="hold"/>
                                        <p:tgtEl>
                                          <p:spTgt spid="3">
                                            <p:txEl>
                                              <p:pRg st="2" end="2"/>
                                            </p:txEl>
                                          </p:spTgt>
                                        </p:tgtEl>
                                        <p:attrNameLst>
                                          <p:attrName>r</p:attrName>
                                        </p:attrNameLst>
                                      </p:cBhvr>
                                    </p:animRot>
                                  </p:childTnLst>
                                </p:cTn>
                              </p:par>
                              <p:par>
                                <p:cTn id="17" presetID="8" presetClass="emph" presetSubtype="0" fill="hold" nodeType="withEffect">
                                  <p:stCondLst>
                                    <p:cond delay="0"/>
                                  </p:stCondLst>
                                  <p:childTnLst>
                                    <p:animRot by="21600000">
                                      <p:cBhvr>
                                        <p:cTn id="18" dur="2000" fill="hold"/>
                                        <p:tgtEl>
                                          <p:spTgt spid="3">
                                            <p:txEl>
                                              <p:pRg st="3" end="3"/>
                                            </p:txEl>
                                          </p:spTgt>
                                        </p:tgtEl>
                                        <p:attrNameLst>
                                          <p:attrName>r</p:attrName>
                                        </p:attrNameLst>
                                      </p:cBhvr>
                                    </p:animRot>
                                  </p:childTnLst>
                                </p:cTn>
                              </p:par>
                              <p:par>
                                <p:cTn id="19" presetID="8" presetClass="emph" presetSubtype="0" fill="hold" nodeType="withEffect">
                                  <p:stCondLst>
                                    <p:cond delay="0"/>
                                  </p:stCondLst>
                                  <p:childTnLst>
                                    <p:animRot by="21600000">
                                      <p:cBhvr>
                                        <p:cTn id="20" dur="2000" fill="hold"/>
                                        <p:tgtEl>
                                          <p:spTgt spid="3">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106</TotalTime>
  <Words>293</Words>
  <Application>Microsoft Office PowerPoint</Application>
  <PresentationFormat>Экран (4:3)</PresentationFormat>
  <Paragraphs>39</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Angles</vt:lpstr>
      <vt:lpstr>პრობლემური აქტივების მართვა </vt:lpstr>
      <vt:lpstr>Презентация PowerPoint</vt:lpstr>
      <vt:lpstr>Презентация PowerPoint</vt:lpstr>
      <vt:lpstr> </vt:lpstr>
      <vt:lpstr> პრობლემური აქტივის წარმოქმნის მიზეზის დადგენა</vt:lpstr>
      <vt:lpstr>პრობლემური აქტივების მართვა</vt:lpstr>
      <vt:lpstr>Презентация PowerPoint</vt:lpstr>
      <vt:lpstr>Презентация PowerPoint</vt:lpstr>
      <vt:lpstr>სამოქმედო გეგმა </vt:lpstr>
      <vt:lpstr>Презентация PowerPoint</vt:lpstr>
      <vt:lpstr>დასკვნა</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პრობლემური აქტივების მართვა</dc:title>
  <dc:creator>Nato</dc:creator>
  <cp:lastModifiedBy>1</cp:lastModifiedBy>
  <cp:revision>15</cp:revision>
  <dcterms:created xsi:type="dcterms:W3CDTF">2017-12-08T14:51:05Z</dcterms:created>
  <dcterms:modified xsi:type="dcterms:W3CDTF">2017-12-12T10:20:41Z</dcterms:modified>
</cp:coreProperties>
</file>