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9" r:id="rId9"/>
    <p:sldId id="270" r:id="rId10"/>
    <p:sldId id="272" r:id="rId11"/>
    <p:sldId id="273" r:id="rId12"/>
    <p:sldId id="274" r:id="rId13"/>
    <p:sldId id="271" r:id="rId14"/>
    <p:sldId id="277"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BD40140-A5F3-40D2-96A8-46BDA24C475E}" type="datetimeFigureOut">
              <a:rPr lang="ru-RU" smtClean="0"/>
              <a:t>30.12.2017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161313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BD40140-A5F3-40D2-96A8-46BDA24C475E}" type="datetimeFigureOut">
              <a:rPr lang="ru-RU" smtClean="0"/>
              <a:t>30.12.2017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3247708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BD40140-A5F3-40D2-96A8-46BDA24C475E}" type="datetimeFigureOut">
              <a:rPr lang="ru-RU" smtClean="0"/>
              <a:t>30.12.2017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3035668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BD40140-A5F3-40D2-96A8-46BDA24C475E}" type="datetimeFigureOut">
              <a:rPr lang="ru-RU" smtClean="0"/>
              <a:t>30.12.2017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4076855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BD40140-A5F3-40D2-96A8-46BDA24C475E}" type="datetimeFigureOut">
              <a:rPr lang="ru-RU" smtClean="0"/>
              <a:t>30.12.2017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2039153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BD40140-A5F3-40D2-96A8-46BDA24C475E}" type="datetimeFigureOut">
              <a:rPr lang="ru-RU" smtClean="0"/>
              <a:t>30.12.2017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3990878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BD40140-A5F3-40D2-96A8-46BDA24C475E}" type="datetimeFigureOut">
              <a:rPr lang="ru-RU" smtClean="0"/>
              <a:t>30.12.2017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754068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BD40140-A5F3-40D2-96A8-46BDA24C475E}" type="datetimeFigureOut">
              <a:rPr lang="ru-RU" smtClean="0"/>
              <a:t>30.12.2017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3357207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BD40140-A5F3-40D2-96A8-46BDA24C475E}" type="datetimeFigureOut">
              <a:rPr lang="ru-RU" smtClean="0"/>
              <a:t>30.12.2017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83722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BD40140-A5F3-40D2-96A8-46BDA24C475E}" type="datetimeFigureOut">
              <a:rPr lang="ru-RU" smtClean="0"/>
              <a:t>30.12.2017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3184635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BD40140-A5F3-40D2-96A8-46BDA24C475E}" type="datetimeFigureOut">
              <a:rPr lang="ru-RU" smtClean="0"/>
              <a:t>30.12.2017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FED784-0A50-48EB-89DE-DC34C432F7BF}" type="slidenum">
              <a:rPr lang="ru-RU" smtClean="0"/>
              <a:t>‹#›</a:t>
            </a:fld>
            <a:endParaRPr lang="ru-RU"/>
          </a:p>
        </p:txBody>
      </p:sp>
    </p:spTree>
    <p:extLst>
      <p:ext uri="{BB962C8B-B14F-4D97-AF65-F5344CB8AC3E}">
        <p14:creationId xmlns:p14="http://schemas.microsoft.com/office/powerpoint/2010/main" val="1097537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40140-A5F3-40D2-96A8-46BDA24C475E}" type="datetimeFigureOut">
              <a:rPr lang="ru-RU" smtClean="0"/>
              <a:t>30.12.2017</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FED784-0A50-48EB-89DE-DC34C432F7BF}" type="slidenum">
              <a:rPr lang="ru-RU" smtClean="0"/>
              <a:t>‹#›</a:t>
            </a:fld>
            <a:endParaRPr lang="ru-RU"/>
          </a:p>
        </p:txBody>
      </p:sp>
    </p:spTree>
    <p:extLst>
      <p:ext uri="{BB962C8B-B14F-4D97-AF65-F5344CB8AC3E}">
        <p14:creationId xmlns:p14="http://schemas.microsoft.com/office/powerpoint/2010/main" val="3934167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solidFill>
            <a:schemeClr val="accent5">
              <a:lumMod val="40000"/>
              <a:lumOff val="60000"/>
            </a:schemeClr>
          </a:solidFill>
          <a:ln>
            <a:solidFill>
              <a:srgbClr val="7030A0"/>
            </a:solidFill>
          </a:ln>
          <a:scene3d>
            <a:camera prst="orthographicFront"/>
            <a:lightRig rig="threePt" dir="t"/>
          </a:scene3d>
          <a:sp3d>
            <a:bevelT/>
          </a:sp3d>
        </p:spPr>
        <p:txBody>
          <a:bodyPr/>
          <a:lstStyle/>
          <a:p>
            <a:r>
              <a:rPr lang="ka-GE" dirty="0" smtClean="0"/>
              <a:t>ფრაზეოლოგიზმთა კვლევის ასპექტები</a:t>
            </a:r>
            <a:endParaRPr lang="ru-RU" dirty="0"/>
          </a:p>
        </p:txBody>
      </p:sp>
      <p:sp>
        <p:nvSpPr>
          <p:cNvPr id="3" name="Подзаголовок 2"/>
          <p:cNvSpPr>
            <a:spLocks noGrp="1"/>
          </p:cNvSpPr>
          <p:nvPr>
            <p:ph type="subTitle" idx="1"/>
          </p:nvPr>
        </p:nvSpPr>
        <p:spPr>
          <a:solidFill>
            <a:schemeClr val="bg2">
              <a:lumMod val="90000"/>
            </a:schemeClr>
          </a:solidFill>
          <a:ln>
            <a:solidFill>
              <a:srgbClr val="002060"/>
            </a:solidFill>
          </a:ln>
          <a:scene3d>
            <a:camera prst="orthographicFront"/>
            <a:lightRig rig="threePt" dir="t"/>
          </a:scene3d>
          <a:sp3d>
            <a:bevelT prst="angle"/>
          </a:sp3d>
        </p:spPr>
        <p:txBody>
          <a:bodyPr/>
          <a:lstStyle/>
          <a:p>
            <a:r>
              <a:rPr lang="ka-GE" dirty="0" smtClean="0"/>
              <a:t>ასოც. პროფ. ნანა ცეცხლაძე</a:t>
            </a:r>
            <a:endParaRPr lang="ru-RU" dirty="0"/>
          </a:p>
        </p:txBody>
      </p:sp>
    </p:spTree>
    <p:extLst>
      <p:ext uri="{BB962C8B-B14F-4D97-AF65-F5344CB8AC3E}">
        <p14:creationId xmlns:p14="http://schemas.microsoft.com/office/powerpoint/2010/main" val="12291142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40000"/>
              <a:lumOff val="60000"/>
            </a:schemeClr>
          </a:solidFill>
          <a:ln>
            <a:solidFill>
              <a:schemeClr val="tx1"/>
            </a:solidFill>
          </a:ln>
        </p:spPr>
        <p:txBody>
          <a:bodyPr/>
          <a:lstStyle/>
          <a:p>
            <a:r>
              <a:rPr lang="ka-GE" dirty="0" smtClean="0"/>
              <a:t>ფრაზეოლოგიზმთა მოდიფიკაცია</a:t>
            </a:r>
            <a:endParaRPr lang="ru-RU" dirty="0"/>
          </a:p>
        </p:txBody>
      </p:sp>
      <p:sp>
        <p:nvSpPr>
          <p:cNvPr id="3" name="Объект 2"/>
          <p:cNvSpPr>
            <a:spLocks noGrp="1"/>
          </p:cNvSpPr>
          <p:nvPr>
            <p:ph idx="1"/>
          </p:nvPr>
        </p:nvSpPr>
        <p:spPr>
          <a:solidFill>
            <a:schemeClr val="accent1">
              <a:lumMod val="40000"/>
              <a:lumOff val="60000"/>
            </a:schemeClr>
          </a:solidFill>
          <a:ln>
            <a:solidFill>
              <a:schemeClr val="tx1"/>
            </a:solidFill>
          </a:ln>
          <a:scene3d>
            <a:camera prst="orthographicFront"/>
            <a:lightRig rig="threePt" dir="t"/>
          </a:scene3d>
          <a:sp3d>
            <a:bevelT prst="angle"/>
          </a:sp3d>
        </p:spPr>
        <p:txBody>
          <a:bodyPr>
            <a:normAutofit lnSpcReduction="10000"/>
          </a:bodyPr>
          <a:lstStyle/>
          <a:p>
            <a:r>
              <a:rPr lang="ka-GE" dirty="0"/>
              <a:t>სამხრულ კილოებში ფრაზეოლოგიზმები რამდენადმე   მოდიფიცირებულია: </a:t>
            </a:r>
            <a:endParaRPr lang="ru-RU" dirty="0"/>
          </a:p>
          <a:p>
            <a:r>
              <a:rPr lang="ka-GE" dirty="0"/>
              <a:t>1.მხოლოდ  ფორმობრივი   განსხვავებაა   </a:t>
            </a:r>
            <a:r>
              <a:rPr lang="ka-GE" b="1" i="1" dirty="0"/>
              <a:t>(ენის წვერში  მიგორავს)</a:t>
            </a:r>
            <a:endParaRPr lang="ru-RU" dirty="0"/>
          </a:p>
          <a:p>
            <a:r>
              <a:rPr lang="ka-GE" dirty="0"/>
              <a:t>2.სემანტიკური სხვაობაა: ა/მნიშვნელობა   საერთოდ   შეცვლილია- </a:t>
            </a:r>
            <a:r>
              <a:rPr lang="ka-GE" b="1" i="1" dirty="0"/>
              <a:t>საყელო დაიფერთხა, გულის ცხიმი  დაუდნა, ეშმაკის ცხენზე  შეჯდა, თავის  გატეხა;</a:t>
            </a:r>
            <a:endParaRPr lang="ru-RU" dirty="0"/>
          </a:p>
          <a:p>
            <a:r>
              <a:rPr lang="ka-GE" dirty="0"/>
              <a:t>ბ) მნიშვნელობა  დავიწროებულია: </a:t>
            </a:r>
            <a:r>
              <a:rPr lang="ka-GE" b="1" i="1" dirty="0"/>
              <a:t>შუბლის  ძარღვი   გაუწყდა, ხელი  დაადო..</a:t>
            </a:r>
            <a:endParaRPr lang="ru-RU" dirty="0"/>
          </a:p>
          <a:p>
            <a:r>
              <a:rPr lang="ka-GE" dirty="0"/>
              <a:t>გ)  მნიშვნელობა  გაფართოებულია- </a:t>
            </a:r>
            <a:r>
              <a:rPr lang="ka-GE" b="1" i="1" dirty="0"/>
              <a:t>კბილებს  ილესავს.</a:t>
            </a:r>
            <a:endParaRPr lang="ru-RU" dirty="0"/>
          </a:p>
          <a:p>
            <a:endParaRPr lang="ru-RU" dirty="0"/>
          </a:p>
        </p:txBody>
      </p:sp>
    </p:spTree>
    <p:extLst>
      <p:ext uri="{BB962C8B-B14F-4D97-AF65-F5344CB8AC3E}">
        <p14:creationId xmlns:p14="http://schemas.microsoft.com/office/powerpoint/2010/main" val="7028577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lumMod val="60000"/>
              <a:lumOff val="40000"/>
            </a:schemeClr>
          </a:solidFill>
          <a:ln>
            <a:solidFill>
              <a:schemeClr val="bg2">
                <a:lumMod val="10000"/>
              </a:schemeClr>
            </a:solidFill>
          </a:ln>
          <a:scene3d>
            <a:camera prst="orthographicFront"/>
            <a:lightRig rig="threePt" dir="t"/>
          </a:scene3d>
          <a:sp3d>
            <a:bevelT prst="angle"/>
          </a:sp3d>
        </p:spPr>
        <p:txBody>
          <a:bodyPr/>
          <a:lstStyle/>
          <a:p>
            <a:r>
              <a:rPr lang="ka-GE" dirty="0" smtClean="0"/>
              <a:t>     ფრაზეოლოგიზმთა თარგმნის               </a:t>
            </a:r>
            <a:br>
              <a:rPr lang="ka-GE" dirty="0" smtClean="0"/>
            </a:br>
            <a:r>
              <a:rPr lang="ka-GE" dirty="0"/>
              <a:t> </a:t>
            </a:r>
            <a:r>
              <a:rPr lang="ka-GE" dirty="0" smtClean="0"/>
              <a:t>                 პრობლემები</a:t>
            </a:r>
            <a:endParaRPr lang="ru-RU" dirty="0"/>
          </a:p>
        </p:txBody>
      </p:sp>
      <p:sp>
        <p:nvSpPr>
          <p:cNvPr id="3" name="Объект 2"/>
          <p:cNvSpPr>
            <a:spLocks noGrp="1"/>
          </p:cNvSpPr>
          <p:nvPr>
            <p:ph idx="1"/>
          </p:nvPr>
        </p:nvSpPr>
        <p:spPr>
          <a:solidFill>
            <a:schemeClr val="accent3">
              <a:lumMod val="60000"/>
              <a:lumOff val="40000"/>
            </a:schemeClr>
          </a:solidFill>
          <a:ln>
            <a:solidFill>
              <a:schemeClr val="accent1">
                <a:lumMod val="50000"/>
              </a:schemeClr>
            </a:solidFill>
          </a:ln>
        </p:spPr>
        <p:txBody>
          <a:bodyPr>
            <a:normAutofit lnSpcReduction="10000"/>
          </a:bodyPr>
          <a:lstStyle/>
          <a:p>
            <a:pPr algn="just"/>
            <a:r>
              <a:rPr lang="ka-GE" dirty="0"/>
              <a:t>პოლისემიური ფრაზეოლოგიზმები მთარგმნელთათვის განსაკუთრებულ სირთულეს წარმოადგენს. </a:t>
            </a:r>
            <a:r>
              <a:rPr lang="ka-GE" b="1" dirty="0"/>
              <a:t> გულზე ათოვს, თვალში იღებს</a:t>
            </a:r>
            <a:r>
              <a:rPr lang="ka-GE" dirty="0"/>
              <a:t>, </a:t>
            </a:r>
            <a:r>
              <a:rPr lang="ka-GE" b="1" dirty="0" smtClean="0"/>
              <a:t>ჲახა </a:t>
            </a:r>
            <a:r>
              <a:rPr lang="ka-GE" b="1" dirty="0"/>
              <a:t>დევრეკე, გულის ცხიმი უდნება, თვალში ეკლად ექცა, შავი პირის, ხელის დადება, ინა დაიდო, წვერზე  ხახვი დააჭრა </a:t>
            </a:r>
            <a:r>
              <a:rPr lang="ka-GE" dirty="0"/>
              <a:t>და მისთანა  ფრაზეოლოგიზმების  თარგმნა დიდ სიფრთხილეს მოითხოვს მთარგმნელისგან. განსაკუთრებული ყურადღება სჭირდება თითოეულ კომპონენტს, რადგან ზოგჯერ მსგავსებამაც შესაძლოა მოგვიყვანოს შეცდომამდე. რადგან ფრაზეოლოგიზმები, რომელთა სტრუქტურა და კომპონენტებიც  ქართულსა და თურქულში იდენტურია, სემანტიკური და სტილისტიკური ნიუანსებით  არსებითად განსხვავებულია. </a:t>
            </a:r>
            <a:endParaRPr lang="ru-RU" dirty="0"/>
          </a:p>
        </p:txBody>
      </p:sp>
    </p:spTree>
    <p:extLst>
      <p:ext uri="{BB962C8B-B14F-4D97-AF65-F5344CB8AC3E}">
        <p14:creationId xmlns:p14="http://schemas.microsoft.com/office/powerpoint/2010/main" val="22806472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3">
              <a:lumMod val="40000"/>
              <a:lumOff val="60000"/>
            </a:schemeClr>
          </a:solidFill>
          <a:ln>
            <a:solidFill>
              <a:schemeClr val="bg2">
                <a:lumMod val="10000"/>
              </a:schemeClr>
            </a:solidFill>
          </a:ln>
          <a:scene3d>
            <a:camera prst="orthographicFront"/>
            <a:lightRig rig="threePt" dir="t"/>
          </a:scene3d>
          <a:sp3d>
            <a:bevelT prst="angle"/>
          </a:sp3d>
        </p:spPr>
        <p:txBody>
          <a:bodyPr/>
          <a:lstStyle/>
          <a:p>
            <a:r>
              <a:rPr lang="ka-GE" dirty="0" smtClean="0"/>
              <a:t>             ლოგოეპისტემა</a:t>
            </a:r>
            <a:endParaRPr lang="ru-RU" dirty="0"/>
          </a:p>
        </p:txBody>
      </p:sp>
      <p:sp>
        <p:nvSpPr>
          <p:cNvPr id="3" name="Объект 2"/>
          <p:cNvSpPr>
            <a:spLocks noGrp="1"/>
          </p:cNvSpPr>
          <p:nvPr>
            <p:ph idx="1"/>
          </p:nvPr>
        </p:nvSpPr>
        <p:spPr>
          <a:solidFill>
            <a:schemeClr val="tx2">
              <a:lumMod val="40000"/>
              <a:lumOff val="60000"/>
            </a:schemeClr>
          </a:solidFill>
          <a:ln>
            <a:solidFill>
              <a:schemeClr val="bg2">
                <a:lumMod val="10000"/>
              </a:schemeClr>
            </a:solidFill>
          </a:ln>
        </p:spPr>
        <p:txBody>
          <a:bodyPr/>
          <a:lstStyle/>
          <a:p>
            <a:endParaRPr lang="ka-GE" b="1" dirty="0" smtClean="0"/>
          </a:p>
          <a:p>
            <a:r>
              <a:rPr lang="ka-GE" dirty="0"/>
              <a:t>ხატოვანი სიტყვა-თქმებიდან ვეცნობით  ნაციონალურ  რეალიებს, რომელთა მეტაფორული გადააზრიანებითაც მივიღეთ ექსპრესიული ფუნქციების მქონე ენობრივი ერთეულები. თარგმნისას მათ საგანგებო ყურადღება  უნდა  მიექცეს</a:t>
            </a:r>
            <a:endParaRPr lang="ka-GE" b="1" dirty="0"/>
          </a:p>
          <a:p>
            <a:r>
              <a:rPr lang="ka-GE" b="1" dirty="0" smtClean="0"/>
              <a:t>ა</a:t>
            </a:r>
            <a:r>
              <a:rPr lang="ka-GE" b="1" dirty="0"/>
              <a:t>)</a:t>
            </a:r>
            <a:r>
              <a:rPr lang="ka-GE" dirty="0"/>
              <a:t> </a:t>
            </a:r>
            <a:r>
              <a:rPr lang="ka-GE" b="1" dirty="0"/>
              <a:t>თურქული ლოგოეპისტემის თარგმნა ქართული ლოგოეპისტემით: </a:t>
            </a:r>
            <a:r>
              <a:rPr lang="ka-GE" b="1" i="1" dirty="0"/>
              <a:t>ცხენის ქურდმა უსქუდარი გაირბინა// კაკას ხიდი გაიარა ან ჩაილურის წყალი დალია; მის სულზე ეზანს კითხულობს//წირვას </a:t>
            </a:r>
            <a:r>
              <a:rPr lang="ka-GE" b="1" i="1" dirty="0" smtClean="0"/>
              <a:t>გამოუყვანს</a:t>
            </a:r>
            <a:endParaRPr lang="ru-RU" dirty="0"/>
          </a:p>
          <a:p>
            <a:endParaRPr lang="ru-RU" dirty="0"/>
          </a:p>
        </p:txBody>
      </p:sp>
    </p:spTree>
    <p:extLst>
      <p:ext uri="{BB962C8B-B14F-4D97-AF65-F5344CB8AC3E}">
        <p14:creationId xmlns:p14="http://schemas.microsoft.com/office/powerpoint/2010/main" val="2485000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lumMod val="75000"/>
            </a:schemeClr>
          </a:solidFill>
        </p:spPr>
        <p:txBody>
          <a:bodyPr/>
          <a:lstStyle/>
          <a:p>
            <a:r>
              <a:rPr lang="ka-GE" dirty="0" smtClean="0"/>
              <a:t>ქართულ-თურქული ლოგოეპისტემების                 </a:t>
            </a:r>
            <a:br>
              <a:rPr lang="ka-GE" dirty="0" smtClean="0"/>
            </a:br>
            <a:r>
              <a:rPr lang="ka-GE" dirty="0"/>
              <a:t> </a:t>
            </a:r>
            <a:r>
              <a:rPr lang="ka-GE" dirty="0" smtClean="0"/>
              <a:t>                         თარგმნა</a:t>
            </a:r>
            <a:endParaRPr lang="ru-RU" dirty="0"/>
          </a:p>
        </p:txBody>
      </p:sp>
      <p:sp>
        <p:nvSpPr>
          <p:cNvPr id="3" name="Объект 2"/>
          <p:cNvSpPr>
            <a:spLocks noGrp="1"/>
          </p:cNvSpPr>
          <p:nvPr>
            <p:ph sz="half" idx="1"/>
          </p:nvPr>
        </p:nvSpPr>
        <p:spPr>
          <a:solidFill>
            <a:schemeClr val="tx2">
              <a:lumMod val="40000"/>
              <a:lumOff val="60000"/>
            </a:schemeClr>
          </a:solidFill>
          <a:ln>
            <a:solidFill>
              <a:schemeClr val="tx1"/>
            </a:solidFill>
          </a:ln>
          <a:scene3d>
            <a:camera prst="orthographicFront"/>
            <a:lightRig rig="threePt" dir="t"/>
          </a:scene3d>
          <a:sp3d>
            <a:bevelT prst="angle"/>
          </a:sp3d>
        </p:spPr>
        <p:txBody>
          <a:bodyPr>
            <a:normAutofit fontScale="47500" lnSpcReduction="20000"/>
          </a:bodyPr>
          <a:lstStyle/>
          <a:p>
            <a:r>
              <a:rPr lang="ka-GE" b="1" i="1" dirty="0" smtClean="0"/>
              <a:t> </a:t>
            </a:r>
            <a:r>
              <a:rPr lang="ka-GE" sz="3300" b="1" i="1" dirty="0"/>
              <a:t>თავი ქვას ახალე; ეგ ზღაპრები ბებიაშენს მოუყევი. </a:t>
            </a:r>
            <a:endParaRPr lang="ru-RU" sz="3300" dirty="0"/>
          </a:p>
          <a:p>
            <a:r>
              <a:rPr lang="ka-GE" sz="3300" b="1" i="1" dirty="0" smtClean="0"/>
              <a:t>-ეს </a:t>
            </a:r>
            <a:r>
              <a:rPr lang="ka-GE" sz="3300" b="1" i="1" dirty="0"/>
              <a:t>ბურთი, ეს მოედანი</a:t>
            </a:r>
            <a:endParaRPr lang="ru-RU" sz="3300" dirty="0"/>
          </a:p>
          <a:p>
            <a:r>
              <a:rPr lang="ka-GE" sz="3300" b="1" i="1" dirty="0" smtClean="0"/>
              <a:t>არაფერი </a:t>
            </a:r>
            <a:r>
              <a:rPr lang="ka-GE" sz="3300" b="1" i="1" dirty="0"/>
              <a:t>იცის, ანა- ბანა არ იცის; ინჩი-ბინჩი არ იცის, ბაიბურში არ არის</a:t>
            </a:r>
            <a:endParaRPr lang="ru-RU" sz="3300" dirty="0"/>
          </a:p>
          <a:p>
            <a:r>
              <a:rPr lang="ka-GE" sz="3300" b="1" i="1" dirty="0" smtClean="0"/>
              <a:t>უყარე </a:t>
            </a:r>
            <a:r>
              <a:rPr lang="ka-GE" sz="3300" b="1" i="1" dirty="0"/>
              <a:t>კაკალი. </a:t>
            </a:r>
            <a:endParaRPr lang="ru-RU" sz="3300" dirty="0"/>
          </a:p>
          <a:p>
            <a:r>
              <a:rPr lang="ka-GE" sz="3300" b="1" i="1" dirty="0" smtClean="0"/>
              <a:t>ორი </a:t>
            </a:r>
            <a:r>
              <a:rPr lang="ka-GE" sz="3300" b="1" i="1" dirty="0"/>
              <a:t>ძიძის ხელში ბავშვი მშიერი დარჩაო</a:t>
            </a:r>
            <a:endParaRPr lang="ru-RU" sz="3300" dirty="0"/>
          </a:p>
          <a:p>
            <a:r>
              <a:rPr lang="ka-GE" sz="3300" b="1" i="1" dirty="0" smtClean="0"/>
              <a:t>ბედნიერ </a:t>
            </a:r>
            <a:r>
              <a:rPr lang="ka-GE" sz="3300" b="1" i="1" dirty="0"/>
              <a:t>ვარსკვლავზე დაბადებული </a:t>
            </a:r>
            <a:endParaRPr lang="ru-RU" sz="3300" dirty="0"/>
          </a:p>
          <a:p>
            <a:r>
              <a:rPr lang="ka-GE" sz="3300" b="1" i="1" dirty="0" smtClean="0"/>
              <a:t>ცხრა მთას </a:t>
            </a:r>
            <a:r>
              <a:rPr lang="ka-GE" sz="3300" b="1" i="1" dirty="0"/>
              <a:t>იქით- ძალიან შორს.</a:t>
            </a:r>
            <a:endParaRPr lang="ru-RU" sz="3300" dirty="0"/>
          </a:p>
          <a:p>
            <a:r>
              <a:rPr lang="ka-GE" sz="3300" b="1" i="1" dirty="0" smtClean="0"/>
              <a:t>საეჭვო</a:t>
            </a:r>
            <a:r>
              <a:rPr lang="ka-GE" sz="3300" b="1" i="1" dirty="0"/>
              <a:t>, ბნელი, უმისამართო პიროვნება </a:t>
            </a:r>
            <a:endParaRPr lang="ru-RU" sz="3300" dirty="0"/>
          </a:p>
          <a:p>
            <a:r>
              <a:rPr lang="ka-GE" sz="3300" b="1" i="1" dirty="0" smtClean="0"/>
              <a:t>განკითხვის </a:t>
            </a:r>
            <a:r>
              <a:rPr lang="ka-GE" sz="3300" b="1" i="1" dirty="0"/>
              <a:t>დღე დადგა</a:t>
            </a:r>
            <a:endParaRPr lang="ru-RU" sz="3300" dirty="0"/>
          </a:p>
          <a:p>
            <a:r>
              <a:rPr lang="ka-GE" sz="3300" b="1" i="1" dirty="0" smtClean="0"/>
              <a:t>ჯანდაბამდე </a:t>
            </a:r>
            <a:r>
              <a:rPr lang="ka-GE" sz="3300" b="1" i="1" dirty="0"/>
              <a:t>გზა გქონია, დედესთან წადი </a:t>
            </a:r>
            <a:endParaRPr lang="ru-RU" sz="3300" dirty="0"/>
          </a:p>
          <a:p>
            <a:r>
              <a:rPr lang="ka-GE" sz="3300" b="1" i="1" dirty="0" smtClean="0"/>
              <a:t>ხელიდან  </a:t>
            </a:r>
            <a:r>
              <a:rPr lang="ka-GE" sz="3300" b="1" i="1" dirty="0"/>
              <a:t>რაც გამომდის, ესაა- მე სხვა არაფერი შემიძლია, რაც  ვარ, ეს ვარ, ჩემგან მეტი არაფერი გამოვა- ააფრინე ალალიო, რაც არ არი, არ არიო </a:t>
            </a:r>
            <a:endParaRPr lang="ru-RU" sz="3300" dirty="0"/>
          </a:p>
          <a:p>
            <a:r>
              <a:rPr lang="ka-GE" sz="3300" b="1" i="1" dirty="0" smtClean="0"/>
              <a:t> წლები </a:t>
            </a:r>
            <a:r>
              <a:rPr lang="ka-GE" sz="3300" b="1" i="1" dirty="0"/>
              <a:t>ვერას აკლებს,  კვლავ ლამაზია.</a:t>
            </a:r>
            <a:endParaRPr lang="ru-RU" sz="3300" dirty="0"/>
          </a:p>
          <a:p>
            <a:endParaRPr lang="ru-RU" dirty="0"/>
          </a:p>
        </p:txBody>
      </p:sp>
      <p:sp>
        <p:nvSpPr>
          <p:cNvPr id="4" name="Объект 3"/>
          <p:cNvSpPr>
            <a:spLocks noGrp="1"/>
          </p:cNvSpPr>
          <p:nvPr>
            <p:ph sz="half" idx="2"/>
          </p:nvPr>
        </p:nvSpPr>
        <p:spPr>
          <a:solidFill>
            <a:schemeClr val="accent1"/>
          </a:solidFill>
          <a:ln>
            <a:solidFill>
              <a:schemeClr val="tx1"/>
            </a:solidFill>
          </a:ln>
          <a:scene3d>
            <a:camera prst="orthographicFront"/>
            <a:lightRig rig="threePt" dir="t"/>
          </a:scene3d>
          <a:sp3d>
            <a:bevelT prst="angle"/>
          </a:sp3d>
        </p:spPr>
        <p:txBody>
          <a:bodyPr>
            <a:noAutofit/>
          </a:bodyPr>
          <a:lstStyle/>
          <a:p>
            <a:r>
              <a:rPr lang="ka-GE" sz="1600" b="1" i="1" dirty="0"/>
              <a:t>შენი დარდი მარკო ფაშას </a:t>
            </a:r>
            <a:r>
              <a:rPr lang="ka-GE" sz="1600" b="1" i="1" dirty="0" smtClean="0"/>
              <a:t>უამბე</a:t>
            </a:r>
          </a:p>
          <a:p>
            <a:r>
              <a:rPr lang="ka-GE" sz="1600" b="1" i="1" dirty="0" smtClean="0"/>
              <a:t>ალეპო </a:t>
            </a:r>
            <a:r>
              <a:rPr lang="ka-GE" sz="1600" b="1" i="1" dirty="0"/>
              <a:t>თუ აქ არის, არშინი იქაა </a:t>
            </a:r>
            <a:endParaRPr lang="ka-GE" sz="1600" b="1" i="1" dirty="0" smtClean="0"/>
          </a:p>
          <a:p>
            <a:r>
              <a:rPr lang="ka-GE" sz="1600" b="1" i="1" dirty="0" smtClean="0"/>
              <a:t>ალეფს </a:t>
            </a:r>
            <a:r>
              <a:rPr lang="ka-GE" sz="1600" b="1" i="1" dirty="0"/>
              <a:t>რომ ხედავს, სარი ჰგონია//საქმის ალეფი არ გაეგება//არც ჰანიისა გაეგება, არც </a:t>
            </a:r>
            <a:r>
              <a:rPr lang="ka-GE" sz="1600" b="1" i="1" dirty="0" smtClean="0"/>
              <a:t>კონიისა-</a:t>
            </a:r>
          </a:p>
          <a:p>
            <a:r>
              <a:rPr lang="ka-GE" sz="1600" b="1" i="1" dirty="0" smtClean="0"/>
              <a:t>უსქუდარში გათენდა, ბორის </a:t>
            </a:r>
            <a:r>
              <a:rPr lang="ka-GE" sz="1600" b="1" i="1" dirty="0"/>
              <a:t>ბაზრობა დასრულდა, გარეკე შენი საქონელი ნიგდესკენ</a:t>
            </a:r>
            <a:endParaRPr lang="ru-RU" sz="1600" dirty="0"/>
          </a:p>
          <a:p>
            <a:r>
              <a:rPr lang="ka-GE" sz="1600" b="1" i="1" dirty="0"/>
              <a:t>ორ მეჩეთს შუა უნამაზოდ </a:t>
            </a:r>
            <a:r>
              <a:rPr lang="ka-GE" sz="1600" b="1" i="1" dirty="0" smtClean="0"/>
              <a:t>დარჩა</a:t>
            </a:r>
          </a:p>
          <a:p>
            <a:r>
              <a:rPr lang="ka-GE" sz="1600" b="1" i="1" dirty="0" smtClean="0"/>
              <a:t>ყადირის </a:t>
            </a:r>
            <a:r>
              <a:rPr lang="ka-GE" sz="1600" b="1" i="1" dirty="0"/>
              <a:t>ღამეს </a:t>
            </a:r>
            <a:r>
              <a:rPr lang="ka-GE" sz="1600" b="1" i="1" dirty="0" smtClean="0"/>
              <a:t>დაბადებული</a:t>
            </a:r>
          </a:p>
          <a:p>
            <a:r>
              <a:rPr lang="ka-GE" sz="1600" b="1" i="1" dirty="0" smtClean="0"/>
              <a:t>კაფის </a:t>
            </a:r>
            <a:r>
              <a:rPr lang="ka-GE" sz="1600" b="1" i="1" dirty="0"/>
              <a:t>მთის </a:t>
            </a:r>
            <a:r>
              <a:rPr lang="ka-GE" sz="1600" b="1" i="1" dirty="0" smtClean="0"/>
              <a:t>გადაღმა- </a:t>
            </a:r>
            <a:r>
              <a:rPr lang="ka-GE" sz="1600" b="1" i="1" dirty="0"/>
              <a:t>ყვითელჩექმებიანი მეჰმეთ </a:t>
            </a:r>
            <a:r>
              <a:rPr lang="ka-GE" sz="1600" b="1" i="1" dirty="0" smtClean="0"/>
              <a:t>აღა</a:t>
            </a:r>
          </a:p>
          <a:p>
            <a:r>
              <a:rPr lang="ka-GE" sz="1600" b="1" i="1" dirty="0"/>
              <a:t>გამოჩნდა სივასის </a:t>
            </a:r>
            <a:r>
              <a:rPr lang="ka-GE" sz="1600" b="1" i="1" dirty="0" smtClean="0"/>
              <a:t>მთები</a:t>
            </a:r>
          </a:p>
          <a:p>
            <a:r>
              <a:rPr lang="ka-GE" sz="1600" b="1" i="1" dirty="0" smtClean="0"/>
              <a:t>ჰაჯი ჰასანთან წადი</a:t>
            </a:r>
          </a:p>
          <a:p>
            <a:r>
              <a:rPr lang="ka-GE" sz="1600" b="1" i="1" dirty="0" smtClean="0"/>
              <a:t>მამაჩემს </a:t>
            </a:r>
            <a:r>
              <a:rPr lang="ka-GE" sz="1600" b="1" i="1" dirty="0"/>
              <a:t>ჰადირი </a:t>
            </a:r>
            <a:r>
              <a:rPr lang="ka-GE" sz="1600" b="1" i="1" dirty="0" smtClean="0"/>
              <a:t>ჰქვია</a:t>
            </a:r>
            <a:endParaRPr lang="ka-GE" sz="1600" b="1" i="1" dirty="0"/>
          </a:p>
          <a:p>
            <a:r>
              <a:rPr lang="ka-GE" sz="1600" b="1" i="1" dirty="0" smtClean="0"/>
              <a:t>მეჩეთი </a:t>
            </a:r>
            <a:r>
              <a:rPr lang="ka-GE" sz="1600" b="1" i="1" dirty="0"/>
              <a:t>დანგრეულია, მაგრამ   მიჰრაბი </a:t>
            </a:r>
            <a:r>
              <a:rPr lang="ka-GE" sz="1600" b="1" i="1" dirty="0" smtClean="0"/>
              <a:t>ადგილზეა</a:t>
            </a:r>
            <a:endParaRPr lang="ru-RU" sz="1600" dirty="0"/>
          </a:p>
        </p:txBody>
      </p:sp>
    </p:spTree>
    <p:extLst>
      <p:ext uri="{BB962C8B-B14F-4D97-AF65-F5344CB8AC3E}">
        <p14:creationId xmlns:p14="http://schemas.microsoft.com/office/powerpoint/2010/main" val="1867299449"/>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solidFill>
            <a:schemeClr val="accent1">
              <a:lumMod val="20000"/>
              <a:lumOff val="80000"/>
            </a:schemeClr>
          </a:solidFill>
        </p:spPr>
        <p:txBody>
          <a:bodyPr/>
          <a:lstStyle/>
          <a:p>
            <a:r>
              <a:rPr lang="ka-GE" dirty="0" smtClean="0"/>
              <a:t>გმადლობთ ყურადღებისთვის!</a:t>
            </a:r>
            <a:endParaRPr lang="ru-RU" dirty="0"/>
          </a:p>
        </p:txBody>
      </p:sp>
      <p:sp>
        <p:nvSpPr>
          <p:cNvPr id="3" name="Подзаголовок 2"/>
          <p:cNvSpPr>
            <a:spLocks noGrp="1"/>
          </p:cNvSpPr>
          <p:nvPr>
            <p:ph type="subTitle" idx="1"/>
          </p:nvPr>
        </p:nvSpPr>
        <p:spPr>
          <a:solidFill>
            <a:schemeClr val="accent5">
              <a:lumMod val="60000"/>
              <a:lumOff val="40000"/>
            </a:schemeClr>
          </a:solidFill>
        </p:spPr>
        <p:txBody>
          <a:bodyPr/>
          <a:lstStyle/>
          <a:p>
            <a:r>
              <a:rPr lang="ka-GE" dirty="0" smtClean="0"/>
              <a:t>11. 01. 2018</a:t>
            </a:r>
            <a:endParaRPr lang="ru-RU" dirty="0"/>
          </a:p>
        </p:txBody>
      </p:sp>
    </p:spTree>
    <p:extLst>
      <p:ext uri="{BB962C8B-B14F-4D97-AF65-F5344CB8AC3E}">
        <p14:creationId xmlns:p14="http://schemas.microsoft.com/office/powerpoint/2010/main" val="27317848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a:ln>
            <a:solidFill>
              <a:schemeClr val="tx1"/>
            </a:solidFill>
          </a:ln>
        </p:spPr>
        <p:txBody>
          <a:bodyPr/>
          <a:lstStyle/>
          <a:p>
            <a:r>
              <a:rPr lang="ka-GE" dirty="0" smtClean="0"/>
              <a:t>                სემინარის მიზნები</a:t>
            </a:r>
            <a:endParaRPr lang="ru-RU" dirty="0"/>
          </a:p>
        </p:txBody>
      </p:sp>
      <p:sp>
        <p:nvSpPr>
          <p:cNvPr id="3" name="Объект 2"/>
          <p:cNvSpPr>
            <a:spLocks noGrp="1"/>
          </p:cNvSpPr>
          <p:nvPr>
            <p:ph idx="1"/>
          </p:nvPr>
        </p:nvSpPr>
        <p:spPr>
          <a:solidFill>
            <a:schemeClr val="accent5">
              <a:lumMod val="60000"/>
              <a:lumOff val="40000"/>
            </a:schemeClr>
          </a:solidFill>
          <a:ln>
            <a:solidFill>
              <a:schemeClr val="tx1"/>
            </a:solidFill>
          </a:ln>
          <a:scene3d>
            <a:camera prst="orthographicFront"/>
            <a:lightRig rig="threePt" dir="t"/>
          </a:scene3d>
          <a:sp3d>
            <a:bevelT prst="angle"/>
          </a:sp3d>
        </p:spPr>
        <p:txBody>
          <a:bodyPr/>
          <a:lstStyle/>
          <a:p>
            <a:pPr marL="0" indent="0">
              <a:buNone/>
            </a:pPr>
            <a:r>
              <a:rPr lang="ka-GE" dirty="0"/>
              <a:t> ფრაზეოლოგიზმთა კვლევა სხვადასხვა </a:t>
            </a:r>
            <a:r>
              <a:rPr lang="ka-GE" dirty="0" smtClean="0"/>
              <a:t>ასპექტით:</a:t>
            </a:r>
          </a:p>
          <a:p>
            <a:r>
              <a:rPr lang="ka-GE" dirty="0" smtClean="0"/>
              <a:t>ლინგვოკულტუროლოგიური ანალიზი</a:t>
            </a:r>
            <a:r>
              <a:rPr lang="ka-GE" dirty="0"/>
              <a:t>;</a:t>
            </a:r>
            <a:endParaRPr lang="ka-GE" dirty="0" smtClean="0"/>
          </a:p>
          <a:p>
            <a:r>
              <a:rPr lang="ka-GE" dirty="0" smtClean="0"/>
              <a:t>ლინგვოპრაგმატიკული ანალიზი</a:t>
            </a:r>
            <a:r>
              <a:rPr lang="ka-GE" dirty="0"/>
              <a:t>;</a:t>
            </a:r>
            <a:endParaRPr lang="ka-GE" dirty="0" smtClean="0"/>
          </a:p>
          <a:p>
            <a:r>
              <a:rPr lang="ka-GE" dirty="0" smtClean="0"/>
              <a:t> </a:t>
            </a:r>
            <a:r>
              <a:rPr lang="ka-GE" dirty="0"/>
              <a:t>კულტურათშორისი </a:t>
            </a:r>
            <a:r>
              <a:rPr lang="ka-GE" dirty="0" smtClean="0"/>
              <a:t>კომუნიკაცია;</a:t>
            </a:r>
          </a:p>
          <a:p>
            <a:r>
              <a:rPr lang="ka-GE" dirty="0" smtClean="0"/>
              <a:t> თარგმნის </a:t>
            </a:r>
            <a:r>
              <a:rPr lang="ka-GE" dirty="0"/>
              <a:t>პრობლემები.</a:t>
            </a:r>
            <a:endParaRPr lang="ru-RU" dirty="0"/>
          </a:p>
        </p:txBody>
      </p:sp>
    </p:spTree>
    <p:extLst>
      <p:ext uri="{BB962C8B-B14F-4D97-AF65-F5344CB8AC3E}">
        <p14:creationId xmlns:p14="http://schemas.microsoft.com/office/powerpoint/2010/main" val="332109956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lumMod val="60000"/>
              <a:lumOff val="40000"/>
            </a:schemeClr>
          </a:solidFill>
          <a:ln>
            <a:solidFill>
              <a:schemeClr val="accent1">
                <a:lumMod val="50000"/>
              </a:schemeClr>
            </a:solidFill>
          </a:ln>
          <a:scene3d>
            <a:camera prst="orthographicFront"/>
            <a:lightRig rig="threePt" dir="t"/>
          </a:scene3d>
          <a:sp3d>
            <a:bevelT prst="angle"/>
          </a:sp3d>
        </p:spPr>
        <p:txBody>
          <a:bodyPr/>
          <a:lstStyle/>
          <a:p>
            <a:r>
              <a:rPr lang="ka-GE" b="1" dirty="0" smtClean="0"/>
              <a:t>               ლოგოეპისტემები</a:t>
            </a:r>
            <a:endParaRPr lang="ru-RU" dirty="0"/>
          </a:p>
        </p:txBody>
      </p:sp>
      <p:sp>
        <p:nvSpPr>
          <p:cNvPr id="3" name="Объект 2"/>
          <p:cNvSpPr>
            <a:spLocks noGrp="1"/>
          </p:cNvSpPr>
          <p:nvPr>
            <p:ph idx="1"/>
          </p:nvPr>
        </p:nvSpPr>
        <p:spPr>
          <a:solidFill>
            <a:schemeClr val="tx2">
              <a:lumMod val="60000"/>
              <a:lumOff val="40000"/>
            </a:schemeClr>
          </a:solidFill>
          <a:ln>
            <a:solidFill>
              <a:schemeClr val="tx1"/>
            </a:solidFill>
          </a:ln>
        </p:spPr>
        <p:txBody>
          <a:bodyPr>
            <a:normAutofit fontScale="85000" lnSpcReduction="20000"/>
          </a:bodyPr>
          <a:lstStyle/>
          <a:p>
            <a:r>
              <a:rPr lang="ka-GE" b="1" dirty="0" smtClean="0"/>
              <a:t>ა</a:t>
            </a:r>
            <a:r>
              <a:rPr lang="ka-GE" b="1" dirty="0"/>
              <a:t>) </a:t>
            </a:r>
            <a:r>
              <a:rPr lang="ka-GE" dirty="0" smtClean="0"/>
              <a:t>დაცულია </a:t>
            </a:r>
            <a:r>
              <a:rPr lang="ka-GE" b="1" dirty="0"/>
              <a:t>ისტორიული ფაქტები და კონკრეტული გეოგრაფიული გარემო, ტოპონიმები: </a:t>
            </a:r>
            <a:endParaRPr lang="ka-GE" b="1" dirty="0" smtClean="0"/>
          </a:p>
          <a:p>
            <a:r>
              <a:rPr lang="ka-GE" b="1" dirty="0" smtClean="0"/>
              <a:t>ეგ </a:t>
            </a:r>
            <a:r>
              <a:rPr lang="ka-GE" b="1" dirty="0"/>
              <a:t>არის და გორის ციხე </a:t>
            </a:r>
            <a:r>
              <a:rPr lang="ka-GE" dirty="0"/>
              <a:t>(გორის ციხესავით მტკიცე, უძლეველი); </a:t>
            </a:r>
            <a:endParaRPr lang="ka-GE" dirty="0" smtClean="0"/>
          </a:p>
          <a:p>
            <a:r>
              <a:rPr lang="ka-GE" b="1" dirty="0" smtClean="0"/>
              <a:t>კაკას </a:t>
            </a:r>
            <a:r>
              <a:rPr lang="ka-GE" b="1" dirty="0"/>
              <a:t>ხიდი გაიარა</a:t>
            </a:r>
            <a:r>
              <a:rPr lang="ka-GE" dirty="0"/>
              <a:t> (კვალწმინდად დაიღუპა- ქვემოი მერეთიდან კაკას ხიდით გაჰყავდათ ტყვეები); სინონიმურია ფრაზეოლოგიზმი- </a:t>
            </a:r>
            <a:r>
              <a:rPr lang="ka-GE" b="1" dirty="0"/>
              <a:t>ჩაილურის წყალი დალია; </a:t>
            </a:r>
            <a:endParaRPr lang="ka-GE" b="1" dirty="0" smtClean="0"/>
          </a:p>
          <a:p>
            <a:r>
              <a:rPr lang="ka-GE" b="1" dirty="0" smtClean="0"/>
              <a:t>აქედან და </a:t>
            </a:r>
            <a:r>
              <a:rPr lang="ka-GE" b="1" dirty="0"/>
              <a:t>ახალციხეო</a:t>
            </a:r>
            <a:r>
              <a:rPr lang="ka-GE" dirty="0"/>
              <a:t> (ახალციხე სიშორეს აღნიშნავს); </a:t>
            </a:r>
            <a:endParaRPr lang="ka-GE" dirty="0" smtClean="0"/>
          </a:p>
          <a:p>
            <a:r>
              <a:rPr lang="ka-GE" b="1" dirty="0" smtClean="0"/>
              <a:t>ბევრჯერ </a:t>
            </a:r>
            <a:r>
              <a:rPr lang="ka-GE" b="1" dirty="0"/>
              <a:t>გაიხედავ საქარიას ქედზეო</a:t>
            </a:r>
            <a:r>
              <a:rPr lang="ka-GE" dirty="0"/>
              <a:t> (ამაოდ ელოდები რამეს უშრომლად; საქარია- ქედი დიღომთან, სადაც თავს იყრიდნენ ზარმაცები, უქნარები); </a:t>
            </a:r>
            <a:r>
              <a:rPr lang="ka-GE" b="1" dirty="0" smtClean="0"/>
              <a:t>მტკვარი //ჭოროხის</a:t>
            </a:r>
            <a:r>
              <a:rPr lang="ka-GE" b="1" dirty="0"/>
              <a:t>//ჩაქვის წყალი ვერ</a:t>
            </a:r>
            <a:r>
              <a:rPr lang="en-US" b="1" dirty="0"/>
              <a:t>  </a:t>
            </a:r>
            <a:r>
              <a:rPr lang="ka-GE" b="1" dirty="0" smtClean="0"/>
              <a:t>გარეცხავს. </a:t>
            </a:r>
            <a:endParaRPr lang="ru-RU" b="1" dirty="0"/>
          </a:p>
          <a:p>
            <a:r>
              <a:rPr lang="ka-GE" b="1" dirty="0"/>
              <a:t>ბ) </a:t>
            </a:r>
            <a:r>
              <a:rPr lang="ka-GE" dirty="0" smtClean="0"/>
              <a:t> </a:t>
            </a:r>
            <a:r>
              <a:rPr lang="ka-GE" dirty="0"/>
              <a:t>ცნობები კონკრეტული პიროვნებების </a:t>
            </a:r>
            <a:r>
              <a:rPr lang="ka-GE" dirty="0" smtClean="0"/>
              <a:t>შესახებ: </a:t>
            </a:r>
            <a:r>
              <a:rPr lang="ka-GE" b="1" dirty="0"/>
              <a:t>გაგუნაანთ დერეფანი გახდა</a:t>
            </a:r>
            <a:r>
              <a:rPr lang="ka-GE" dirty="0"/>
              <a:t>, </a:t>
            </a:r>
            <a:r>
              <a:rPr lang="ka-GE" b="1" dirty="0"/>
              <a:t>გათავდა ბუხუიას პურობა, ციციაანთ სუფრა</a:t>
            </a:r>
            <a:r>
              <a:rPr lang="ka-GE" dirty="0"/>
              <a:t>(უპურობა), </a:t>
            </a:r>
            <a:r>
              <a:rPr lang="ka-GE" b="1" dirty="0"/>
              <a:t>ციციაანთ დავა</a:t>
            </a:r>
            <a:r>
              <a:rPr lang="ka-GE" dirty="0"/>
              <a:t>. </a:t>
            </a:r>
            <a:endParaRPr lang="ru-RU" dirty="0"/>
          </a:p>
          <a:p>
            <a:endParaRPr lang="ru-RU" dirty="0"/>
          </a:p>
        </p:txBody>
      </p:sp>
    </p:spTree>
    <p:extLst>
      <p:ext uri="{BB962C8B-B14F-4D97-AF65-F5344CB8AC3E}">
        <p14:creationId xmlns:p14="http://schemas.microsoft.com/office/powerpoint/2010/main" val="17191722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lumMod val="60000"/>
              <a:lumOff val="40000"/>
            </a:schemeClr>
          </a:solidFill>
          <a:ln>
            <a:solidFill>
              <a:schemeClr val="tx2"/>
            </a:solidFill>
          </a:ln>
          <a:scene3d>
            <a:camera prst="orthographicFront"/>
            <a:lightRig rig="threePt" dir="t"/>
          </a:scene3d>
          <a:sp3d>
            <a:bevelT prst="angle"/>
          </a:sp3d>
        </p:spPr>
        <p:txBody>
          <a:bodyPr/>
          <a:lstStyle/>
          <a:p>
            <a:r>
              <a:rPr lang="ka-GE" dirty="0" smtClean="0"/>
              <a:t>                ლოგოეპისტემები</a:t>
            </a:r>
            <a:endParaRPr lang="ru-RU" dirty="0"/>
          </a:p>
        </p:txBody>
      </p:sp>
      <p:sp>
        <p:nvSpPr>
          <p:cNvPr id="3" name="Объект 2"/>
          <p:cNvSpPr>
            <a:spLocks noGrp="1"/>
          </p:cNvSpPr>
          <p:nvPr>
            <p:ph idx="1"/>
          </p:nvPr>
        </p:nvSpPr>
        <p:spPr>
          <a:solidFill>
            <a:schemeClr val="accent5">
              <a:lumMod val="60000"/>
              <a:lumOff val="40000"/>
            </a:schemeClr>
          </a:solidFill>
          <a:ln>
            <a:solidFill>
              <a:schemeClr val="tx1"/>
            </a:solidFill>
          </a:ln>
          <a:scene3d>
            <a:camera prst="orthographicFront"/>
            <a:lightRig rig="threePt" dir="t"/>
          </a:scene3d>
          <a:sp3d>
            <a:bevelT prst="angle"/>
          </a:sp3d>
        </p:spPr>
        <p:txBody>
          <a:bodyPr>
            <a:normAutofit fontScale="92500" lnSpcReduction="20000"/>
          </a:bodyPr>
          <a:lstStyle/>
          <a:p>
            <a:r>
              <a:rPr lang="ka-GE" dirty="0"/>
              <a:t>დაცულია გარკვეული </a:t>
            </a:r>
            <a:r>
              <a:rPr lang="ka-GE" b="1" dirty="0"/>
              <a:t>წეს-ჩვეულებები</a:t>
            </a:r>
            <a:r>
              <a:rPr lang="ka-GE" dirty="0"/>
              <a:t>, რომლებითაც რეგულირდებოდა მორალი და ზნეობრივი ღირებულებანი: </a:t>
            </a:r>
            <a:r>
              <a:rPr lang="ka-GE" b="1" dirty="0"/>
              <a:t>მანდილის//ლეჩაქის მოხდა</a:t>
            </a:r>
            <a:r>
              <a:rPr lang="ka-GE" dirty="0"/>
              <a:t>; </a:t>
            </a:r>
            <a:r>
              <a:rPr lang="ka-GE" b="1" dirty="0"/>
              <a:t>ულვაშისაწევა//მოპარსვა</a:t>
            </a:r>
            <a:r>
              <a:rPr lang="ka-GE" dirty="0"/>
              <a:t> (შერცხვენა); </a:t>
            </a:r>
            <a:r>
              <a:rPr lang="ka-GE" b="1" dirty="0"/>
              <a:t>ჩაქოლვა</a:t>
            </a:r>
            <a:r>
              <a:rPr lang="ka-GE" dirty="0"/>
              <a:t> (ჩაქვავება); </a:t>
            </a:r>
            <a:r>
              <a:rPr lang="ka-GE" b="1" dirty="0"/>
              <a:t>თავზე ლაფის დასხმა</a:t>
            </a:r>
            <a:r>
              <a:rPr lang="ka-GE" dirty="0"/>
              <a:t> (შერცხვენა); </a:t>
            </a:r>
            <a:r>
              <a:rPr lang="ka-GE" b="1" dirty="0"/>
              <a:t>პირშავი</a:t>
            </a:r>
            <a:r>
              <a:rPr lang="ka-GE" dirty="0"/>
              <a:t> (შერცხვენილს პირზე მურს</a:t>
            </a:r>
            <a:r>
              <a:rPr lang="en-US" dirty="0"/>
              <a:t>  </a:t>
            </a:r>
            <a:r>
              <a:rPr lang="ka-GE" dirty="0"/>
              <a:t>სცხებდნენ</a:t>
            </a:r>
            <a:r>
              <a:rPr lang="ka-GE" b="1" dirty="0"/>
              <a:t>); ყურმოჭრილი</a:t>
            </a:r>
            <a:r>
              <a:rPr lang="en-US" b="1" dirty="0"/>
              <a:t>  </a:t>
            </a:r>
            <a:r>
              <a:rPr lang="ka-GE" b="1" dirty="0"/>
              <a:t>მონა; არ ეხახვება. </a:t>
            </a:r>
            <a:endParaRPr lang="ru-RU" dirty="0"/>
          </a:p>
          <a:p>
            <a:r>
              <a:rPr lang="ka-GE" dirty="0"/>
              <a:t>  </a:t>
            </a:r>
            <a:r>
              <a:rPr lang="ka-GE" dirty="0" smtClean="0"/>
              <a:t> </a:t>
            </a:r>
            <a:r>
              <a:rPr lang="ka-GE" b="1" dirty="0"/>
              <a:t>დ)</a:t>
            </a:r>
            <a:r>
              <a:rPr lang="ka-GE" dirty="0"/>
              <a:t> შემონახულია ცნობები </a:t>
            </a:r>
            <a:r>
              <a:rPr lang="ka-GE" b="1" dirty="0"/>
              <a:t>ხალხური მედიცინის შესახებ: ყურებზე ხახვია რდამაჭრა</a:t>
            </a:r>
            <a:r>
              <a:rPr lang="ka-GE" dirty="0"/>
              <a:t> (სადეზინფექციოდ ხახვს იყენებდნენ), </a:t>
            </a:r>
            <a:r>
              <a:rPr lang="ka-GE" b="1" dirty="0"/>
              <a:t>ბალბა არ მომიხარშო</a:t>
            </a:r>
            <a:r>
              <a:rPr lang="ka-GE" dirty="0"/>
              <a:t>, </a:t>
            </a:r>
            <a:r>
              <a:rPr lang="ka-GE" b="1" dirty="0"/>
              <a:t>თავზე ბალბა</a:t>
            </a:r>
            <a:r>
              <a:rPr lang="en-US" b="1" dirty="0"/>
              <a:t>  </a:t>
            </a:r>
            <a:r>
              <a:rPr lang="ka-GE" b="1" dirty="0"/>
              <a:t>დავადე</a:t>
            </a:r>
            <a:r>
              <a:rPr lang="ka-GE" dirty="0"/>
              <a:t>(დავამშვიდე).</a:t>
            </a:r>
            <a:endParaRPr lang="ru-RU" dirty="0"/>
          </a:p>
          <a:p>
            <a:r>
              <a:rPr lang="ka-GE" dirty="0"/>
              <a:t>      </a:t>
            </a:r>
            <a:r>
              <a:rPr lang="ka-GE" b="1" dirty="0"/>
              <a:t>ე)</a:t>
            </a:r>
            <a:r>
              <a:rPr lang="ka-GE" dirty="0"/>
              <a:t> დაცულია </a:t>
            </a:r>
            <a:r>
              <a:rPr lang="ka-GE" b="1" dirty="0"/>
              <a:t>რწმენა-წარმოდგენები: ხორცისა და სულის გაყრა, სულის განტევება, სულის ძლევა/მიცემა//დალოცვა/მიბარება უფლისადმი </a:t>
            </a:r>
            <a:r>
              <a:rPr lang="ka-GE" dirty="0"/>
              <a:t>(სიკვდილი); </a:t>
            </a:r>
            <a:r>
              <a:rPr lang="ka-GE" b="1" dirty="0"/>
              <a:t>ცხვარი ფეხზე ჰყავს მოკიდებული</a:t>
            </a:r>
            <a:r>
              <a:rPr lang="ka-GE" dirty="0"/>
              <a:t>; </a:t>
            </a:r>
            <a:r>
              <a:rPr lang="ka-GE" b="1" dirty="0"/>
              <a:t>შენი ლავაში დავხიე</a:t>
            </a:r>
            <a:r>
              <a:rPr lang="en-US" b="1" dirty="0"/>
              <a:t>  </a:t>
            </a:r>
            <a:r>
              <a:rPr lang="ka-GE" b="1" dirty="0"/>
              <a:t>(აღმოსავლეთ საქართველოს წეს-ჩვეულება); ჭერის ახსნა</a:t>
            </a:r>
            <a:r>
              <a:rPr lang="ka-GE" dirty="0"/>
              <a:t>, </a:t>
            </a:r>
            <a:r>
              <a:rPr lang="ka-GE" b="1" dirty="0"/>
              <a:t>შაბზე წავიდა//მარილზე წავიდა</a:t>
            </a:r>
            <a:r>
              <a:rPr lang="ka-GE" dirty="0"/>
              <a:t> (გარდაიცვალა).</a:t>
            </a:r>
            <a:endParaRPr lang="ru-RU" dirty="0"/>
          </a:p>
        </p:txBody>
      </p:sp>
    </p:spTree>
    <p:extLst>
      <p:ext uri="{BB962C8B-B14F-4D97-AF65-F5344CB8AC3E}">
        <p14:creationId xmlns:p14="http://schemas.microsoft.com/office/powerpoint/2010/main" val="38252639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lumMod val="40000"/>
              <a:lumOff val="60000"/>
            </a:schemeClr>
          </a:solidFill>
          <a:ln>
            <a:solidFill>
              <a:schemeClr val="tx2"/>
            </a:solidFill>
          </a:ln>
        </p:spPr>
        <p:txBody>
          <a:bodyPr>
            <a:normAutofit/>
          </a:bodyPr>
          <a:lstStyle/>
          <a:p>
            <a:r>
              <a:rPr lang="ka-GE" b="1" dirty="0" smtClean="0"/>
              <a:t>             კულტურათა დიალოგი</a:t>
            </a:r>
            <a:r>
              <a:rPr lang="ka-GE" dirty="0" smtClean="0"/>
              <a:t>             </a:t>
            </a:r>
            <a:br>
              <a:rPr lang="ka-GE" dirty="0" smtClean="0"/>
            </a:br>
            <a:r>
              <a:rPr lang="ka-GE" dirty="0" smtClean="0"/>
              <a:t>            ქართულ-თურქული  ვარიანტები </a:t>
            </a:r>
            <a:endParaRPr lang="ru-RU" dirty="0"/>
          </a:p>
        </p:txBody>
      </p:sp>
      <p:sp>
        <p:nvSpPr>
          <p:cNvPr id="3" name="Объект 2"/>
          <p:cNvSpPr>
            <a:spLocks noGrp="1"/>
          </p:cNvSpPr>
          <p:nvPr>
            <p:ph sz="half" idx="1"/>
          </p:nvPr>
        </p:nvSpPr>
        <p:spPr>
          <a:solidFill>
            <a:schemeClr val="tx2">
              <a:lumMod val="40000"/>
              <a:lumOff val="60000"/>
            </a:schemeClr>
          </a:solidFill>
        </p:spPr>
        <p:txBody>
          <a:bodyPr>
            <a:normAutofit/>
          </a:bodyPr>
          <a:lstStyle/>
          <a:p>
            <a:pPr marL="514350" indent="-514350">
              <a:buAutoNum type="arabicPeriod"/>
            </a:pPr>
            <a:r>
              <a:rPr lang="ka-GE" b="1" dirty="0" smtClean="0"/>
              <a:t>გულიდან </a:t>
            </a:r>
            <a:r>
              <a:rPr lang="ka-GE" b="1" dirty="0"/>
              <a:t>ამოგდება</a:t>
            </a:r>
            <a:r>
              <a:rPr lang="ka-GE" dirty="0"/>
              <a:t>  </a:t>
            </a:r>
            <a:endParaRPr lang="ka-GE" dirty="0" smtClean="0"/>
          </a:p>
          <a:p>
            <a:pPr marL="514350" indent="-514350">
              <a:buAutoNum type="arabicPeriod"/>
            </a:pPr>
            <a:endParaRPr lang="ka-GE" dirty="0"/>
          </a:p>
          <a:p>
            <a:pPr marL="514350" indent="-514350">
              <a:buAutoNum type="arabicPeriod"/>
            </a:pPr>
            <a:endParaRPr lang="ru-RU" dirty="0"/>
          </a:p>
          <a:p>
            <a:pPr marL="0" indent="0">
              <a:buNone/>
            </a:pPr>
            <a:r>
              <a:rPr lang="ka-GE" dirty="0" smtClean="0"/>
              <a:t>2. </a:t>
            </a:r>
            <a:r>
              <a:rPr lang="ka-GE" b="1" dirty="0" smtClean="0"/>
              <a:t>გულში </a:t>
            </a:r>
            <a:r>
              <a:rPr lang="ka-GE" b="1" dirty="0"/>
              <a:t>ჩაჭედვა, გულში ჩახვევა, გულში ჩარჩენა, გულში</a:t>
            </a:r>
            <a:r>
              <a:rPr lang="en-US" b="1" dirty="0"/>
              <a:t>  </a:t>
            </a:r>
            <a:r>
              <a:rPr lang="ka-GE" b="1" dirty="0"/>
              <a:t>შენახვა</a:t>
            </a:r>
            <a:r>
              <a:rPr lang="ka-GE" dirty="0"/>
              <a:t>, </a:t>
            </a:r>
            <a:r>
              <a:rPr lang="ka-GE" b="1" dirty="0"/>
              <a:t>გულში გამოკოჭვა, გულში გამობოყვა. </a:t>
            </a:r>
            <a:endParaRPr lang="ka-GE" b="1" dirty="0" smtClean="0"/>
          </a:p>
          <a:p>
            <a:pPr marL="0" indent="0">
              <a:buNone/>
            </a:pPr>
            <a:r>
              <a:rPr lang="ka-GE" b="1" dirty="0" smtClean="0"/>
              <a:t>3. </a:t>
            </a:r>
            <a:r>
              <a:rPr lang="ka-GE" b="1" dirty="0"/>
              <a:t>სულით, </a:t>
            </a:r>
            <a:r>
              <a:rPr lang="ka-GE" b="1" dirty="0" smtClean="0"/>
              <a:t>გულით...</a:t>
            </a:r>
            <a:r>
              <a:rPr lang="ka-GE" dirty="0" smtClean="0"/>
              <a:t> </a:t>
            </a:r>
          </a:p>
          <a:p>
            <a:pPr marL="0" indent="0">
              <a:buNone/>
            </a:pPr>
            <a:r>
              <a:rPr lang="ka-GE" b="1" dirty="0" smtClean="0"/>
              <a:t>4.გულზე </a:t>
            </a:r>
            <a:r>
              <a:rPr lang="ka-GE" b="1" dirty="0"/>
              <a:t>ხელი </a:t>
            </a:r>
            <a:r>
              <a:rPr lang="ka-GE" b="1" dirty="0" smtClean="0"/>
              <a:t>დაიდო </a:t>
            </a:r>
            <a:endParaRPr lang="ru-RU" dirty="0"/>
          </a:p>
          <a:p>
            <a:endParaRPr lang="ru-RU" dirty="0"/>
          </a:p>
        </p:txBody>
      </p:sp>
      <p:sp>
        <p:nvSpPr>
          <p:cNvPr id="4" name="Объект 3"/>
          <p:cNvSpPr>
            <a:spLocks noGrp="1"/>
          </p:cNvSpPr>
          <p:nvPr>
            <p:ph sz="half" idx="2"/>
          </p:nvPr>
        </p:nvSpPr>
        <p:spPr>
          <a:solidFill>
            <a:schemeClr val="accent3">
              <a:lumMod val="75000"/>
            </a:schemeClr>
          </a:solidFill>
        </p:spPr>
        <p:txBody>
          <a:bodyPr>
            <a:normAutofit/>
          </a:bodyPr>
          <a:lstStyle/>
          <a:p>
            <a:r>
              <a:rPr lang="ka-GE" dirty="0" smtClean="0"/>
              <a:t>1.</a:t>
            </a:r>
            <a:r>
              <a:rPr lang="ka-GE" b="1" dirty="0"/>
              <a:t> თვალიდან ჩამოგდება//საშლელი გადაუსვა//რუკიდან </a:t>
            </a:r>
            <a:r>
              <a:rPr lang="ka-GE" b="1" dirty="0" smtClean="0"/>
              <a:t>ამოშალა</a:t>
            </a:r>
            <a:r>
              <a:rPr lang="ka-GE" b="1" dirty="0"/>
              <a:t>//დავთრიდან </a:t>
            </a:r>
            <a:r>
              <a:rPr lang="ka-GE" b="1" dirty="0" smtClean="0"/>
              <a:t>ამოშალა</a:t>
            </a:r>
          </a:p>
          <a:p>
            <a:r>
              <a:rPr lang="ka-GE" b="1" dirty="0" smtClean="0"/>
              <a:t>2.</a:t>
            </a:r>
            <a:r>
              <a:rPr lang="ka-GE" b="1" dirty="0"/>
              <a:t> თავში (გონებაში) </a:t>
            </a:r>
            <a:r>
              <a:rPr lang="ka-GE" b="1" dirty="0" smtClean="0"/>
              <a:t>ჩადება</a:t>
            </a:r>
          </a:p>
          <a:p>
            <a:endParaRPr lang="ru-RU" dirty="0"/>
          </a:p>
          <a:p>
            <a:r>
              <a:rPr lang="ka-GE" b="1" dirty="0" smtClean="0"/>
              <a:t>3.სულით</a:t>
            </a:r>
            <a:r>
              <a:rPr lang="ka-GE" b="1" dirty="0"/>
              <a:t>, </a:t>
            </a:r>
            <a:r>
              <a:rPr lang="ka-GE" b="1" dirty="0" smtClean="0"/>
              <a:t>თავით</a:t>
            </a:r>
          </a:p>
          <a:p>
            <a:r>
              <a:rPr lang="ka-GE" b="1" dirty="0" smtClean="0"/>
              <a:t>4.ხელი </a:t>
            </a:r>
            <a:r>
              <a:rPr lang="ka-GE" b="1" dirty="0"/>
              <a:t>სინდისზე </a:t>
            </a:r>
            <a:r>
              <a:rPr lang="ka-GE" b="1" dirty="0" smtClean="0"/>
              <a:t>დაიდო. </a:t>
            </a:r>
            <a:endParaRPr lang="ru-RU" dirty="0"/>
          </a:p>
        </p:txBody>
      </p:sp>
    </p:spTree>
    <p:extLst>
      <p:ext uri="{BB962C8B-B14F-4D97-AF65-F5344CB8AC3E}">
        <p14:creationId xmlns:p14="http://schemas.microsoft.com/office/powerpoint/2010/main" val="32385580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20000"/>
              <a:lumOff val="80000"/>
            </a:schemeClr>
          </a:solidFill>
          <a:ln>
            <a:solidFill>
              <a:schemeClr val="tx2"/>
            </a:solidFill>
          </a:ln>
          <a:scene3d>
            <a:camera prst="orthographicFront"/>
            <a:lightRig rig="threePt" dir="t"/>
          </a:scene3d>
          <a:sp3d>
            <a:bevelT/>
          </a:sp3d>
        </p:spPr>
        <p:txBody>
          <a:bodyPr/>
          <a:lstStyle/>
          <a:p>
            <a:r>
              <a:rPr lang="ka-GE" b="1" dirty="0"/>
              <a:t> </a:t>
            </a:r>
            <a:r>
              <a:rPr lang="ka-GE" b="1" dirty="0" smtClean="0"/>
              <a:t>             კულტურათა </a:t>
            </a:r>
            <a:r>
              <a:rPr lang="ka-GE" b="1" dirty="0"/>
              <a:t>დიალოგი</a:t>
            </a:r>
            <a:r>
              <a:rPr lang="ka-GE" dirty="0"/>
              <a:t>             </a:t>
            </a:r>
            <a:br>
              <a:rPr lang="ka-GE" dirty="0"/>
            </a:br>
            <a:r>
              <a:rPr lang="ka-GE" dirty="0"/>
              <a:t>            ქართულ-თურქული  ვარიანტები </a:t>
            </a:r>
            <a:endParaRPr lang="ru-RU" dirty="0"/>
          </a:p>
        </p:txBody>
      </p:sp>
      <p:sp>
        <p:nvSpPr>
          <p:cNvPr id="3" name="Объект 2"/>
          <p:cNvSpPr>
            <a:spLocks noGrp="1"/>
          </p:cNvSpPr>
          <p:nvPr>
            <p:ph sz="half" idx="1"/>
          </p:nvPr>
        </p:nvSpPr>
        <p:spPr>
          <a:solidFill>
            <a:schemeClr val="bg2">
              <a:lumMod val="75000"/>
            </a:schemeClr>
          </a:solidFill>
          <a:ln>
            <a:noFill/>
          </a:ln>
          <a:effectLst>
            <a:outerShdw blurRad="225425" dist="50800" dir="5220000" algn="ctr">
              <a:srgbClr val="000000">
                <a:alpha val="33000"/>
              </a:srgbClr>
            </a:outerShdw>
          </a:effectLst>
          <a:scene3d>
            <a:camera prst="perspectiveFront"/>
            <a:lightRig rig="harsh" dir="t">
              <a:rot lat="0" lon="0" rev="3000000"/>
            </a:lightRig>
          </a:scene3d>
          <a:sp3d extrusionH="254000" contourW="19050">
            <a:bevelT w="82550" h="44450" prst="angle"/>
            <a:bevelB w="82550" h="44450" prst="angle"/>
            <a:contourClr>
              <a:srgbClr val="FFFFFF"/>
            </a:contourClr>
          </a:sp3d>
        </p:spPr>
        <p:txBody>
          <a:bodyPr>
            <a:noAutofit/>
          </a:bodyPr>
          <a:lstStyle/>
          <a:p>
            <a:r>
              <a:rPr lang="ka-GE" sz="2000" b="1" dirty="0" smtClean="0"/>
              <a:t>1. მისი </a:t>
            </a:r>
            <a:r>
              <a:rPr lang="ka-GE" sz="2000" b="1" dirty="0"/>
              <a:t>ნაჭამი პრასა</a:t>
            </a:r>
            <a:r>
              <a:rPr lang="en-US" sz="2000" b="1" dirty="0"/>
              <a:t>  </a:t>
            </a:r>
            <a:r>
              <a:rPr lang="en-US" sz="2000" b="1" dirty="0" err="1"/>
              <a:t>ნახე</a:t>
            </a:r>
            <a:r>
              <a:rPr lang="ka-GE" sz="2000" b="1" dirty="0"/>
              <a:t>. </a:t>
            </a:r>
            <a:endParaRPr lang="ka-GE" sz="2000" b="1" dirty="0" smtClean="0"/>
          </a:p>
          <a:p>
            <a:r>
              <a:rPr lang="ka-GE" sz="2000" b="1" dirty="0" smtClean="0"/>
              <a:t>2. სახელის გატეხა</a:t>
            </a:r>
            <a:endParaRPr lang="ru-RU" sz="2000" dirty="0"/>
          </a:p>
          <a:p>
            <a:endParaRPr lang="ka-GE" sz="2000" b="1" dirty="0" smtClean="0"/>
          </a:p>
          <a:p>
            <a:pPr marL="0" indent="0">
              <a:buNone/>
            </a:pPr>
            <a:r>
              <a:rPr lang="ka-GE" sz="2000" b="1" dirty="0" smtClean="0"/>
              <a:t>3.გულის მოსვლა, გულის აღრენა, გულის ამღვრევა, გულზე გასკდომა...</a:t>
            </a:r>
            <a:endParaRPr lang="ka-GE" sz="2000" b="1" dirty="0"/>
          </a:p>
          <a:p>
            <a:pPr marL="0" indent="0">
              <a:buNone/>
            </a:pPr>
            <a:endParaRPr lang="ka-GE" sz="2000" b="1" dirty="0" smtClean="0"/>
          </a:p>
          <a:p>
            <a:r>
              <a:rPr lang="ka-GE" sz="2000" b="1" dirty="0" smtClean="0"/>
              <a:t>4. პირიდან ცოფების</a:t>
            </a:r>
            <a:r>
              <a:rPr lang="ka-GE" sz="2000" b="1" dirty="0"/>
              <a:t>// თვალებიდან </a:t>
            </a:r>
            <a:r>
              <a:rPr lang="ka-GE" sz="2000" b="1" dirty="0" smtClean="0"/>
              <a:t>წინწკლების  ყრა</a:t>
            </a:r>
            <a:endParaRPr lang="ka-GE" sz="2000" b="1" dirty="0"/>
          </a:p>
          <a:p>
            <a:r>
              <a:rPr lang="ka-GE" sz="2000" b="1" dirty="0" smtClean="0"/>
              <a:t>5. ბატის </a:t>
            </a:r>
            <a:r>
              <a:rPr lang="ka-GE" sz="2000" b="1" dirty="0"/>
              <a:t>ჭკუის, ბატიტვინა.</a:t>
            </a:r>
            <a:endParaRPr lang="ru-RU" sz="2000" dirty="0"/>
          </a:p>
          <a:p>
            <a:r>
              <a:rPr lang="ka-GE" sz="2000" b="1" dirty="0" smtClean="0"/>
              <a:t>6</a:t>
            </a:r>
            <a:r>
              <a:rPr lang="ka-GE" sz="2000" dirty="0" smtClean="0"/>
              <a:t>. პირში </a:t>
            </a:r>
            <a:r>
              <a:rPr lang="ka-GE" sz="2000" b="1" dirty="0"/>
              <a:t>ბურთი</a:t>
            </a:r>
            <a:r>
              <a:rPr lang="ka-GE" sz="2000" dirty="0"/>
              <a:t> </a:t>
            </a:r>
            <a:r>
              <a:rPr lang="ka-GE" sz="2000" dirty="0" smtClean="0"/>
              <a:t>ჩასჩარა.</a:t>
            </a:r>
            <a:endParaRPr lang="ru-RU" sz="2000" dirty="0"/>
          </a:p>
          <a:p>
            <a:r>
              <a:rPr lang="ka-GE" sz="2000" b="1" dirty="0" smtClean="0"/>
              <a:t>7. ,,</a:t>
            </a:r>
            <a:r>
              <a:rPr lang="ka-GE" sz="2000" b="1" dirty="0"/>
              <a:t>დაკაკლვა</a:t>
            </a:r>
            <a:r>
              <a:rPr lang="ka-GE" sz="2000" dirty="0"/>
              <a:t>.</a:t>
            </a:r>
            <a:r>
              <a:rPr lang="ka-GE" sz="2000" b="1" dirty="0"/>
              <a:t>“</a:t>
            </a:r>
            <a:endParaRPr lang="ru-RU" sz="2000" dirty="0"/>
          </a:p>
          <a:p>
            <a:endParaRPr lang="ru-RU" sz="2000" dirty="0"/>
          </a:p>
        </p:txBody>
      </p:sp>
      <p:sp>
        <p:nvSpPr>
          <p:cNvPr id="4" name="Объект 3"/>
          <p:cNvSpPr>
            <a:spLocks noGrp="1"/>
          </p:cNvSpPr>
          <p:nvPr>
            <p:ph sz="half" idx="2"/>
          </p:nvPr>
        </p:nvSpPr>
        <p:spPr>
          <a:xfrm>
            <a:off x="6267734" y="1971818"/>
            <a:ext cx="5181600" cy="4351338"/>
          </a:xfrm>
          <a:solidFill>
            <a:schemeClr val="accent3"/>
          </a:solidFill>
          <a:ln>
            <a:solidFill>
              <a:schemeClr val="tx2">
                <a:lumMod val="75000"/>
              </a:schemeClr>
            </a:solidFill>
          </a:ln>
        </p:spPr>
        <p:txBody>
          <a:bodyPr>
            <a:normAutofit fontScale="25000" lnSpcReduction="20000"/>
          </a:bodyPr>
          <a:lstStyle/>
          <a:p>
            <a:endParaRPr lang="ka-GE" dirty="0" smtClean="0"/>
          </a:p>
          <a:p>
            <a:r>
              <a:rPr lang="ka-GE" sz="9600" dirty="0" smtClean="0"/>
              <a:t>1.მის </a:t>
            </a:r>
            <a:r>
              <a:rPr lang="ka-GE" sz="9600" dirty="0"/>
              <a:t>ნაჭამ </a:t>
            </a:r>
            <a:r>
              <a:rPr lang="ka-GE" sz="9600" b="1" dirty="0"/>
              <a:t>პიტნას</a:t>
            </a:r>
            <a:r>
              <a:rPr lang="ka-GE" sz="9600" dirty="0"/>
              <a:t> უყურე </a:t>
            </a:r>
          </a:p>
          <a:p>
            <a:r>
              <a:rPr lang="ka-GE" sz="9600" b="1" dirty="0" smtClean="0"/>
              <a:t>2. თავის </a:t>
            </a:r>
            <a:r>
              <a:rPr lang="ka-GE" sz="9600" b="1" dirty="0"/>
              <a:t>გატეხაა</a:t>
            </a:r>
            <a:r>
              <a:rPr lang="ka-GE" sz="9600" dirty="0"/>
              <a:t>. </a:t>
            </a:r>
            <a:endParaRPr lang="ka-GE" sz="9600" dirty="0" smtClean="0"/>
          </a:p>
          <a:p>
            <a:r>
              <a:rPr lang="ka-GE" sz="9600" b="1" i="1" dirty="0" smtClean="0"/>
              <a:t>3. დოქებზე </a:t>
            </a:r>
            <a:r>
              <a:rPr lang="ka-GE" sz="9600" b="1" i="1" dirty="0"/>
              <a:t>ჯდება, ოპიუმმა თავში დაარტყა, სახეზე ცეცხლი ხალივით გახდა, ცხვირიდან ცეცხლს აფრქვევს, სისხლი თხემზე აუვიდა</a:t>
            </a:r>
            <a:r>
              <a:rPr lang="ka-GE" sz="9600" b="1" i="1" dirty="0" smtClean="0"/>
              <a:t>…..</a:t>
            </a:r>
            <a:endParaRPr lang="ka-GE" sz="9600" dirty="0" smtClean="0"/>
          </a:p>
          <a:p>
            <a:r>
              <a:rPr lang="ka-GE" sz="9600" b="1" dirty="0" smtClean="0"/>
              <a:t>4. ცხვირიდან </a:t>
            </a:r>
            <a:r>
              <a:rPr lang="ka-GE" sz="9600" b="1" dirty="0"/>
              <a:t>ცეცხლის ფრქვევა</a:t>
            </a:r>
            <a:endParaRPr lang="ka-GE" sz="9600" dirty="0"/>
          </a:p>
          <a:p>
            <a:r>
              <a:rPr lang="ka-GE" sz="9600" b="1" dirty="0" smtClean="0"/>
              <a:t>5. კატის</a:t>
            </a:r>
            <a:r>
              <a:rPr lang="ka-GE" sz="9600" dirty="0" smtClean="0"/>
              <a:t> </a:t>
            </a:r>
            <a:r>
              <a:rPr lang="ka-GE" sz="9600" dirty="0"/>
              <a:t>ჭკუის </a:t>
            </a:r>
            <a:endParaRPr lang="ka-GE" sz="9600" dirty="0" smtClean="0"/>
          </a:p>
          <a:p>
            <a:r>
              <a:rPr lang="ka-GE" sz="9600" b="1" dirty="0" smtClean="0"/>
              <a:t>6. პირში </a:t>
            </a:r>
            <a:r>
              <a:rPr lang="ka-GE" sz="9600" b="1" dirty="0"/>
              <a:t>სიტყვა// ცერცვი// ქვა//საცობი</a:t>
            </a:r>
            <a:r>
              <a:rPr lang="ka-GE" sz="9600" dirty="0"/>
              <a:t> ჩასჩარა </a:t>
            </a:r>
            <a:endParaRPr lang="ka-GE" sz="9600" dirty="0" smtClean="0"/>
          </a:p>
          <a:p>
            <a:r>
              <a:rPr lang="ka-GE" sz="9600" b="1" dirty="0" smtClean="0"/>
              <a:t>7. პირიდანმუხუდოს,ყრის</a:t>
            </a:r>
            <a:r>
              <a:rPr lang="ka-GE" sz="9600" b="1" dirty="0"/>
              <a:t>//</a:t>
            </a:r>
            <a:r>
              <a:rPr lang="ka-GE" sz="9600" b="1" dirty="0" smtClean="0"/>
              <a:t>პირში ცერცვი არ უსველდება</a:t>
            </a:r>
            <a:r>
              <a:rPr lang="tr-TR" sz="9600" b="1" dirty="0"/>
              <a:t>.</a:t>
            </a:r>
            <a:endParaRPr lang="ka-GE" sz="9600" dirty="0"/>
          </a:p>
          <a:p>
            <a:endParaRPr lang="ka-GE" sz="9600" dirty="0" smtClean="0"/>
          </a:p>
          <a:p>
            <a:endParaRPr lang="ka-GE" dirty="0"/>
          </a:p>
          <a:p>
            <a:endParaRPr lang="ka-GE" dirty="0" smtClean="0"/>
          </a:p>
          <a:p>
            <a:endParaRPr lang="ka-GE" dirty="0"/>
          </a:p>
          <a:p>
            <a:endParaRPr lang="ka-GE" dirty="0" smtClean="0"/>
          </a:p>
          <a:p>
            <a:endParaRPr lang="ka-GE" dirty="0"/>
          </a:p>
          <a:p>
            <a:endParaRPr lang="ka-GE" dirty="0" smtClean="0"/>
          </a:p>
          <a:p>
            <a:endParaRPr lang="ka-GE" dirty="0"/>
          </a:p>
          <a:p>
            <a:endParaRPr lang="ka-GE" dirty="0" smtClean="0"/>
          </a:p>
          <a:p>
            <a:endParaRPr lang="ru-RU" dirty="0"/>
          </a:p>
        </p:txBody>
      </p:sp>
    </p:spTree>
    <p:extLst>
      <p:ext uri="{BB962C8B-B14F-4D97-AF65-F5344CB8AC3E}">
        <p14:creationId xmlns:p14="http://schemas.microsoft.com/office/powerpoint/2010/main" val="12629960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lumMod val="40000"/>
              <a:lumOff val="60000"/>
            </a:schemeClr>
          </a:solidFill>
          <a:ln>
            <a:solidFill>
              <a:schemeClr val="tx1"/>
            </a:solidFill>
          </a:ln>
          <a:scene3d>
            <a:camera prst="orthographicFront"/>
            <a:lightRig rig="threePt" dir="t"/>
          </a:scene3d>
          <a:sp3d>
            <a:bevelT prst="angle"/>
          </a:sp3d>
        </p:spPr>
        <p:txBody>
          <a:bodyPr/>
          <a:lstStyle/>
          <a:p>
            <a:r>
              <a:rPr lang="ka-GE" dirty="0" smtClean="0"/>
              <a:t>             კულტურათა დიალოგი</a:t>
            </a:r>
            <a:endParaRPr lang="ru-RU" dirty="0"/>
          </a:p>
        </p:txBody>
      </p:sp>
      <p:sp>
        <p:nvSpPr>
          <p:cNvPr id="3" name="Объект 2"/>
          <p:cNvSpPr>
            <a:spLocks noGrp="1"/>
          </p:cNvSpPr>
          <p:nvPr>
            <p:ph sz="half" idx="1"/>
          </p:nvPr>
        </p:nvSpPr>
        <p:spPr>
          <a:solidFill>
            <a:schemeClr val="accent1">
              <a:lumMod val="40000"/>
              <a:lumOff val="60000"/>
            </a:schemeClr>
          </a:solidFill>
        </p:spPr>
        <p:txBody>
          <a:bodyPr>
            <a:normAutofit fontScale="92500" lnSpcReduction="10000"/>
          </a:bodyPr>
          <a:lstStyle/>
          <a:p>
            <a:pPr marL="0" indent="0">
              <a:buNone/>
            </a:pPr>
            <a:r>
              <a:rPr lang="ka-GE" dirty="0" smtClean="0"/>
              <a:t>  1.  </a:t>
            </a:r>
            <a:r>
              <a:rPr lang="ka-GE" b="1" dirty="0"/>
              <a:t>ნემსის ყუნწში</a:t>
            </a:r>
            <a:r>
              <a:rPr lang="ka-GE" dirty="0"/>
              <a:t> </a:t>
            </a:r>
            <a:r>
              <a:rPr lang="ka-GE" dirty="0"/>
              <a:t> </a:t>
            </a:r>
            <a:r>
              <a:rPr lang="ka-GE" b="1" dirty="0" smtClean="0"/>
              <a:t>ჩატენა</a:t>
            </a:r>
          </a:p>
          <a:p>
            <a:pPr marL="0" indent="0">
              <a:buNone/>
            </a:pPr>
            <a:r>
              <a:rPr lang="ka-GE" dirty="0" smtClean="0"/>
              <a:t>  2. </a:t>
            </a:r>
            <a:r>
              <a:rPr lang="ka-GE" b="1" dirty="0" smtClean="0"/>
              <a:t>ნემსის </a:t>
            </a:r>
            <a:r>
              <a:rPr lang="ka-GE" b="1" dirty="0"/>
              <a:t>ყუნწში  </a:t>
            </a:r>
            <a:r>
              <a:rPr lang="ka-GE" b="1" dirty="0" smtClean="0"/>
              <a:t>გაძვრომა</a:t>
            </a:r>
            <a:endParaRPr lang="ru-RU" dirty="0"/>
          </a:p>
          <a:p>
            <a:pPr marL="0" indent="0">
              <a:buNone/>
            </a:pPr>
            <a:r>
              <a:rPr lang="ka-GE" b="1" dirty="0" smtClean="0"/>
              <a:t>  3.რუსი </a:t>
            </a:r>
            <a:r>
              <a:rPr lang="ka-GE" b="1" dirty="0"/>
              <a:t>ხუმ არ მოგდევს</a:t>
            </a:r>
            <a:r>
              <a:rPr lang="ka-GE" b="1" dirty="0" smtClean="0"/>
              <a:t>.</a:t>
            </a:r>
          </a:p>
          <a:p>
            <a:pPr marL="0" indent="0">
              <a:buNone/>
            </a:pPr>
            <a:r>
              <a:rPr lang="ka-GE" b="1" dirty="0" smtClean="0"/>
              <a:t>  4. ხელები </a:t>
            </a:r>
            <a:r>
              <a:rPr lang="ka-GE" b="1" dirty="0"/>
              <a:t>დაიბანა</a:t>
            </a:r>
            <a:r>
              <a:rPr lang="ka-GE" b="1" dirty="0" smtClean="0"/>
              <a:t>.</a:t>
            </a:r>
          </a:p>
          <a:p>
            <a:r>
              <a:rPr lang="ka-GE" dirty="0" smtClean="0"/>
              <a:t>5. </a:t>
            </a:r>
            <a:r>
              <a:rPr lang="ka-GE" b="1" dirty="0" smtClean="0"/>
              <a:t>გული  </a:t>
            </a:r>
          </a:p>
          <a:p>
            <a:r>
              <a:rPr lang="ka-GE" dirty="0" smtClean="0"/>
              <a:t> </a:t>
            </a:r>
            <a:r>
              <a:rPr lang="ka-GE" dirty="0"/>
              <a:t>სიყვარული, სიხარული, მწუხარება, დანანება, დარდი, ნაღველი, წყენა, ადამიანის ღრმა </a:t>
            </a:r>
            <a:r>
              <a:rPr lang="ka-GE" dirty="0" smtClean="0"/>
              <a:t>გრძნობები; ემოციური </a:t>
            </a:r>
            <a:r>
              <a:rPr lang="ka-GE" dirty="0"/>
              <a:t>და ინტელექტუალური </a:t>
            </a:r>
            <a:r>
              <a:rPr lang="ka-GE" dirty="0" smtClean="0"/>
              <a:t>შესაძლებლობანი. </a:t>
            </a:r>
            <a:endParaRPr lang="ru-RU" dirty="0"/>
          </a:p>
          <a:p>
            <a:endParaRPr lang="ru-RU" dirty="0"/>
          </a:p>
        </p:txBody>
      </p:sp>
      <p:sp>
        <p:nvSpPr>
          <p:cNvPr id="4" name="Объект 3"/>
          <p:cNvSpPr>
            <a:spLocks noGrp="1"/>
          </p:cNvSpPr>
          <p:nvPr>
            <p:ph sz="half" idx="2"/>
          </p:nvPr>
        </p:nvSpPr>
        <p:spPr>
          <a:solidFill>
            <a:schemeClr val="accent5">
              <a:lumMod val="40000"/>
              <a:lumOff val="60000"/>
            </a:schemeClr>
          </a:solidFill>
        </p:spPr>
        <p:txBody>
          <a:bodyPr>
            <a:normAutofit fontScale="92500" lnSpcReduction="10000"/>
          </a:bodyPr>
          <a:lstStyle/>
          <a:p>
            <a:pPr marL="0" indent="0">
              <a:buNone/>
            </a:pPr>
            <a:r>
              <a:rPr lang="ka-GE" b="1" dirty="0" smtClean="0"/>
              <a:t>1.</a:t>
            </a:r>
            <a:r>
              <a:rPr lang="ka-GE" b="1" dirty="0"/>
              <a:t> კაკლის ნაჭუჭში  </a:t>
            </a:r>
            <a:r>
              <a:rPr lang="ka-GE" b="1" dirty="0" smtClean="0"/>
              <a:t>ჩატენა</a:t>
            </a:r>
          </a:p>
          <a:p>
            <a:pPr marL="0" indent="0">
              <a:buNone/>
            </a:pPr>
            <a:r>
              <a:rPr lang="ka-GE" b="1" dirty="0" smtClean="0"/>
              <a:t>2. თხილის ნაჭუჭში</a:t>
            </a:r>
            <a:r>
              <a:rPr lang="ka-GE" b="1" dirty="0"/>
              <a:t>//ცხრილის ნასვრეტში  </a:t>
            </a:r>
            <a:r>
              <a:rPr lang="ka-GE" b="1" dirty="0" smtClean="0"/>
              <a:t>გაძვრომა</a:t>
            </a:r>
          </a:p>
          <a:p>
            <a:pPr marL="0" indent="0">
              <a:buNone/>
            </a:pPr>
            <a:r>
              <a:rPr lang="ka-GE" b="1" dirty="0" smtClean="0"/>
              <a:t>3.ცხენოსანი </a:t>
            </a:r>
            <a:r>
              <a:rPr lang="ka-GE" b="1" dirty="0"/>
              <a:t>ხომ არ </a:t>
            </a:r>
            <a:r>
              <a:rPr lang="ka-GE" b="1" dirty="0" smtClean="0"/>
              <a:t>მოგდევს</a:t>
            </a:r>
          </a:p>
          <a:p>
            <a:pPr marL="0" indent="0">
              <a:buNone/>
            </a:pPr>
            <a:r>
              <a:rPr lang="ka-GE" b="1" dirty="0" smtClean="0"/>
              <a:t>4. ულვაშები ჩამოიწმინდა</a:t>
            </a:r>
            <a:r>
              <a:rPr lang="ka-GE" dirty="0" smtClean="0"/>
              <a:t> </a:t>
            </a:r>
            <a:endParaRPr lang="ru-RU" dirty="0"/>
          </a:p>
        </p:txBody>
      </p:sp>
      <p:sp>
        <p:nvSpPr>
          <p:cNvPr id="5" name="Сердце 4"/>
          <p:cNvSpPr/>
          <p:nvPr/>
        </p:nvSpPr>
        <p:spPr>
          <a:xfrm>
            <a:off x="4724400" y="3261815"/>
            <a:ext cx="914400" cy="91440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2582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lumMod val="90000"/>
            </a:schemeClr>
          </a:solidFill>
          <a:ln>
            <a:solidFill>
              <a:schemeClr val="bg2">
                <a:lumMod val="10000"/>
              </a:schemeClr>
            </a:solidFill>
          </a:ln>
          <a:scene3d>
            <a:camera prst="orthographicFront"/>
            <a:lightRig rig="threePt" dir="t"/>
          </a:scene3d>
          <a:sp3d>
            <a:bevelT prst="angle"/>
          </a:sp3d>
        </p:spPr>
        <p:txBody>
          <a:bodyPr/>
          <a:lstStyle/>
          <a:p>
            <a:r>
              <a:rPr lang="ka-GE" dirty="0" smtClean="0"/>
              <a:t>                            კალკი</a:t>
            </a:r>
            <a:endParaRPr lang="ru-RU" dirty="0"/>
          </a:p>
        </p:txBody>
      </p:sp>
      <p:sp>
        <p:nvSpPr>
          <p:cNvPr id="3" name="Объект 2"/>
          <p:cNvSpPr>
            <a:spLocks noGrp="1"/>
          </p:cNvSpPr>
          <p:nvPr>
            <p:ph idx="1"/>
          </p:nvPr>
        </p:nvSpPr>
        <p:spPr>
          <a:solidFill>
            <a:schemeClr val="accent1">
              <a:lumMod val="40000"/>
              <a:lumOff val="60000"/>
            </a:schemeClr>
          </a:solidFill>
          <a:ln>
            <a:solidFill>
              <a:schemeClr val="tx1"/>
            </a:solidFill>
          </a:ln>
        </p:spPr>
        <p:txBody>
          <a:bodyPr>
            <a:normAutofit fontScale="92500" lnSpcReduction="20000"/>
          </a:bodyPr>
          <a:lstStyle/>
          <a:p>
            <a:r>
              <a:rPr lang="ka-GE" b="1" i="1" dirty="0"/>
              <a:t>ყუსურზე არ დიმიხედოთ, სულის სიმწარით</a:t>
            </a:r>
            <a:r>
              <a:rPr lang="ka-GE" i="1" dirty="0"/>
              <a:t>,  </a:t>
            </a:r>
            <a:r>
              <a:rPr lang="ka-GE" b="1" i="1" dirty="0"/>
              <a:t>სიტყვის დაკავება// წაქცევა, თვალიდან  ჩამოგდება,  ქესაში  ჩაგდება, ბოლთის ცემა</a:t>
            </a:r>
            <a:r>
              <a:rPr lang="ka-GE" i="1" dirty="0"/>
              <a:t>, </a:t>
            </a:r>
            <a:r>
              <a:rPr lang="ka-GE" b="1" i="1" dirty="0"/>
              <a:t>სჯულიდან გადაბრუნება, კლავის გაწვდა, ენაზე მოსვლა, ხათრის გატეხა, წყალივით იცის</a:t>
            </a:r>
            <a:r>
              <a:rPr lang="ka-GE" i="1" dirty="0"/>
              <a:t>, </a:t>
            </a:r>
            <a:r>
              <a:rPr lang="ka-GE" b="1" i="1" dirty="0"/>
              <a:t>ჯოხის ჭამა</a:t>
            </a:r>
            <a:r>
              <a:rPr lang="ka-GE" i="1" dirty="0"/>
              <a:t>, </a:t>
            </a:r>
            <a:r>
              <a:rPr lang="ka-GE" b="1" i="1" dirty="0"/>
              <a:t>ამბის მიცემა პირდაპირ მოსვლა</a:t>
            </a:r>
            <a:r>
              <a:rPr lang="ka-GE" i="1" dirty="0"/>
              <a:t> და ა.შ. </a:t>
            </a:r>
            <a:endParaRPr lang="ru-RU" dirty="0"/>
          </a:p>
          <a:p>
            <a:r>
              <a:rPr lang="ka-GE" i="1" dirty="0"/>
              <a:t>კალკებია ასევე:</a:t>
            </a:r>
            <a:r>
              <a:rPr lang="ka-GE" b="1" i="1" dirty="0"/>
              <a:t>სულის სიმწარით</a:t>
            </a:r>
            <a:r>
              <a:rPr lang="ka-GE" i="1" dirty="0"/>
              <a:t>, </a:t>
            </a:r>
            <a:r>
              <a:rPr lang="ka-GE" b="1" i="1" dirty="0"/>
              <a:t>ბეზარზე მოსვლა, მოთმინებიდან გამოსვლა, ფეშინში ჩადგომა, ხათრის აშენება; ცოდვების გასვლა მეიდანში; ექბერის ძახილი;ყუსურზე დახედვა//დარჩენა</a:t>
            </a:r>
            <a:r>
              <a:rPr lang="ka-GE" i="1" dirty="0"/>
              <a:t>//</a:t>
            </a:r>
            <a:r>
              <a:rPr lang="ka-GE" b="1" i="1" dirty="0"/>
              <a:t>ყუსურ ბახმა// ყუსურის ჩუქვება; სისხლიდან გარეცხვა</a:t>
            </a:r>
            <a:r>
              <a:rPr lang="ka-GE" i="1" dirty="0"/>
              <a:t>-(ნათესაობის დაკარგვა),</a:t>
            </a:r>
            <a:r>
              <a:rPr lang="ka-GE" b="1" i="1" dirty="0"/>
              <a:t> (რ)კინის ფერდე </a:t>
            </a:r>
            <a:r>
              <a:rPr lang="ka-GE" i="1" dirty="0"/>
              <a:t>(საერთო ენის უქონლობა),</a:t>
            </a:r>
            <a:r>
              <a:rPr lang="ka-GE" b="1" i="1" dirty="0"/>
              <a:t> სირცხვილი აწევლია, ყაზიაღში გარეცხილი, წაღმა-უკუღმა ლაპარიკი,ხებერი არ აქ,ჰახს არ შეჭამს </a:t>
            </a:r>
            <a:r>
              <a:rPr lang="ka-GE" i="1" dirty="0"/>
              <a:t>(უსამართლობას არ  ჩაიდენს), </a:t>
            </a:r>
            <a:r>
              <a:rPr lang="ka-GE" b="1" i="1" dirty="0"/>
              <a:t>ჰახს არ შეაჭმევს</a:t>
            </a:r>
            <a:r>
              <a:rPr lang="ka-GE" i="1" dirty="0"/>
              <a:t>, </a:t>
            </a:r>
            <a:r>
              <a:rPr lang="ka-GE" b="1" i="1" dirty="0"/>
              <a:t>ხიშმი ჭამა,პირის მოძებნა; ყაფა//ხაპერი საქმობს, ეზიეთის//ზორის//ხებერის//იუზის მიცემა.</a:t>
            </a:r>
            <a:endParaRPr lang="ru-RU" dirty="0"/>
          </a:p>
          <a:p>
            <a:endParaRPr lang="ru-RU" dirty="0"/>
          </a:p>
        </p:txBody>
      </p:sp>
    </p:spTree>
    <p:extLst>
      <p:ext uri="{BB962C8B-B14F-4D97-AF65-F5344CB8AC3E}">
        <p14:creationId xmlns:p14="http://schemas.microsoft.com/office/powerpoint/2010/main" val="3957822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lumMod val="60000"/>
              <a:lumOff val="40000"/>
            </a:schemeClr>
          </a:solidFill>
          <a:ln>
            <a:solidFill>
              <a:schemeClr val="tx2">
                <a:lumMod val="75000"/>
              </a:schemeClr>
            </a:solidFill>
          </a:ln>
          <a:scene3d>
            <a:camera prst="orthographicFront"/>
            <a:lightRig rig="threePt" dir="t"/>
          </a:scene3d>
          <a:sp3d>
            <a:bevelT prst="angle"/>
          </a:sp3d>
        </p:spPr>
        <p:txBody>
          <a:bodyPr/>
          <a:lstStyle/>
          <a:p>
            <a:r>
              <a:rPr lang="ka-GE" dirty="0" smtClean="0"/>
              <a:t>                    ნეკროტიზმები               </a:t>
            </a:r>
            <a:endParaRPr lang="ru-RU" dirty="0"/>
          </a:p>
        </p:txBody>
      </p:sp>
      <p:sp>
        <p:nvSpPr>
          <p:cNvPr id="3" name="Объект 2"/>
          <p:cNvSpPr>
            <a:spLocks noGrp="1"/>
          </p:cNvSpPr>
          <p:nvPr>
            <p:ph idx="1"/>
          </p:nvPr>
        </p:nvSpPr>
        <p:spPr>
          <a:solidFill>
            <a:schemeClr val="accent1">
              <a:lumMod val="40000"/>
              <a:lumOff val="60000"/>
            </a:schemeClr>
          </a:solidFill>
          <a:ln>
            <a:solidFill>
              <a:schemeClr val="tx1"/>
            </a:solidFill>
          </a:ln>
          <a:scene3d>
            <a:camera prst="orthographicFront"/>
            <a:lightRig rig="threePt" dir="t"/>
          </a:scene3d>
          <a:sp3d>
            <a:bevelT prst="angle"/>
          </a:sp3d>
        </p:spPr>
        <p:txBody>
          <a:bodyPr>
            <a:normAutofit/>
          </a:bodyPr>
          <a:lstStyle/>
          <a:p>
            <a:r>
              <a:rPr lang="ka-GE" dirty="0" smtClean="0"/>
              <a:t>არქაული </a:t>
            </a:r>
            <a:r>
              <a:rPr lang="ka-GE" dirty="0"/>
              <a:t>და ხმარებიდან გასული სიტყვები ძირითადად არაბული და სპარსული წარმოშობისაა. ასეთებია:  </a:t>
            </a:r>
            <a:r>
              <a:rPr lang="ka-GE" b="1" dirty="0"/>
              <a:t>აბრუ, ილაჯი, ყავლი, ყალყი, ყირა,  არაქათი, სიქა,  აინუნი, იხტიბარი.</a:t>
            </a:r>
            <a:r>
              <a:rPr lang="ka-GE" dirty="0"/>
              <a:t>ისინი  დაცულია  ფრაზეოლოგიზმებში: </a:t>
            </a:r>
            <a:r>
              <a:rPr lang="ka-GE" b="1" dirty="0"/>
              <a:t>აბრუს გატეხა, ყავლის გასვლა, აინუნში მოსვლა/ ჩაგდება; ყალყზე დადგომა, ყირაზე გასვლა,  ყირაზე გადატარება, ილაჯის  გაწყვეტა, არაქათის გაცლა, სიქას გაცლა.</a:t>
            </a:r>
            <a:r>
              <a:rPr lang="ka-GE" dirty="0"/>
              <a:t> ქართულში შემოგვენახა ამ სიტყვათაგან წარმოქმნილი კომპოზიტები  და ნასახელარი ზმნებიც: </a:t>
            </a:r>
            <a:r>
              <a:rPr lang="ka-GE" b="1" dirty="0"/>
              <a:t>სიქაგაცლილი, არაქათგაცლილი,ილაჯგაწყვეტილი, აბრუგატეხილი, დაჰყაბულდა და ა. შ.</a:t>
            </a:r>
            <a:endParaRPr lang="ru-RU" dirty="0"/>
          </a:p>
          <a:p>
            <a:endParaRPr lang="ru-RU" dirty="0"/>
          </a:p>
        </p:txBody>
      </p:sp>
    </p:spTree>
    <p:extLst>
      <p:ext uri="{BB962C8B-B14F-4D97-AF65-F5344CB8AC3E}">
        <p14:creationId xmlns:p14="http://schemas.microsoft.com/office/powerpoint/2010/main" val="28990889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1089</Words>
  <Application>Microsoft Office PowerPoint</Application>
  <PresentationFormat>Широкоэкранный</PresentationFormat>
  <Paragraphs>111</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Calibri Light</vt:lpstr>
      <vt:lpstr>Sylfaen</vt:lpstr>
      <vt:lpstr>Тема Office</vt:lpstr>
      <vt:lpstr>ფრაზეოლოგიზმთა კვლევის ასპექტები</vt:lpstr>
      <vt:lpstr>                სემინარის მიზნები</vt:lpstr>
      <vt:lpstr>               ლოგოეპისტემები</vt:lpstr>
      <vt:lpstr>                ლოგოეპისტემები</vt:lpstr>
      <vt:lpstr>             კულტურათა დიალოგი                          ქართულ-თურქული  ვარიანტები </vt:lpstr>
      <vt:lpstr>              კულტურათა დიალოგი                          ქართულ-თურქული  ვარიანტები </vt:lpstr>
      <vt:lpstr>             კულტურათა დიალოგი</vt:lpstr>
      <vt:lpstr>                            კალკი</vt:lpstr>
      <vt:lpstr>                    ნეკროტიზმები               </vt:lpstr>
      <vt:lpstr>ფრაზეოლოგიზმთა მოდიფიკაცია</vt:lpstr>
      <vt:lpstr>     ფრაზეოლოგიზმთა თარგმნის                                  პრობლემები</vt:lpstr>
      <vt:lpstr>             ლოგოეპისტემა</vt:lpstr>
      <vt:lpstr>ქართულ-თურქული ლოგოეპისტემების                                            თარგმნა</vt:lpstr>
      <vt:lpstr>გმადლობთ ყურადღებისთვის!</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ფრაზეოლოგიზმთა კვლევის ასპექტები</dc:title>
  <dc:creator>nana</dc:creator>
  <cp:lastModifiedBy>nana</cp:lastModifiedBy>
  <cp:revision>10</cp:revision>
  <dcterms:created xsi:type="dcterms:W3CDTF">2017-12-08T09:41:11Z</dcterms:created>
  <dcterms:modified xsi:type="dcterms:W3CDTF">2017-12-30T08:00:56Z</dcterms:modified>
</cp:coreProperties>
</file>