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უბტიტრი 2"/>
          <p:cNvSpPr>
            <a:spLocks noGrp="1"/>
          </p:cNvSpPr>
          <p:nvPr>
            <p:ph type="subTitle" idx="1"/>
          </p:nvPr>
        </p:nvSpPr>
        <p:spPr>
          <a:xfrm>
            <a:off x="1371600" y="762000"/>
            <a:ext cx="6400800" cy="4876800"/>
          </a:xfrm>
        </p:spPr>
        <p:txBody>
          <a:bodyPr>
            <a:normAutofit fontScale="55000" lnSpcReduction="20000"/>
          </a:bodyPr>
          <a:lstStyle/>
          <a:p>
            <a:r>
              <a:rPr lang="ka-GE" sz="3800" b="1" i="1" dirty="0" smtClean="0">
                <a:solidFill>
                  <a:schemeClr val="tx1"/>
                </a:solidFill>
              </a:rPr>
              <a:t>ბათუმის </a:t>
            </a:r>
            <a:r>
              <a:rPr lang="en-US" sz="3800" b="1" i="1" dirty="0" smtClean="0">
                <a:solidFill>
                  <a:schemeClr val="tx1"/>
                </a:solidFill>
              </a:rPr>
              <a:t> </a:t>
            </a:r>
            <a:r>
              <a:rPr lang="ka-GE" sz="3800" b="1" i="1" dirty="0" smtClean="0">
                <a:solidFill>
                  <a:schemeClr val="tx1"/>
                </a:solidFill>
              </a:rPr>
              <a:t>შოთა</a:t>
            </a:r>
            <a:r>
              <a:rPr lang="en-US" sz="3800" b="1" i="1" dirty="0" smtClean="0">
                <a:solidFill>
                  <a:schemeClr val="tx1"/>
                </a:solidFill>
              </a:rPr>
              <a:t> </a:t>
            </a:r>
            <a:r>
              <a:rPr lang="ka-GE" sz="3800" b="1" i="1" dirty="0" smtClean="0">
                <a:solidFill>
                  <a:schemeClr val="tx1"/>
                </a:solidFill>
              </a:rPr>
              <a:t> რუსთაველის </a:t>
            </a:r>
            <a:r>
              <a:rPr lang="en-US" sz="3800" b="1" i="1" dirty="0" smtClean="0">
                <a:solidFill>
                  <a:schemeClr val="tx1"/>
                </a:solidFill>
              </a:rPr>
              <a:t> </a:t>
            </a:r>
            <a:r>
              <a:rPr lang="ka-GE" sz="3800" b="1" i="1" dirty="0" smtClean="0">
                <a:solidFill>
                  <a:schemeClr val="tx1"/>
                </a:solidFill>
              </a:rPr>
              <a:t>სახელმწიფო </a:t>
            </a:r>
            <a:r>
              <a:rPr lang="en-US" sz="3800" b="1" i="1" dirty="0" smtClean="0">
                <a:solidFill>
                  <a:schemeClr val="tx1"/>
                </a:solidFill>
              </a:rPr>
              <a:t> </a:t>
            </a:r>
            <a:r>
              <a:rPr lang="ka-GE" sz="3800" b="1" i="1" dirty="0" smtClean="0">
                <a:solidFill>
                  <a:schemeClr val="tx1"/>
                </a:solidFill>
              </a:rPr>
              <a:t>უნივერსიტეტი</a:t>
            </a:r>
            <a:endParaRPr lang="en-US" sz="3800" b="1" i="1" dirty="0" smtClean="0">
              <a:solidFill>
                <a:schemeClr val="tx1"/>
              </a:solidFill>
            </a:endParaRPr>
          </a:p>
          <a:p>
            <a:r>
              <a:rPr lang="ka-GE" sz="3800" dirty="0" smtClean="0">
                <a:solidFill>
                  <a:schemeClr val="tx1"/>
                </a:solidFill>
              </a:rPr>
              <a:t> </a:t>
            </a:r>
            <a:endParaRPr lang="en-US" sz="3800" dirty="0" smtClean="0">
              <a:solidFill>
                <a:schemeClr val="tx1"/>
              </a:solidFill>
            </a:endParaRPr>
          </a:p>
          <a:p>
            <a:r>
              <a:rPr lang="ka-GE" sz="3600" b="1" dirty="0" err="1" smtClean="0">
                <a:solidFill>
                  <a:srgbClr val="0070C0"/>
                </a:solidFill>
              </a:rPr>
              <a:t>ფიზ</a:t>
            </a:r>
            <a:r>
              <a:rPr lang="ka-GE" sz="3600" b="1" dirty="0" err="1" smtClean="0">
                <a:solidFill>
                  <a:srgbClr val="0070C0"/>
                </a:solidFill>
                <a:latin typeface="Sylfaen" pitchFamily="18" charset="0"/>
              </a:rPr>
              <a:t>კის</a:t>
            </a:r>
            <a:r>
              <a:rPr lang="ka-GE" sz="3600" b="1" dirty="0" smtClean="0">
                <a:solidFill>
                  <a:srgbClr val="0070C0"/>
                </a:solidFill>
                <a:latin typeface="Sylfaen" pitchFamily="18" charset="0"/>
              </a:rPr>
              <a:t> დეპარტამენტის ასოცირებული პროფესორი</a:t>
            </a:r>
          </a:p>
          <a:p>
            <a:r>
              <a:rPr lang="ka-GE" sz="3600" b="1" dirty="0" smtClean="0">
                <a:solidFill>
                  <a:srgbClr val="0070C0"/>
                </a:solidFill>
                <a:latin typeface="Sylfaen" pitchFamily="18" charset="0"/>
              </a:rPr>
              <a:t>ომარ ნაკაშიძე</a:t>
            </a:r>
          </a:p>
          <a:p>
            <a:endParaRPr lang="ka-GE" sz="3600" dirty="0">
              <a:solidFill>
                <a:schemeClr val="tx1"/>
              </a:solidFill>
              <a:latin typeface="Sylfaen" pitchFamily="18" charset="0"/>
            </a:endParaRPr>
          </a:p>
          <a:p>
            <a:r>
              <a:rPr lang="ka-GE" sz="3600" dirty="0" smtClean="0">
                <a:solidFill>
                  <a:schemeClr val="tx1"/>
                </a:solidFill>
                <a:latin typeface="Sylfaen" pitchFamily="18" charset="0"/>
              </a:rPr>
              <a:t>სამეცნიერო სემინარის თემა: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ru-RU" sz="3800" dirty="0" smtClean="0">
                <a:solidFill>
                  <a:schemeClr val="tx1"/>
                </a:solidFill>
              </a:rPr>
              <a:t> </a:t>
            </a:r>
            <a:endParaRPr lang="en-US" sz="3800" dirty="0" smtClean="0">
              <a:solidFill>
                <a:schemeClr val="tx1"/>
              </a:solidFill>
            </a:endParaRPr>
          </a:p>
          <a:p>
            <a:r>
              <a:rPr lang="ka-GE" sz="3300" b="1" dirty="0" smtClean="0">
                <a:solidFill>
                  <a:srgbClr val="0070C0"/>
                </a:solidFill>
              </a:rPr>
              <a:t>ნანოსტრუქტურების ოპტიკური </a:t>
            </a:r>
            <a:r>
              <a:rPr lang="ka-GE" sz="3300" b="1" dirty="0" smtClean="0">
                <a:solidFill>
                  <a:srgbClr val="0070C0"/>
                </a:solidFill>
              </a:rPr>
              <a:t>თვისებების აღწერა </a:t>
            </a:r>
            <a:endParaRPr lang="en-US" sz="3300" b="1" dirty="0" smtClean="0">
              <a:solidFill>
                <a:srgbClr val="0070C0"/>
              </a:solidFill>
            </a:endParaRPr>
          </a:p>
          <a:p>
            <a:r>
              <a:rPr lang="ka-GE" sz="3300" b="1" dirty="0" smtClean="0">
                <a:solidFill>
                  <a:srgbClr val="0070C0"/>
                </a:solidFill>
              </a:rPr>
              <a:t>ეფექტური გარემოს მოდელების გამოყენებით</a:t>
            </a:r>
            <a:endParaRPr lang="en-US" sz="3300" b="1" dirty="0" smtClean="0">
              <a:solidFill>
                <a:srgbClr val="0070C0"/>
              </a:solidFill>
            </a:endParaRPr>
          </a:p>
          <a:p>
            <a:r>
              <a:rPr lang="ru-RU" sz="3800" b="1" dirty="0" smtClean="0">
                <a:solidFill>
                  <a:schemeClr val="tx1"/>
                </a:solidFill>
              </a:rPr>
              <a:t> </a:t>
            </a:r>
            <a:endParaRPr lang="en-US" sz="3800" b="1" dirty="0" smtClean="0">
              <a:solidFill>
                <a:schemeClr val="tx1"/>
              </a:solidFill>
            </a:endParaRPr>
          </a:p>
          <a:p>
            <a:endParaRPr lang="en-US" sz="3800" dirty="0" smtClean="0">
              <a:solidFill>
                <a:schemeClr val="tx1"/>
              </a:solidFill>
            </a:endParaRPr>
          </a:p>
          <a:p>
            <a:r>
              <a:rPr lang="ka-GE" sz="3800" b="1" dirty="0" smtClean="0">
                <a:solidFill>
                  <a:schemeClr val="tx1"/>
                </a:solidFill>
              </a:rPr>
              <a:t>ბათუმი-2015</a:t>
            </a:r>
            <a:endParaRPr lang="en-US" sz="3800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ka-GE" sz="3200" b="1" smtClean="0">
                <a:solidFill>
                  <a:srgbClr val="C00000"/>
                </a:solidFill>
              </a:rPr>
              <a:t>ლამინარული სტრუქტურა</a:t>
            </a:r>
            <a:endParaRPr lang="en-US" sz="320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747776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600" b="1" dirty="0" err="1" smtClean="0">
                <a:solidFill>
                  <a:srgbClr val="C00000"/>
                </a:solidFill>
              </a:rPr>
              <a:t>ელიფსოიდის</a:t>
            </a:r>
            <a:r>
              <a:rPr lang="ka-GE" sz="3600" b="1" dirty="0" smtClean="0">
                <a:solidFill>
                  <a:srgbClr val="C00000"/>
                </a:solidFill>
              </a:rPr>
              <a:t>  </a:t>
            </a:r>
            <a:r>
              <a:rPr lang="ka-GE" sz="3600" b="1" dirty="0" err="1" smtClean="0">
                <a:solidFill>
                  <a:srgbClr val="C00000"/>
                </a:solidFill>
              </a:rPr>
              <a:t>პოლორიზებულობა</a:t>
            </a:r>
            <a:endParaRPr lang="en-US" sz="3600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81724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b="1" smtClean="0"/>
              <a:t>სფეროიდის  პოლორიზებულობა</a:t>
            </a:r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1953" y="1600200"/>
            <a:ext cx="80800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smtClean="0"/>
              <a:t>სფეროიდის  პოლორიზებულობა</a:t>
            </a:r>
            <a:endParaRPr lang="en-US" sz="320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755620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ka-GE" sz="3600" b="1" smtClean="0">
                <a:solidFill>
                  <a:srgbClr val="7030A0"/>
                </a:solidFill>
              </a:rPr>
              <a:t>ეფექტური ფორმის ფაქტორი</a:t>
            </a:r>
            <a:endParaRPr lang="en-US" sz="3600">
              <a:solidFill>
                <a:srgbClr val="7030A0"/>
              </a:solidFill>
            </a:endParaRP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6800"/>
            <a:ext cx="741827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ka-GE" sz="3200" b="1" smtClean="0">
                <a:solidFill>
                  <a:srgbClr val="7030A0"/>
                </a:solidFill>
              </a:rPr>
              <a:t>მრავალკომპონენტიანი ნანოკომპოზიტი</a:t>
            </a:r>
            <a:endParaRPr lang="en-US" sz="3200" b="1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753763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ka-GE" sz="3200" b="1" smtClean="0">
                <a:solidFill>
                  <a:srgbClr val="7030A0"/>
                </a:solidFill>
              </a:rPr>
              <a:t>მაქსველ-გარნეტის მოდელი</a:t>
            </a:r>
            <a:endParaRPr lang="en-US" sz="320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914400"/>
            <a:ext cx="783002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ka-GE" sz="3200" b="1" smtClean="0">
                <a:solidFill>
                  <a:srgbClr val="7030A0"/>
                </a:solidFill>
              </a:rPr>
              <a:t>ბრიუგემანის მოდელი</a:t>
            </a:r>
            <a:endParaRPr lang="en-US" sz="3200" b="1">
              <a:solidFill>
                <a:srgbClr val="7030A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90600"/>
            <a:ext cx="712269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ka-GE" sz="3200" b="1" dirty="0" err="1" smtClean="0">
                <a:solidFill>
                  <a:srgbClr val="7030A0"/>
                </a:solidFill>
              </a:rPr>
              <a:t>ერთკომპონენტიანი</a:t>
            </a:r>
            <a:r>
              <a:rPr lang="ka-GE" sz="3200" b="1" dirty="0" smtClean="0">
                <a:solidFill>
                  <a:srgbClr val="7030A0"/>
                </a:solidFill>
              </a:rPr>
              <a:t> </a:t>
            </a:r>
            <a:r>
              <a:rPr lang="ka-GE" sz="3200" b="1" dirty="0" err="1" smtClean="0">
                <a:solidFill>
                  <a:srgbClr val="7030A0"/>
                </a:solidFill>
              </a:rPr>
              <a:t>ნანოკომპოზიტი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775009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ka-GE" sz="3600" b="1" dirty="0" err="1" smtClean="0">
                <a:solidFill>
                  <a:srgbClr val="7030A0"/>
                </a:solidFill>
              </a:rPr>
              <a:t>ერთკომპონენტიანი</a:t>
            </a:r>
            <a:r>
              <a:rPr lang="ka-GE" sz="3600" b="1" dirty="0" smtClean="0">
                <a:solidFill>
                  <a:srgbClr val="7030A0"/>
                </a:solidFill>
              </a:rPr>
              <a:t> </a:t>
            </a:r>
            <a:r>
              <a:rPr lang="ka-GE" sz="3600" b="1" dirty="0" err="1" smtClean="0">
                <a:solidFill>
                  <a:srgbClr val="7030A0"/>
                </a:solidFill>
              </a:rPr>
              <a:t>ნანოკომპოზიტი</a:t>
            </a:r>
            <a:endParaRPr lang="en-US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775101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ka-GE" sz="3200" smtClean="0"/>
              <a:t>ნანოსტრუქტურები</a:t>
            </a:r>
            <a:endParaRPr lang="en-US" sz="320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algn="just"/>
            <a:r>
              <a:rPr lang="ka-GE" sz="2000" dirty="0" smtClean="0"/>
              <a:t>უკანასკნელ წლებში განსაკუთრებით გაიზარდა ინტერესი მყარი სხეულების ფიზიკის იმ ნაწილისათვის, რომელიც დაკავშირებულია ნანომასალებისა და უფრო მცირე მასშტაბის მქონე სხვადასხვა სტრუქტურების შესწავლასთან. ეს</a:t>
            </a:r>
            <a:r>
              <a:rPr lang="en-US" sz="2000" dirty="0" smtClean="0"/>
              <a:t>, </a:t>
            </a:r>
            <a:r>
              <a:rPr lang="ka-GE" sz="2000" dirty="0" smtClean="0"/>
              <a:t>უპირველეს ყოვლისა განპირობებულია პრაქტიკული თვალსაზრისით საინტერესო ფიზიკური თვისებების მქონე </a:t>
            </a:r>
            <a:r>
              <a:rPr lang="ka-GE" sz="2000" dirty="0" smtClean="0"/>
              <a:t>მასალებისა </a:t>
            </a:r>
            <a:r>
              <a:rPr lang="ka-GE" sz="2000" dirty="0" smtClean="0"/>
              <a:t>და ხარისხობრივად  ახალი მიკროელექტრული ხელსაწყოების შექმნასთან. </a:t>
            </a:r>
            <a:endParaRPr lang="en-US" sz="2000" dirty="0" smtClean="0"/>
          </a:p>
          <a:p>
            <a:pPr algn="just"/>
            <a:r>
              <a:rPr lang="ka-GE" sz="2000" dirty="0" smtClean="0"/>
              <a:t>ეხლა </a:t>
            </a:r>
            <a:r>
              <a:rPr lang="ka-GE" sz="2000" dirty="0" smtClean="0"/>
              <a:t>უკვე </a:t>
            </a:r>
            <a:r>
              <a:rPr lang="ka-GE" sz="2000" dirty="0" smtClean="0"/>
              <a:t>დანამდვილებით შეიძლება ითქვას, რომ „ნანოტექნოლოგია” ჩამოყალიბდა როგორც </a:t>
            </a:r>
            <a:r>
              <a:rPr lang="en-US" sz="2000" dirty="0" err="1" smtClean="0"/>
              <a:t>ფუნდამენტური</a:t>
            </a:r>
            <a:r>
              <a:rPr lang="en-US" sz="2000" dirty="0" smtClean="0"/>
              <a:t> </a:t>
            </a:r>
            <a:r>
              <a:rPr lang="en-US" sz="2000" dirty="0" err="1" smtClean="0"/>
              <a:t>და</a:t>
            </a:r>
            <a:r>
              <a:rPr lang="en-US" sz="2000" dirty="0" smtClean="0"/>
              <a:t> </a:t>
            </a:r>
            <a:r>
              <a:rPr lang="en-US" sz="2000" dirty="0" err="1" smtClean="0"/>
              <a:t>გამოყენებითი</a:t>
            </a:r>
            <a:r>
              <a:rPr lang="en-US" sz="2000" dirty="0" smtClean="0"/>
              <a:t> </a:t>
            </a:r>
            <a:r>
              <a:rPr lang="en-US" sz="2000" dirty="0" err="1" smtClean="0"/>
              <a:t>მეცნიერებისა</a:t>
            </a:r>
            <a:r>
              <a:rPr lang="en-US" sz="2000" dirty="0" smtClean="0"/>
              <a:t> </a:t>
            </a:r>
            <a:r>
              <a:rPr lang="en-US" sz="2000" dirty="0" err="1" smtClean="0"/>
              <a:t>და</a:t>
            </a:r>
            <a:r>
              <a:rPr lang="en-US" sz="2000" dirty="0" smtClean="0"/>
              <a:t> </a:t>
            </a:r>
            <a:r>
              <a:rPr lang="en-US" sz="2000" dirty="0" err="1" smtClean="0"/>
              <a:t>ტექნიკის</a:t>
            </a:r>
            <a:r>
              <a:rPr lang="en-US" sz="2000" dirty="0" smtClean="0"/>
              <a:t> </a:t>
            </a:r>
            <a:r>
              <a:rPr lang="en-US" sz="2000" dirty="0" err="1" smtClean="0"/>
              <a:t>დისციპლინათშორისი</a:t>
            </a:r>
            <a:r>
              <a:rPr lang="en-US" sz="2000" dirty="0" smtClean="0"/>
              <a:t> </a:t>
            </a:r>
            <a:r>
              <a:rPr lang="en-US" sz="2000" dirty="0" err="1" smtClean="0"/>
              <a:t>სფერო</a:t>
            </a:r>
            <a:r>
              <a:rPr lang="en-US" sz="2000" dirty="0" smtClean="0"/>
              <a:t>, </a:t>
            </a:r>
            <a:r>
              <a:rPr lang="en-US" sz="2000" dirty="0" err="1" smtClean="0"/>
              <a:t>რომელიც</a:t>
            </a:r>
            <a:r>
              <a:rPr lang="en-US" sz="2000" dirty="0" smtClean="0"/>
              <a:t> </a:t>
            </a:r>
            <a:r>
              <a:rPr lang="en-US" sz="2000" dirty="0" err="1" smtClean="0"/>
              <a:t>საგნების</a:t>
            </a:r>
            <a:r>
              <a:rPr lang="en-US" sz="2000" dirty="0" smtClean="0"/>
              <a:t> </a:t>
            </a:r>
            <a:r>
              <a:rPr lang="en-US" sz="2000" dirty="0" err="1" smtClean="0"/>
              <a:t>ატომურ</a:t>
            </a:r>
            <a:r>
              <a:rPr lang="en-US" sz="2000" dirty="0" smtClean="0"/>
              <a:t> </a:t>
            </a:r>
            <a:r>
              <a:rPr lang="en-US" sz="2000" dirty="0" err="1" smtClean="0"/>
              <a:t>და</a:t>
            </a:r>
            <a:r>
              <a:rPr lang="en-US" sz="2000" dirty="0" smtClean="0"/>
              <a:t> </a:t>
            </a:r>
            <a:r>
              <a:rPr lang="en-US" sz="2000" dirty="0" err="1" smtClean="0"/>
              <a:t>მოლეკულურ</a:t>
            </a:r>
            <a:r>
              <a:rPr lang="en-US" sz="2000" dirty="0" smtClean="0"/>
              <a:t> </a:t>
            </a:r>
            <a:r>
              <a:rPr lang="en-US" sz="2000" dirty="0" err="1" smtClean="0"/>
              <a:t>დონეზე</a:t>
            </a:r>
            <a:r>
              <a:rPr lang="en-US" sz="2000" dirty="0" smtClean="0"/>
              <a:t> </a:t>
            </a:r>
            <a:r>
              <a:rPr lang="en-US" sz="2000" dirty="0" err="1" smtClean="0"/>
              <a:t>მანიპულირების</a:t>
            </a:r>
            <a:r>
              <a:rPr lang="en-US" sz="2000" dirty="0" smtClean="0"/>
              <a:t> </a:t>
            </a:r>
            <a:r>
              <a:rPr lang="en-US" sz="2000" dirty="0" err="1" smtClean="0"/>
              <a:t>მეთოდებსა</a:t>
            </a:r>
            <a:r>
              <a:rPr lang="en-US" sz="2000" dirty="0" smtClean="0"/>
              <a:t> </a:t>
            </a:r>
            <a:r>
              <a:rPr lang="en-US" sz="2000" dirty="0" err="1" smtClean="0"/>
              <a:t>და</a:t>
            </a:r>
            <a:r>
              <a:rPr lang="en-US" sz="2000" dirty="0" smtClean="0"/>
              <a:t> </a:t>
            </a:r>
            <a:r>
              <a:rPr lang="en-US" sz="2000" dirty="0" err="1" smtClean="0"/>
              <a:t>ხერხებს</a:t>
            </a:r>
            <a:r>
              <a:rPr lang="en-US" sz="2000" dirty="0" smtClean="0"/>
              <a:t> </a:t>
            </a:r>
            <a:r>
              <a:rPr lang="en-US" sz="2000" dirty="0" err="1" smtClean="0"/>
              <a:t>შეისწავლის</a:t>
            </a:r>
            <a:r>
              <a:rPr lang="en-US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ka-GE" sz="3600" b="1" dirty="0" smtClean="0"/>
              <a:t>ეფექტური მუდმივების გამოთვლა</a:t>
            </a:r>
            <a:endParaRPr lang="en-US" sz="36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66800"/>
            <a:ext cx="730956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ka-GE" sz="3200" b="1" dirty="0" smtClean="0">
                <a:solidFill>
                  <a:srgbClr val="0070C0"/>
                </a:solidFill>
              </a:rPr>
              <a:t>შედეგების ანალიზი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77357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ka-GE" sz="3200" b="1" dirty="0" smtClean="0">
                <a:solidFill>
                  <a:srgbClr val="0070C0"/>
                </a:solidFill>
              </a:rPr>
              <a:t>ლითონი </a:t>
            </a:r>
            <a:r>
              <a:rPr lang="ka-GE" sz="3200" b="1" dirty="0" err="1" smtClean="0">
                <a:solidFill>
                  <a:srgbClr val="0070C0"/>
                </a:solidFill>
              </a:rPr>
              <a:t>დიელექტრიკული</a:t>
            </a:r>
            <a:r>
              <a:rPr lang="ka-GE" sz="3200" b="1" dirty="0" smtClean="0">
                <a:solidFill>
                  <a:srgbClr val="0070C0"/>
                </a:solidFill>
              </a:rPr>
              <a:t> ჩანართებით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914400"/>
            <a:ext cx="744940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ka-GE" sz="3200" b="1" dirty="0" smtClean="0">
                <a:solidFill>
                  <a:srgbClr val="C00000"/>
                </a:solidFill>
              </a:rPr>
              <a:t>ფორმის ფაქტორის გავლენა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65463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ka-GE" sz="3200" b="1" dirty="0" smtClean="0">
                <a:solidFill>
                  <a:srgbClr val="0070C0"/>
                </a:solidFill>
              </a:rPr>
              <a:t>ფორმის ფაქტორის გავლენა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804244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ka-GE" sz="2800" b="1" dirty="0" smtClean="0"/>
              <a:t>დასკვნა</a:t>
            </a:r>
            <a:endParaRPr lang="en-US" sz="2800" b="1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743793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ka-GE" sz="3200" b="1" dirty="0" smtClean="0"/>
              <a:t>დასკვნა</a:t>
            </a:r>
            <a:endParaRPr lang="en-US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785847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pPr>
              <a:buNone/>
            </a:pPr>
            <a:endParaRPr lang="ka-GE" dirty="0" smtClean="0"/>
          </a:p>
          <a:p>
            <a:pPr>
              <a:buNone/>
            </a:pPr>
            <a:endParaRPr lang="ka-GE" dirty="0" smtClean="0"/>
          </a:p>
          <a:p>
            <a:pPr>
              <a:buNone/>
            </a:pPr>
            <a:endParaRPr lang="ka-GE" dirty="0" smtClean="0"/>
          </a:p>
          <a:p>
            <a:pPr algn="ctr">
              <a:buNone/>
            </a:pPr>
            <a:r>
              <a:rPr lang="ka-GE" b="1" dirty="0" smtClean="0">
                <a:solidFill>
                  <a:srgbClr val="7030A0"/>
                </a:solidFill>
              </a:rPr>
              <a:t>გმადლობთ ყურადღებისათვის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600" smtClean="0">
                <a:solidFill>
                  <a:srgbClr val="0070C0"/>
                </a:solidFill>
              </a:rPr>
              <a:t>ნანოსტრუქტურები</a:t>
            </a:r>
            <a:endParaRPr lang="en-US" sz="3600" b="1">
              <a:solidFill>
                <a:srgbClr val="0070C0"/>
              </a:solidFill>
            </a:endParaRPr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ka-GE" sz="2000" b="1" smtClean="0">
                <a:solidFill>
                  <a:srgbClr val="FF0000"/>
                </a:solidFill>
              </a:rPr>
              <a:t>ნანონაწილაკი</a:t>
            </a:r>
            <a:r>
              <a:rPr lang="ka-GE" sz="2000" smtClean="0">
                <a:solidFill>
                  <a:srgbClr val="FF0000"/>
                </a:solidFill>
              </a:rPr>
              <a:t>  (Nanoparticle) </a:t>
            </a:r>
            <a:r>
              <a:rPr lang="ka-GE" sz="2000" smtClean="0"/>
              <a:t>- იზოლირებული მყარი ფაზის  ობიექტია, რომელსაც აქვს მკაფიოდ განსაზღვრული სასაზღვრო გარე გარემოსთან, რომლის სამივე განზომილებაში </a:t>
            </a:r>
            <a:r>
              <a:rPr lang="ka-GE" sz="2000" smtClean="0">
                <a:solidFill>
                  <a:srgbClr val="FF0000"/>
                </a:solidFill>
              </a:rPr>
              <a:t>1 დან 100 ნმ. </a:t>
            </a:r>
            <a:r>
              <a:rPr lang="ka-GE" sz="2000" smtClean="0"/>
              <a:t>ნანონაწილაკები რამდენიმე ატომიდან  ასეულ ათას ატომს შეიცავენ და უჭირავთ საშუალედო ადგილი  ატომებსა და მასიურ ნივთიერებას შორის და შესაბამისად გააჩნიათ როგორც ერთის, ასევე მეორისაგან  განსხვავებული ფიზიკური და ქიმიური თვისებები. </a:t>
            </a:r>
          </a:p>
          <a:p>
            <a:pPr algn="just"/>
            <a:r>
              <a:rPr lang="ka-GE" sz="2000" b="1" smtClean="0">
                <a:solidFill>
                  <a:srgbClr val="FF0000"/>
                </a:solidFill>
              </a:rPr>
              <a:t>ნანოსტრუქტურა</a:t>
            </a:r>
            <a:r>
              <a:rPr lang="ka-GE" sz="2000" b="1" smtClean="0"/>
              <a:t>-</a:t>
            </a:r>
            <a:r>
              <a:rPr lang="ka-GE" sz="2000" smtClean="0"/>
              <a:t> ხელოვნური ან ბუნებრივი გზით შექმნილი ნანოზომის </a:t>
            </a:r>
            <a:r>
              <a:rPr lang="en-US" sz="2000" smtClean="0"/>
              <a:t>(1-100 </a:t>
            </a:r>
            <a:r>
              <a:rPr lang="ka-GE" sz="2000" smtClean="0"/>
              <a:t>ნმ) ობიექტების ერთობლიობაა, რომლის თვისებები განისაზღვრება არა მარტო სტრუქტურული ელემენტაბის ზომით და ფორმით, არამედ სივრცეში მათი ურთიერთგანლაგებითაც.</a:t>
            </a:r>
            <a:endParaRPr lang="en-US" sz="2000" smtClean="0"/>
          </a:p>
          <a:p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smtClean="0">
                <a:solidFill>
                  <a:srgbClr val="002060"/>
                </a:solidFill>
              </a:rPr>
              <a:t>სხვადასხვა ფორმის ნანონაწილაკები</a:t>
            </a:r>
            <a:endParaRPr lang="en-US" sz="320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76009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3400"/>
            <a:ext cx="724784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smtClean="0">
                <a:solidFill>
                  <a:srgbClr val="0070C0"/>
                </a:solidFill>
              </a:rPr>
              <a:t>ნანოსისტემის წარმოქმნის პროცესი </a:t>
            </a:r>
            <a:endParaRPr lang="en-US" sz="320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95400"/>
            <a:ext cx="593936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600" b="1" smtClean="0">
                <a:solidFill>
                  <a:srgbClr val="C00000"/>
                </a:solidFill>
              </a:rPr>
              <a:t>ნანოკომპოზიტი</a:t>
            </a:r>
            <a:endParaRPr lang="en-US" sz="360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95400"/>
            <a:ext cx="6172200" cy="481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ka-GE" sz="3600" smtClean="0">
                <a:solidFill>
                  <a:srgbClr val="C00000"/>
                </a:solidFill>
              </a:rPr>
              <a:t>ეფექტური გარემოს  მოდელი </a:t>
            </a:r>
            <a:endParaRPr lang="en-US" sz="360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90600"/>
            <a:ext cx="610688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ka-GE" sz="3200" b="1" smtClean="0">
                <a:solidFill>
                  <a:srgbClr val="C00000"/>
                </a:solidFill>
              </a:rPr>
              <a:t>ლამინარული სტრუქტურა</a:t>
            </a:r>
            <a:endParaRPr lang="en-US" sz="3200" b="1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43000"/>
            <a:ext cx="708173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ჩვეულებრივი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219</Words>
  <Application>Microsoft Office PowerPoint</Application>
  <PresentationFormat>On-screen Show (4:3)</PresentationFormat>
  <Paragraphs>44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ნანოსტრუქტურები</vt:lpstr>
      <vt:lpstr>ნანოსტრუქტურები</vt:lpstr>
      <vt:lpstr>სხვადასხვა ფორმის ნანონაწილაკები</vt:lpstr>
      <vt:lpstr>PowerPoint Presentation</vt:lpstr>
      <vt:lpstr>ნანოსისტემის წარმოქმნის პროცესი </vt:lpstr>
      <vt:lpstr>ნანოკომპოზიტი</vt:lpstr>
      <vt:lpstr>ეფექტური გარემოს  მოდელი </vt:lpstr>
      <vt:lpstr>ლამინარული სტრუქტურა</vt:lpstr>
      <vt:lpstr>ლამინარული სტრუქტურა</vt:lpstr>
      <vt:lpstr>ელიფსოიდის  პოლორიზებულობა</vt:lpstr>
      <vt:lpstr>სფეროიდის  პოლორიზებულობა</vt:lpstr>
      <vt:lpstr>სფეროიდის  პოლორიზებულობა</vt:lpstr>
      <vt:lpstr>ეფექტური ფორმის ფაქტორი</vt:lpstr>
      <vt:lpstr>მრავალკომპონენტიანი ნანოკომპოზიტი</vt:lpstr>
      <vt:lpstr>მაქსველ-გარნეტის მოდელი</vt:lpstr>
      <vt:lpstr>ბრიუგემანის მოდელი</vt:lpstr>
      <vt:lpstr>ერთკომპონენტიანი ნანოკომპოზიტი</vt:lpstr>
      <vt:lpstr>ერთკომპონენტიანი ნანოკომპოზიტი</vt:lpstr>
      <vt:lpstr>ეფექტური მუდმივების გამოთვლა</vt:lpstr>
      <vt:lpstr>შედეგების ანალიზი</vt:lpstr>
      <vt:lpstr>ლითონი დიელექტრიკული ჩანართებით</vt:lpstr>
      <vt:lpstr>ფორმის ფაქტორის გავლენა</vt:lpstr>
      <vt:lpstr>ფორმის ფაქტორის გავლენა</vt:lpstr>
      <vt:lpstr>დასკვნა</vt:lpstr>
      <vt:lpstr>დასკვნა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სლაიდი 1</dc:title>
  <dc:creator>Omari</dc:creator>
  <cp:lastModifiedBy>Omari2014</cp:lastModifiedBy>
  <cp:revision>65</cp:revision>
  <dcterms:created xsi:type="dcterms:W3CDTF">2006-08-16T00:00:00Z</dcterms:created>
  <dcterms:modified xsi:type="dcterms:W3CDTF">2018-01-05T08:03:20Z</dcterms:modified>
</cp:coreProperties>
</file>