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8"/>
  </p:notesMasterIdLst>
  <p:handoutMasterIdLst>
    <p:handoutMasterId r:id="rId29"/>
  </p:handoutMasterIdLst>
  <p:sldIdLst>
    <p:sldId id="307" r:id="rId2"/>
    <p:sldId id="319" r:id="rId3"/>
    <p:sldId id="317" r:id="rId4"/>
    <p:sldId id="286" r:id="rId5"/>
    <p:sldId id="308" r:id="rId6"/>
    <p:sldId id="312" r:id="rId7"/>
    <p:sldId id="309" r:id="rId8"/>
    <p:sldId id="289" r:id="rId9"/>
    <p:sldId id="313" r:id="rId10"/>
    <p:sldId id="291" r:id="rId11"/>
    <p:sldId id="310" r:id="rId12"/>
    <p:sldId id="292" r:id="rId13"/>
    <p:sldId id="294" r:id="rId14"/>
    <p:sldId id="295" r:id="rId15"/>
    <p:sldId id="296" r:id="rId16"/>
    <p:sldId id="297" r:id="rId17"/>
    <p:sldId id="298" r:id="rId18"/>
    <p:sldId id="299" r:id="rId19"/>
    <p:sldId id="300" r:id="rId20"/>
    <p:sldId id="311" r:id="rId21"/>
    <p:sldId id="301" r:id="rId22"/>
    <p:sldId id="302" r:id="rId23"/>
    <p:sldId id="303" r:id="rId24"/>
    <p:sldId id="314" r:id="rId25"/>
    <p:sldId id="315" r:id="rId26"/>
    <p:sldId id="31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6161" autoAdjust="0"/>
  </p:normalViewPr>
  <p:slideViewPr>
    <p:cSldViewPr>
      <p:cViewPr varScale="1">
        <p:scale>
          <a:sx n="76" d="100"/>
          <a:sy n="76" d="100"/>
        </p:scale>
        <p:origin x="-966" y="-9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546"/>
    </p:cViewPr>
  </p:sorterViewPr>
  <p:notesViewPr>
    <p:cSldViewPr>
      <p:cViewPr varScale="1">
        <p:scale>
          <a:sx n="65" d="100"/>
          <a:sy n="65" d="100"/>
        </p:scale>
        <p:origin x="-28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0FE452-5204-4A84-AA46-37A1252F15B5}" type="datetimeFigureOut">
              <a:rPr lang="en-US" smtClean="0"/>
              <a:pPr/>
              <a:t>1/15/2018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787282-CB0C-4DDC-8208-95570CF7D3D5}" type="slidenum">
              <a:rPr lang="en-US" smtClean="0"/>
              <a:pPr/>
              <a:t>‹#›</a:t>
            </a:fld>
            <a:endParaRPr lang="en-US"/>
          </a:p>
        </p:txBody>
      </p:sp>
    </p:spTree>
    <p:extLst>
      <p:ext uri="{BB962C8B-B14F-4D97-AF65-F5344CB8AC3E}">
        <p14:creationId xmlns:p14="http://schemas.microsoft.com/office/powerpoint/2010/main" val="324260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82E7C3-AD64-4463-BBB5-B21DF2EDA9B3}" type="datetimeFigureOut">
              <a:rPr lang="en-US" smtClean="0"/>
              <a:pPr/>
              <a:t>1/15/2018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51DE3-4AE3-4262-B608-D9B499F9B556}" type="slidenum">
              <a:rPr lang="en-US" smtClean="0"/>
              <a:pPr/>
              <a:t>‹#›</a:t>
            </a:fld>
            <a:endParaRPr lang="en-US"/>
          </a:p>
        </p:txBody>
      </p:sp>
    </p:spTree>
    <p:extLst>
      <p:ext uri="{BB962C8B-B14F-4D97-AF65-F5344CB8AC3E}">
        <p14:creationId xmlns:p14="http://schemas.microsoft.com/office/powerpoint/2010/main" val="390507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1/15/2018</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19268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1/15/2018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79534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1/15/2018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19080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1/15/2018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95020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1/15/2018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81554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1/15/2018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3663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1/15/2018</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10175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1/15/2018</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4855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1/15/2018</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422269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1/15/2018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58544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1/15/2018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2120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solidFill>
                  <a:srgbClr val="E7DEC9">
                    <a:shade val="50000"/>
                    <a:satMod val="200000"/>
                  </a:srgbClr>
                </a:solidFill>
              </a:rPr>
              <a:pPr/>
              <a:t>1/15/2018</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43737184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914400"/>
          </a:xfrm>
        </p:spPr>
        <p:txBody>
          <a:bodyPr>
            <a:normAutofit/>
          </a:bodyPr>
          <a:lstStyle/>
          <a:p>
            <a:pPr algn="ctr"/>
            <a:r>
              <a:rPr lang="ka-GE" sz="2000" dirty="0" smtClean="0">
                <a:solidFill>
                  <a:schemeClr val="tx1"/>
                </a:solidFill>
              </a:rPr>
              <a:t>ჰუმანიტარულ მეცნიერებათა ფაკულტეტი</a:t>
            </a:r>
            <a:br>
              <a:rPr lang="ka-GE" sz="2000" dirty="0" smtClean="0">
                <a:solidFill>
                  <a:schemeClr val="tx1"/>
                </a:solidFill>
              </a:rPr>
            </a:br>
            <a:r>
              <a:rPr lang="ka-GE" sz="2000" dirty="0" smtClean="0">
                <a:solidFill>
                  <a:schemeClr val="tx1"/>
                </a:solidFill>
              </a:rPr>
              <a:t>ევროპეისტიკის დეპარტამენტი</a:t>
            </a:r>
            <a:endParaRPr lang="ru-RU" sz="2000" dirty="0">
              <a:solidFill>
                <a:schemeClr val="tx1"/>
              </a:solidFill>
            </a:endParaRPr>
          </a:p>
        </p:txBody>
      </p:sp>
      <p:sp>
        <p:nvSpPr>
          <p:cNvPr id="3" name="Объект 2"/>
          <p:cNvSpPr>
            <a:spLocks noGrp="1"/>
          </p:cNvSpPr>
          <p:nvPr>
            <p:ph idx="1"/>
          </p:nvPr>
        </p:nvSpPr>
        <p:spPr>
          <a:xfrm>
            <a:off x="1066800" y="1219200"/>
            <a:ext cx="7839075" cy="5429250"/>
          </a:xfrm>
        </p:spPr>
        <p:txBody>
          <a:bodyPr>
            <a:normAutofit fontScale="85000" lnSpcReduction="10000"/>
          </a:bodyPr>
          <a:lstStyle/>
          <a:p>
            <a:pPr marL="0" indent="0" algn="ctr">
              <a:buNone/>
            </a:pPr>
            <a:endParaRPr lang="ka-GE" sz="2800" b="1" dirty="0" smtClean="0"/>
          </a:p>
          <a:p>
            <a:pPr marL="0" indent="0" algn="ctr">
              <a:buNone/>
            </a:pPr>
            <a:r>
              <a:rPr lang="ka-GE" sz="2800" b="1" dirty="0" smtClean="0"/>
              <a:t>თეა შავლაძე</a:t>
            </a:r>
          </a:p>
          <a:p>
            <a:pPr marL="0" indent="0" algn="ctr">
              <a:buNone/>
            </a:pPr>
            <a:endParaRPr lang="ka-GE" sz="2000" dirty="0" smtClean="0"/>
          </a:p>
          <a:p>
            <a:pPr marL="0" indent="0" algn="ctr">
              <a:buNone/>
            </a:pPr>
            <a:r>
              <a:rPr lang="ka-GE" sz="2300" dirty="0" smtClean="0"/>
              <a:t>სამეცნიერო სემინარის თემა: </a:t>
            </a:r>
          </a:p>
          <a:p>
            <a:pPr marL="0" indent="0" algn="ctr">
              <a:buNone/>
            </a:pPr>
            <a:endParaRPr lang="ka-GE" sz="2000" dirty="0" smtClean="0">
              <a:solidFill>
                <a:schemeClr val="accent2">
                  <a:lumMod val="50000"/>
                </a:schemeClr>
              </a:solidFill>
            </a:endParaRPr>
          </a:p>
          <a:p>
            <a:pPr marL="173736" indent="0" algn="ctr">
              <a:lnSpc>
                <a:spcPct val="150000"/>
              </a:lnSpc>
              <a:spcAft>
                <a:spcPts val="0"/>
              </a:spcAft>
              <a:buNone/>
            </a:pPr>
            <a:r>
              <a:rPr lang="ka-GE" sz="2400" b="1" kern="1800" dirty="0">
                <a:solidFill>
                  <a:srgbClr val="000000"/>
                </a:solidFill>
                <a:latin typeface="AcadNusx"/>
                <a:ea typeface="Times New Roman"/>
                <a:cs typeface="Tahoma"/>
              </a:rPr>
              <a:t>enigmaturi epitafi</a:t>
            </a:r>
            <a:r>
              <a:rPr lang="de-DE" sz="2400" b="1" kern="1800" dirty="0" err="1">
                <a:solidFill>
                  <a:srgbClr val="000000"/>
                </a:solidFill>
                <a:latin typeface="AcadNusx"/>
                <a:ea typeface="Times New Roman"/>
                <a:cs typeface="Tahoma"/>
              </a:rPr>
              <a:t>eb</a:t>
            </a:r>
            <a:r>
              <a:rPr lang="ka-GE" sz="2400" b="1" kern="1800" dirty="0">
                <a:solidFill>
                  <a:srgbClr val="000000"/>
                </a:solidFill>
                <a:latin typeface="AcadNusx"/>
                <a:ea typeface="Times New Roman"/>
                <a:cs typeface="Tahoma"/>
              </a:rPr>
              <a:t>is</a:t>
            </a:r>
            <a:r>
              <a:rPr lang="de-DE" sz="2400" b="1" kern="1800" dirty="0">
                <a:solidFill>
                  <a:srgbClr val="000000"/>
                </a:solidFill>
                <a:latin typeface="AcadNusx"/>
                <a:ea typeface="Times New Roman"/>
                <a:cs typeface="Tahoma"/>
              </a:rPr>
              <a:t> </a:t>
            </a:r>
            <a:r>
              <a:rPr lang="de-DE" sz="2400" b="1" kern="1800" dirty="0" err="1">
                <a:solidFill>
                  <a:srgbClr val="000000"/>
                </a:solidFill>
                <a:latin typeface="AcadNusx"/>
                <a:ea typeface="Times New Roman"/>
                <a:cs typeface="Tahoma"/>
              </a:rPr>
              <a:t>ezoTeruloba</a:t>
            </a:r>
            <a:r>
              <a:rPr lang="de-DE" sz="2400" b="1" kern="1800" dirty="0">
                <a:solidFill>
                  <a:srgbClr val="000000"/>
                </a:solidFill>
                <a:latin typeface="AcadNusx"/>
                <a:ea typeface="Times New Roman"/>
                <a:cs typeface="Tahoma"/>
              </a:rPr>
              <a:t>  da </a:t>
            </a:r>
            <a:r>
              <a:rPr lang="de-DE" sz="2400" b="1" kern="1800" dirty="0" err="1">
                <a:solidFill>
                  <a:srgbClr val="000000"/>
                </a:solidFill>
                <a:latin typeface="AcadNusx"/>
                <a:ea typeface="Times New Roman"/>
                <a:cs typeface="Tahoma"/>
              </a:rPr>
              <a:t>maTi</a:t>
            </a:r>
            <a:r>
              <a:rPr lang="de-DE" sz="2400" b="1" kern="1800" dirty="0">
                <a:solidFill>
                  <a:srgbClr val="000000"/>
                </a:solidFill>
                <a:latin typeface="AcadNusx"/>
                <a:ea typeface="Times New Roman"/>
                <a:cs typeface="Tahoma"/>
              </a:rPr>
              <a:t> </a:t>
            </a:r>
            <a:r>
              <a:rPr lang="de-DE" sz="2400" b="1" kern="1800" dirty="0" err="1">
                <a:solidFill>
                  <a:srgbClr val="000000"/>
                </a:solidFill>
                <a:latin typeface="AcadNusx"/>
                <a:ea typeface="Times New Roman"/>
                <a:cs typeface="Tahoma"/>
              </a:rPr>
              <a:t>grafikuli</a:t>
            </a:r>
            <a:r>
              <a:rPr lang="de-DE" sz="2400" b="1" kern="1800" dirty="0">
                <a:solidFill>
                  <a:srgbClr val="000000"/>
                </a:solidFill>
                <a:latin typeface="AcadNusx"/>
                <a:ea typeface="Times New Roman"/>
                <a:cs typeface="Tahoma"/>
              </a:rPr>
              <a:t> </a:t>
            </a:r>
            <a:r>
              <a:rPr lang="de-DE" sz="2400" b="1" kern="1800" dirty="0" err="1" smtClean="0">
                <a:solidFill>
                  <a:srgbClr val="000000"/>
                </a:solidFill>
                <a:latin typeface="AcadNusx"/>
                <a:ea typeface="Times New Roman"/>
                <a:cs typeface="Tahoma"/>
              </a:rPr>
              <a:t>gaformebis</a:t>
            </a:r>
            <a:r>
              <a:rPr lang="ka-GE" sz="2400" dirty="0" smtClean="0">
                <a:latin typeface="AcadNusx"/>
                <a:ea typeface="Times New Roman"/>
                <a:cs typeface="Times New Roman"/>
              </a:rPr>
              <a:t> </a:t>
            </a:r>
            <a:r>
              <a:rPr lang="de-DE" sz="2400" b="1" kern="1800" dirty="0" err="1" smtClean="0">
                <a:solidFill>
                  <a:srgbClr val="000000"/>
                </a:solidFill>
                <a:latin typeface="AcadNusx"/>
                <a:ea typeface="Times New Roman"/>
                <a:cs typeface="Tahoma"/>
              </a:rPr>
              <a:t>Taviseburebebi</a:t>
            </a:r>
            <a:endParaRPr lang="ru-RU" sz="2400" dirty="0">
              <a:latin typeface="Calibri"/>
              <a:ea typeface="Times New Roman"/>
              <a:cs typeface="Times New Roman"/>
            </a:endParaRPr>
          </a:p>
          <a:p>
            <a:pPr marL="173736" indent="0" algn="ctr">
              <a:lnSpc>
                <a:spcPct val="150000"/>
              </a:lnSpc>
              <a:spcAft>
                <a:spcPts val="1000"/>
              </a:spcAft>
              <a:buNone/>
            </a:pPr>
            <a:r>
              <a:rPr lang="de-DE" sz="2400" b="1" kern="1800" dirty="0">
                <a:solidFill>
                  <a:srgbClr val="000000"/>
                </a:solidFill>
                <a:latin typeface="AcadNusx"/>
                <a:ea typeface="Times New Roman"/>
                <a:cs typeface="Tahoma"/>
              </a:rPr>
              <a:t>(anglo-</a:t>
            </a:r>
            <a:r>
              <a:rPr lang="de-DE" sz="2400" b="1" kern="1800" dirty="0" err="1">
                <a:solidFill>
                  <a:srgbClr val="000000"/>
                </a:solidFill>
                <a:latin typeface="AcadNusx"/>
                <a:ea typeface="Times New Roman"/>
                <a:cs typeface="Tahoma"/>
              </a:rPr>
              <a:t>amerikuli</a:t>
            </a:r>
            <a:r>
              <a:rPr lang="de-DE" sz="2400" b="1" kern="1800" dirty="0">
                <a:solidFill>
                  <a:srgbClr val="000000"/>
                </a:solidFill>
                <a:latin typeface="AcadNusx"/>
                <a:ea typeface="Times New Roman"/>
                <a:cs typeface="Tahoma"/>
              </a:rPr>
              <a:t> </a:t>
            </a:r>
            <a:r>
              <a:rPr lang="de-DE" sz="2400" b="1" kern="1800" dirty="0" err="1" smtClean="0">
                <a:solidFill>
                  <a:srgbClr val="000000"/>
                </a:solidFill>
                <a:latin typeface="AcadNusx"/>
                <a:ea typeface="Times New Roman"/>
                <a:cs typeface="Tahoma"/>
              </a:rPr>
              <a:t>enigmaturi</a:t>
            </a:r>
            <a:r>
              <a:rPr lang="de-DE" sz="2400" b="1" kern="1800" dirty="0" smtClean="0">
                <a:solidFill>
                  <a:srgbClr val="000000"/>
                </a:solidFill>
                <a:latin typeface="AcadNusx"/>
                <a:ea typeface="Times New Roman"/>
                <a:cs typeface="Tahoma"/>
              </a:rPr>
              <a:t> </a:t>
            </a:r>
            <a:r>
              <a:rPr lang="de-DE" sz="2400" b="1" kern="1800" dirty="0" err="1">
                <a:solidFill>
                  <a:srgbClr val="000000"/>
                </a:solidFill>
                <a:latin typeface="AcadNusx"/>
                <a:ea typeface="Times New Roman"/>
                <a:cs typeface="Tahoma"/>
              </a:rPr>
              <a:t>epitafiebis</a:t>
            </a:r>
            <a:r>
              <a:rPr lang="de-DE" sz="2400" b="1" kern="1800" dirty="0">
                <a:solidFill>
                  <a:srgbClr val="000000"/>
                </a:solidFill>
                <a:latin typeface="AcadNusx"/>
                <a:ea typeface="Times New Roman"/>
                <a:cs typeface="Tahoma"/>
              </a:rPr>
              <a:t> </a:t>
            </a:r>
            <a:r>
              <a:rPr lang="de-DE" sz="2400" b="1" kern="1800" dirty="0" err="1">
                <a:solidFill>
                  <a:srgbClr val="000000"/>
                </a:solidFill>
                <a:latin typeface="AcadNusx"/>
                <a:ea typeface="Times New Roman"/>
                <a:cs typeface="Tahoma"/>
              </a:rPr>
              <a:t>masalaze</a:t>
            </a:r>
            <a:r>
              <a:rPr lang="de-DE" sz="2400" b="1" kern="1800" dirty="0">
                <a:solidFill>
                  <a:srgbClr val="000000"/>
                </a:solidFill>
                <a:latin typeface="AcadNusx"/>
                <a:ea typeface="Times New Roman"/>
                <a:cs typeface="Tahoma"/>
              </a:rPr>
              <a:t>)</a:t>
            </a:r>
            <a:endParaRPr lang="ru-RU" sz="2400" dirty="0">
              <a:latin typeface="Calibri"/>
              <a:ea typeface="Times New Roman"/>
              <a:cs typeface="Times New Roman"/>
            </a:endParaRPr>
          </a:p>
          <a:p>
            <a:pPr marL="0" indent="0">
              <a:buNone/>
            </a:pPr>
            <a:endParaRPr lang="ka-GE" sz="2400" dirty="0">
              <a:solidFill>
                <a:schemeClr val="accent2">
                  <a:lumMod val="50000"/>
                </a:schemeClr>
              </a:solidFill>
            </a:endParaRPr>
          </a:p>
          <a:p>
            <a:pPr marL="0" indent="0">
              <a:buNone/>
            </a:pPr>
            <a:endParaRPr lang="ka-GE" sz="2400" dirty="0" smtClean="0">
              <a:solidFill>
                <a:schemeClr val="accent2">
                  <a:lumMod val="50000"/>
                </a:schemeClr>
              </a:solidFill>
            </a:endParaRPr>
          </a:p>
          <a:p>
            <a:pPr marL="0" indent="0">
              <a:buNone/>
            </a:pPr>
            <a:endParaRPr lang="ka-GE" sz="2400" dirty="0">
              <a:solidFill>
                <a:schemeClr val="accent2">
                  <a:lumMod val="50000"/>
                </a:schemeClr>
              </a:solidFill>
            </a:endParaRPr>
          </a:p>
          <a:p>
            <a:pPr marL="0" indent="0">
              <a:buNone/>
            </a:pPr>
            <a:r>
              <a:rPr lang="ka-GE" sz="1800" dirty="0" smtClean="0">
                <a:solidFill>
                  <a:schemeClr val="accent2">
                    <a:lumMod val="50000"/>
                  </a:schemeClr>
                </a:solidFill>
              </a:rPr>
              <a:t>            </a:t>
            </a:r>
          </a:p>
          <a:p>
            <a:pPr marL="0" indent="0">
              <a:buNone/>
            </a:pPr>
            <a:r>
              <a:rPr lang="ka-GE" sz="1800" dirty="0" smtClean="0">
                <a:solidFill>
                  <a:schemeClr val="accent2">
                    <a:lumMod val="50000"/>
                  </a:schemeClr>
                </a:solidFill>
              </a:rPr>
              <a:t>         </a:t>
            </a:r>
          </a:p>
          <a:p>
            <a:pPr marL="0" indent="0">
              <a:buNone/>
            </a:pPr>
            <a:r>
              <a:rPr lang="ka-GE" sz="1800" dirty="0" smtClean="0">
                <a:solidFill>
                  <a:schemeClr val="accent2">
                    <a:lumMod val="50000"/>
                  </a:schemeClr>
                </a:solidFill>
              </a:rPr>
              <a:t>            </a:t>
            </a:r>
            <a:endParaRPr lang="ka-GE" sz="2400" dirty="0" smtClean="0">
              <a:solidFill>
                <a:schemeClr val="accent5">
                  <a:lumMod val="50000"/>
                </a:schemeClr>
              </a:solidFill>
            </a:endParaRPr>
          </a:p>
          <a:p>
            <a:pPr marL="0" indent="0" algn="ctr">
              <a:buNone/>
            </a:pPr>
            <a:endParaRPr lang="ru-RU" sz="2000" dirty="0">
              <a:solidFill>
                <a:schemeClr val="accent5">
                  <a:lumMod val="50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4495800"/>
            <a:ext cx="1666875" cy="1981200"/>
          </a:xfrm>
          <a:prstGeom prst="rect">
            <a:avLst/>
          </a:prstGeom>
        </p:spPr>
      </p:pic>
    </p:spTree>
    <p:extLst>
      <p:ext uri="{BB962C8B-B14F-4D97-AF65-F5344CB8AC3E}">
        <p14:creationId xmlns:p14="http://schemas.microsoft.com/office/powerpoint/2010/main" val="3049400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381000"/>
            <a:ext cx="7696200" cy="685800"/>
          </a:xfrm>
        </p:spPr>
        <p:txBody>
          <a:bodyPr>
            <a:noAutofit/>
          </a:bodyPr>
          <a:lstStyle/>
          <a:p>
            <a:pPr algn="ctr"/>
            <a:r>
              <a:rPr lang="ka-GE" sz="3600" dirty="0" smtClean="0">
                <a:solidFill>
                  <a:srgbClr val="FF0000"/>
                </a:solidFill>
              </a:rPr>
              <a:t>“</a:t>
            </a:r>
            <a:br>
              <a:rPr lang="ka-GE" sz="3600" dirty="0" smtClean="0">
                <a:solidFill>
                  <a:srgbClr val="FF0000"/>
                </a:solidFill>
              </a:rPr>
            </a:br>
            <a:endParaRPr lang="ru-RU" sz="3600" dirty="0">
              <a:solidFill>
                <a:srgbClr val="FF0000"/>
              </a:solidFill>
            </a:endParaRPr>
          </a:p>
        </p:txBody>
      </p:sp>
      <p:sp>
        <p:nvSpPr>
          <p:cNvPr id="3" name="Объект 2"/>
          <p:cNvSpPr>
            <a:spLocks noGrp="1"/>
          </p:cNvSpPr>
          <p:nvPr>
            <p:ph idx="1"/>
          </p:nvPr>
        </p:nvSpPr>
        <p:spPr>
          <a:xfrm>
            <a:off x="1066800" y="3048000"/>
            <a:ext cx="7924800" cy="1066800"/>
          </a:xfrm>
        </p:spPr>
        <p:txBody>
          <a:bodyPr>
            <a:normAutofit/>
          </a:bodyPr>
          <a:lstStyle/>
          <a:p>
            <a:pPr marL="82296" indent="0" algn="ctr">
              <a:buNone/>
            </a:pPr>
            <a:r>
              <a:rPr lang="ka-GE" sz="2800" dirty="0" smtClean="0"/>
              <a:t>სამეცნიერო ლიტერატურაში სხვა სახელებით ვხვდებით:</a:t>
            </a:r>
          </a:p>
          <a:p>
            <a:pPr marL="82296" indent="0">
              <a:buNone/>
            </a:pPr>
            <a:endParaRPr lang="en-US" dirty="0" smtClean="0"/>
          </a:p>
          <a:p>
            <a:pPr marL="82296" indent="0">
              <a:buNone/>
            </a:pPr>
            <a:endParaRPr lang="ka-GE" dirty="0" smtClean="0"/>
          </a:p>
        </p:txBody>
      </p:sp>
      <p:sp>
        <p:nvSpPr>
          <p:cNvPr id="4" name="Овал 3"/>
          <p:cNvSpPr/>
          <p:nvPr/>
        </p:nvSpPr>
        <p:spPr>
          <a:xfrm>
            <a:off x="2286000" y="228600"/>
            <a:ext cx="44196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solidFill>
                  <a:srgbClr val="FF0000"/>
                </a:solidFill>
                <a:effectLst>
                  <a:outerShdw blurRad="50000" dist="30000" dir="5400000" algn="tl" rotWithShape="0">
                    <a:srgbClr val="000000">
                      <a:alpha val="30000"/>
                    </a:srgbClr>
                  </a:outerShdw>
                </a:effectLst>
                <a:ea typeface="+mj-ea"/>
                <a:cs typeface="+mj-cs"/>
              </a:rPr>
              <a:t>,,ენიგმატური </a:t>
            </a:r>
            <a:r>
              <a:rPr lang="ka-GE" sz="3600" dirty="0" smtClean="0">
                <a:solidFill>
                  <a:srgbClr val="FF0000"/>
                </a:solidFill>
                <a:effectLst>
                  <a:outerShdw blurRad="50000" dist="30000" dir="5400000" algn="tl" rotWithShape="0">
                    <a:srgbClr val="000000">
                      <a:alpha val="30000"/>
                    </a:srgbClr>
                  </a:outerShdw>
                </a:effectLst>
                <a:ea typeface="+mj-ea"/>
                <a:cs typeface="+mj-cs"/>
              </a:rPr>
              <a:t>ეპიტაფია“ – ტერმინი ჩვენია</a:t>
            </a:r>
            <a:endParaRPr lang="ru-RU" dirty="0"/>
          </a:p>
        </p:txBody>
      </p:sp>
      <p:sp>
        <p:nvSpPr>
          <p:cNvPr id="5" name="Овал 4"/>
          <p:cNvSpPr/>
          <p:nvPr/>
        </p:nvSpPr>
        <p:spPr>
          <a:xfrm>
            <a:off x="609600" y="4204570"/>
            <a:ext cx="4038600" cy="25208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lvl="0" algn="just">
              <a:spcBef>
                <a:spcPts val="600"/>
              </a:spcBef>
              <a:buClr>
                <a:srgbClr val="3891A7"/>
              </a:buClr>
              <a:buSzPct val="80000"/>
            </a:pPr>
            <a:r>
              <a:rPr lang="ka-GE" sz="3200" b="1" dirty="0">
                <a:solidFill>
                  <a:srgbClr val="FF0000"/>
                </a:solidFill>
              </a:rPr>
              <a:t>თავსატეხი </a:t>
            </a:r>
            <a:r>
              <a:rPr lang="ka-GE" sz="3200" b="1" dirty="0" smtClean="0">
                <a:solidFill>
                  <a:srgbClr val="FF0000"/>
                </a:solidFill>
              </a:rPr>
              <a:t>ეპიტაფიები</a:t>
            </a:r>
          </a:p>
          <a:p>
            <a:pPr marL="82296" lvl="0" algn="just">
              <a:spcBef>
                <a:spcPts val="600"/>
              </a:spcBef>
              <a:buClr>
                <a:srgbClr val="3891A7"/>
              </a:buClr>
              <a:buSzPct val="80000"/>
            </a:pPr>
            <a:r>
              <a:rPr lang="ka-GE" sz="3200" b="1" dirty="0" smtClean="0">
                <a:solidFill>
                  <a:srgbClr val="FF0000"/>
                </a:solidFill>
              </a:rPr>
              <a:t>(</a:t>
            </a:r>
            <a:r>
              <a:rPr lang="en-US" sz="3200" b="1" dirty="0">
                <a:solidFill>
                  <a:srgbClr val="FF0000"/>
                </a:solidFill>
              </a:rPr>
              <a:t>Epitaph puzzles)</a:t>
            </a:r>
          </a:p>
        </p:txBody>
      </p:sp>
      <p:sp>
        <p:nvSpPr>
          <p:cNvPr id="6" name="Овал 5"/>
          <p:cNvSpPr/>
          <p:nvPr/>
        </p:nvSpPr>
        <p:spPr>
          <a:xfrm>
            <a:off x="5181600" y="4204570"/>
            <a:ext cx="3746848" cy="26784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lvl="0" algn="just">
              <a:spcBef>
                <a:spcPts val="600"/>
              </a:spcBef>
              <a:buClr>
                <a:srgbClr val="3891A7"/>
              </a:buClr>
              <a:buSzPct val="80000"/>
            </a:pPr>
            <a:r>
              <a:rPr lang="ka-GE" sz="3200" b="1" dirty="0" smtClean="0">
                <a:solidFill>
                  <a:srgbClr val="FF0000"/>
                </a:solidFill>
              </a:rPr>
              <a:t>ეპიტაფია – გამოცანა </a:t>
            </a:r>
            <a:r>
              <a:rPr lang="en-US" sz="3200" b="1" dirty="0">
                <a:solidFill>
                  <a:srgbClr val="FF0000"/>
                </a:solidFill>
              </a:rPr>
              <a:t>(Epitaph riddle)</a:t>
            </a:r>
            <a:endParaRPr lang="ka-GE" sz="3200" b="1" dirty="0">
              <a:solidFill>
                <a:srgbClr val="FF0000"/>
              </a:solidFill>
            </a:endParaRPr>
          </a:p>
        </p:txBody>
      </p:sp>
    </p:spTree>
    <p:extLst>
      <p:ext uri="{BB962C8B-B14F-4D97-AF65-F5344CB8AC3E}">
        <p14:creationId xmlns:p14="http://schemas.microsoft.com/office/powerpoint/2010/main" val="344474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274638"/>
            <a:ext cx="7790688" cy="2087562"/>
          </a:xfrm>
        </p:spPr>
        <p:txBody>
          <a:bodyPr>
            <a:normAutofit fontScale="90000"/>
          </a:bodyPr>
          <a:lstStyle/>
          <a:p>
            <a:pPr algn="ctr"/>
            <a:r>
              <a:rPr lang="ka-GE" sz="3200" dirty="0">
                <a:solidFill>
                  <a:srgbClr val="FF0000"/>
                </a:solidFill>
              </a:rPr>
              <a:t>რატომ ვანიჭებთ უპირატესობას </a:t>
            </a:r>
            <a:r>
              <a:rPr lang="ka-GE" sz="3200" dirty="0" smtClean="0">
                <a:solidFill>
                  <a:srgbClr val="FF0000"/>
                </a:solidFill>
              </a:rPr>
              <a:t>ტერმინის </a:t>
            </a:r>
            <a:r>
              <a:rPr lang="ka-GE" sz="3200" dirty="0">
                <a:solidFill>
                  <a:srgbClr val="FF0000"/>
                </a:solidFill>
              </a:rPr>
              <a:t>,,ენიგმატური ეპიტაფია“ გამოყენებას ტერმინების ,,</a:t>
            </a:r>
            <a:r>
              <a:rPr lang="ka-GE" sz="3200" dirty="0" smtClean="0">
                <a:solidFill>
                  <a:srgbClr val="FF0000"/>
                </a:solidFill>
              </a:rPr>
              <a:t>ეპიტაფია</a:t>
            </a:r>
            <a:r>
              <a:rPr lang="en-US" sz="3200" dirty="0" smtClean="0">
                <a:solidFill>
                  <a:srgbClr val="FF0000"/>
                </a:solidFill>
              </a:rPr>
              <a:t> - </a:t>
            </a:r>
            <a:r>
              <a:rPr lang="ka-GE" sz="3200" dirty="0" smtClean="0">
                <a:solidFill>
                  <a:srgbClr val="FF0000"/>
                </a:solidFill>
              </a:rPr>
              <a:t>გამოცანა“და </a:t>
            </a:r>
            <a:r>
              <a:rPr lang="ka-GE" sz="3200" dirty="0">
                <a:solidFill>
                  <a:srgbClr val="FF0000"/>
                </a:solidFill>
              </a:rPr>
              <a:t>,,თავსატეხი ეპიტაფიასთან“ შედარებით?</a:t>
            </a:r>
            <a:endParaRPr lang="ru-RU" dirty="0"/>
          </a:p>
        </p:txBody>
      </p:sp>
      <p:sp>
        <p:nvSpPr>
          <p:cNvPr id="3" name="Объект 2"/>
          <p:cNvSpPr>
            <a:spLocks noGrp="1"/>
          </p:cNvSpPr>
          <p:nvPr>
            <p:ph idx="1"/>
          </p:nvPr>
        </p:nvSpPr>
        <p:spPr>
          <a:xfrm>
            <a:off x="1066800" y="2438400"/>
            <a:ext cx="7866888" cy="3810000"/>
          </a:xfrm>
        </p:spPr>
        <p:txBody>
          <a:bodyPr>
            <a:normAutofit/>
          </a:bodyPr>
          <a:lstStyle/>
          <a:p>
            <a:pPr marL="82296" lvl="0" indent="0" algn="just">
              <a:buClr>
                <a:srgbClr val="3891A7"/>
              </a:buClr>
              <a:buNone/>
            </a:pPr>
            <a:r>
              <a:rPr lang="ka-GE" sz="2700" dirty="0">
                <a:solidFill>
                  <a:prstClr val="black"/>
                </a:solidFill>
              </a:rPr>
              <a:t>1) ამ ჯგუფში გაერთიანებულია არა მარტო </a:t>
            </a:r>
            <a:r>
              <a:rPr lang="ka-GE" sz="2700" dirty="0">
                <a:solidFill>
                  <a:srgbClr val="FF0000"/>
                </a:solidFill>
              </a:rPr>
              <a:t>გამოცანები</a:t>
            </a:r>
            <a:r>
              <a:rPr lang="ka-GE" sz="2700" dirty="0">
                <a:solidFill>
                  <a:prstClr val="black"/>
                </a:solidFill>
              </a:rPr>
              <a:t>, არამედ </a:t>
            </a:r>
            <a:r>
              <a:rPr lang="ka-GE" sz="2700" dirty="0">
                <a:solidFill>
                  <a:srgbClr val="FF0000"/>
                </a:solidFill>
              </a:rPr>
              <a:t>ამოცანები</a:t>
            </a:r>
            <a:r>
              <a:rPr lang="ka-GE" sz="2700" dirty="0">
                <a:solidFill>
                  <a:prstClr val="black"/>
                </a:solidFill>
              </a:rPr>
              <a:t> და </a:t>
            </a:r>
            <a:r>
              <a:rPr lang="ka-GE" sz="2700" dirty="0">
                <a:solidFill>
                  <a:srgbClr val="FF0000"/>
                </a:solidFill>
              </a:rPr>
              <a:t>თავსატეხები</a:t>
            </a:r>
            <a:r>
              <a:rPr lang="ka-GE" sz="2700" dirty="0">
                <a:solidFill>
                  <a:prstClr val="black"/>
                </a:solidFill>
              </a:rPr>
              <a:t>;</a:t>
            </a:r>
          </a:p>
          <a:p>
            <a:pPr marL="82296" lvl="0" indent="0" algn="just">
              <a:buClr>
                <a:srgbClr val="3891A7"/>
              </a:buClr>
              <a:buNone/>
            </a:pPr>
            <a:r>
              <a:rPr lang="ka-GE" sz="2700" dirty="0">
                <a:solidFill>
                  <a:prstClr val="black"/>
                </a:solidFill>
              </a:rPr>
              <a:t>2) სიტყვაში ,,ენიგმატური“ ყველა </a:t>
            </a:r>
            <a:r>
              <a:rPr lang="ka-GE" sz="2700" dirty="0" smtClean="0">
                <a:solidFill>
                  <a:prstClr val="black"/>
                </a:solidFill>
              </a:rPr>
              <a:t>ზემოჩამოთვლილი </a:t>
            </a:r>
            <a:r>
              <a:rPr lang="ka-GE" sz="2700" dirty="0">
                <a:solidFill>
                  <a:prstClr val="black"/>
                </a:solidFill>
              </a:rPr>
              <a:t>სახის გაერთიანება არის შესაძლებელი; მისი სემანტიკა გულისხმობს რაღაც დაფარულს, </a:t>
            </a:r>
            <a:r>
              <a:rPr lang="ka-GE" sz="2700" dirty="0" smtClean="0">
                <a:solidFill>
                  <a:prstClr val="black"/>
                </a:solidFill>
              </a:rPr>
              <a:t>დამაინტ</a:t>
            </a:r>
            <a:r>
              <a:rPr lang="ka-GE" sz="2700" dirty="0">
                <a:solidFill>
                  <a:prstClr val="black"/>
                </a:solidFill>
              </a:rPr>
              <a:t>რ</a:t>
            </a:r>
            <a:r>
              <a:rPr lang="ka-GE" sz="2700" dirty="0" smtClean="0">
                <a:solidFill>
                  <a:prstClr val="black"/>
                </a:solidFill>
              </a:rPr>
              <a:t>იგებელს</a:t>
            </a:r>
            <a:r>
              <a:rPr lang="ka-GE" sz="2700" dirty="0">
                <a:solidFill>
                  <a:prstClr val="black"/>
                </a:solidFill>
              </a:rPr>
              <a:t>, გამოუცნობს, თავსატეხს და რაგინდ გასაკვირიც არ უნდა იყოს, სახალისოსაც.</a:t>
            </a:r>
            <a:endParaRPr lang="ru-RU" sz="2700" dirty="0">
              <a:solidFill>
                <a:prstClr val="black"/>
              </a:solidFill>
            </a:endParaRPr>
          </a:p>
          <a:p>
            <a:endParaRPr lang="ru-RU" dirty="0"/>
          </a:p>
        </p:txBody>
      </p:sp>
    </p:spTree>
    <p:extLst>
      <p:ext uri="{BB962C8B-B14F-4D97-AF65-F5344CB8AC3E}">
        <p14:creationId xmlns:p14="http://schemas.microsoft.com/office/powerpoint/2010/main" val="62859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04800" y="609600"/>
            <a:ext cx="8686800" cy="5638800"/>
          </a:xfrm>
        </p:spPr>
        <p:txBody>
          <a:bodyPr>
            <a:normAutofit lnSpcReduction="10000"/>
          </a:bodyPr>
          <a:lstStyle/>
          <a:p>
            <a:pPr marL="82296" indent="0" algn="just">
              <a:buNone/>
            </a:pPr>
            <a:r>
              <a:rPr lang="ka-GE" b="1" kern="1800" dirty="0" smtClean="0">
                <a:solidFill>
                  <a:srgbClr val="FF0000"/>
                </a:solidFill>
                <a:latin typeface="AcadNusx"/>
                <a:ea typeface="Times New Roman"/>
                <a:cs typeface="Times New Roman"/>
              </a:rPr>
              <a:t>ენიგმატური ეპიტაფიები</a:t>
            </a:r>
            <a:r>
              <a:rPr lang="ka-GE" kern="1800" dirty="0" smtClean="0">
                <a:solidFill>
                  <a:srgbClr val="FF0000"/>
                </a:solidFill>
                <a:latin typeface="AcadNusx"/>
                <a:ea typeface="Times New Roman"/>
                <a:cs typeface="Times New Roman"/>
              </a:rPr>
              <a:t> </a:t>
            </a:r>
            <a:r>
              <a:rPr lang="ka-GE" kern="1800" dirty="0" smtClean="0">
                <a:solidFill>
                  <a:srgbClr val="000000"/>
                </a:solidFill>
                <a:latin typeface="AcadNusx"/>
                <a:ea typeface="Times New Roman"/>
                <a:cs typeface="Times New Roman"/>
              </a:rPr>
              <a:t>ეპიტაფიის ერთ</a:t>
            </a:r>
            <a:r>
              <a:rPr lang="en-US" kern="1800" dirty="0" smtClean="0">
                <a:solidFill>
                  <a:srgbClr val="000000"/>
                </a:solidFill>
                <a:latin typeface="AcadNusx"/>
                <a:ea typeface="Times New Roman"/>
                <a:cs typeface="Times New Roman"/>
              </a:rPr>
              <a:t>-</a:t>
            </a:r>
            <a:r>
              <a:rPr lang="ka-GE" kern="1800" dirty="0" smtClean="0">
                <a:solidFill>
                  <a:srgbClr val="000000"/>
                </a:solidFill>
                <a:latin typeface="AcadNusx"/>
                <a:ea typeface="Times New Roman"/>
                <a:cs typeface="Times New Roman"/>
              </a:rPr>
              <a:t>ერთ ყველაზე იშვიათ სახეს წარმოადგენს გამოყენების კოეფიციენტის მიხედვით.</a:t>
            </a:r>
          </a:p>
          <a:p>
            <a:pPr marL="82296" indent="0" algn="just">
              <a:buNone/>
            </a:pPr>
            <a:r>
              <a:rPr lang="ka-GE" kern="1800" dirty="0" smtClean="0">
                <a:solidFill>
                  <a:srgbClr val="000000"/>
                </a:solidFill>
                <a:latin typeface="AcadNusx"/>
                <a:ea typeface="Times New Roman"/>
                <a:cs typeface="Times New Roman"/>
              </a:rPr>
              <a:t> </a:t>
            </a:r>
          </a:p>
          <a:p>
            <a:pPr marL="82296" indent="0" algn="just">
              <a:buNone/>
            </a:pPr>
            <a:r>
              <a:rPr lang="ka-GE" b="1" kern="1800" dirty="0" smtClean="0">
                <a:solidFill>
                  <a:srgbClr val="FF0000"/>
                </a:solidFill>
                <a:latin typeface="AcadNusx"/>
                <a:ea typeface="Times New Roman"/>
                <a:cs typeface="Times New Roman"/>
              </a:rPr>
              <a:t>ჩვენი მიზანია </a:t>
            </a:r>
            <a:r>
              <a:rPr lang="ka-GE" kern="1800" dirty="0" smtClean="0">
                <a:solidFill>
                  <a:srgbClr val="000000"/>
                </a:solidFill>
                <a:latin typeface="AcadNusx"/>
                <a:ea typeface="Times New Roman"/>
                <a:cs typeface="Times New Roman"/>
              </a:rPr>
              <a:t>წარმოვაჩინოთ ,,ენიგმატური ეპიტაფიების“ ძირითადი სახეები, შევისწავლოთ მათი მახასიათებლები და ვნახოთ რამდენად ინფორმაციულია ისინი; იწვევენ თუ არა ისინი მკითხველთა გაკვირვებას, დაბნევას, დაფიქრებას, გაღიზიანებას და საერთოდ, რა მიზანს ემსახურება ამ სახის ეპიტაფია.</a:t>
            </a:r>
          </a:p>
        </p:txBody>
      </p:sp>
    </p:spTree>
    <p:extLst>
      <p:ext uri="{BB962C8B-B14F-4D97-AF65-F5344CB8AC3E}">
        <p14:creationId xmlns:p14="http://schemas.microsoft.com/office/powerpoint/2010/main" val="439124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a-GE" sz="3200" dirty="0" smtClean="0"/>
              <a:t>რაში მდგომარეობს ამ ტიპის ეპიტაფიების უნიკალურობა?</a:t>
            </a:r>
            <a:endParaRPr lang="ru-RU" sz="3200" dirty="0"/>
          </a:p>
        </p:txBody>
      </p:sp>
      <p:sp>
        <p:nvSpPr>
          <p:cNvPr id="3" name="Объект 2"/>
          <p:cNvSpPr>
            <a:spLocks noGrp="1"/>
          </p:cNvSpPr>
          <p:nvPr>
            <p:ph idx="1"/>
          </p:nvPr>
        </p:nvSpPr>
        <p:spPr>
          <a:xfrm>
            <a:off x="990600" y="1981200"/>
            <a:ext cx="8153400" cy="2819400"/>
          </a:xfrm>
        </p:spPr>
        <p:txBody>
          <a:bodyPr>
            <a:normAutofit/>
          </a:bodyPr>
          <a:lstStyle/>
          <a:p>
            <a:pPr marL="82296" indent="0" algn="just">
              <a:buNone/>
            </a:pPr>
            <a:r>
              <a:rPr lang="ka-GE" sz="2400" kern="1800" dirty="0" smtClean="0">
                <a:solidFill>
                  <a:srgbClr val="000000"/>
                </a:solidFill>
                <a:latin typeface="AcadNusx"/>
                <a:ea typeface="Times New Roman"/>
                <a:cs typeface="Times New Roman"/>
              </a:rPr>
              <a:t>bunebrivia</a:t>
            </a:r>
            <a:r>
              <a:rPr lang="ka-GE" sz="2400" kern="1800" dirty="0">
                <a:solidFill>
                  <a:srgbClr val="000000"/>
                </a:solidFill>
                <a:latin typeface="AcadNusx"/>
                <a:ea typeface="Times New Roman"/>
                <a:cs typeface="Times New Roman"/>
              </a:rPr>
              <a:t>, rom epitafia saflavis qvazea miwerili da misi ZiriTadi funqcia imaSi mdgomareobs, rom gvamcnos gardacvlilis vinaobis, misi cxovrebis, dabadebisa da gardacvalebis TariRebis Sesaxeb. Tumca, amis Tqma naklebad SeiZleba enigmatur epitafiebze.</a:t>
            </a:r>
            <a:r>
              <a:rPr lang="ka-GE" kern="1800" dirty="0">
                <a:solidFill>
                  <a:srgbClr val="000000"/>
                </a:solidFill>
                <a:latin typeface="AcadNusx"/>
                <a:ea typeface="Times New Roman"/>
                <a:cs typeface="Times New Roman"/>
              </a:rPr>
              <a:t> </a:t>
            </a:r>
            <a:endParaRPr lang="ru-RU" dirty="0"/>
          </a:p>
        </p:txBody>
      </p:sp>
    </p:spTree>
    <p:extLst>
      <p:ext uri="{BB962C8B-B14F-4D97-AF65-F5344CB8AC3E}">
        <p14:creationId xmlns:p14="http://schemas.microsoft.com/office/powerpoint/2010/main" val="3143658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19200" y="274320"/>
            <a:ext cx="7714488" cy="868680"/>
          </a:xfrm>
        </p:spPr>
        <p:txBody>
          <a:bodyPr>
            <a:noAutofit/>
          </a:bodyPr>
          <a:lstStyle/>
          <a:p>
            <a:r>
              <a:rPr lang="ka-GE" sz="2800" kern="1800" dirty="0">
                <a:solidFill>
                  <a:srgbClr val="000000"/>
                </a:solidFill>
                <a:effectLst/>
                <a:latin typeface="AcadNusx"/>
                <a:ea typeface="Times New Roman"/>
                <a:cs typeface="Times New Roman"/>
              </a:rPr>
              <a:t>Cveni dakvirvebis safuZvelze Tamamad SeiZleba </a:t>
            </a:r>
            <a:r>
              <a:rPr lang="ka-GE" sz="2800" kern="1800" dirty="0" smtClean="0">
                <a:solidFill>
                  <a:srgbClr val="000000"/>
                </a:solidFill>
                <a:effectLst/>
                <a:latin typeface="AcadNusx"/>
                <a:ea typeface="Times New Roman"/>
                <a:cs typeface="Times New Roman"/>
              </a:rPr>
              <a:t>ganvacxadoT</a:t>
            </a:r>
            <a:r>
              <a:rPr lang="ka-GE" sz="2800" kern="1800" dirty="0">
                <a:solidFill>
                  <a:srgbClr val="000000"/>
                </a:solidFill>
                <a:effectLst/>
                <a:latin typeface="AcadNusx"/>
                <a:ea typeface="Times New Roman"/>
                <a:cs typeface="Times New Roman"/>
              </a:rPr>
              <a:t>:</a:t>
            </a:r>
            <a:endParaRPr lang="ru-RU" sz="2800" dirty="0"/>
          </a:p>
        </p:txBody>
      </p:sp>
      <p:sp>
        <p:nvSpPr>
          <p:cNvPr id="5" name="Объект 4"/>
          <p:cNvSpPr>
            <a:spLocks noGrp="1"/>
          </p:cNvSpPr>
          <p:nvPr>
            <p:ph sz="half" idx="1"/>
          </p:nvPr>
        </p:nvSpPr>
        <p:spPr>
          <a:xfrm>
            <a:off x="914400" y="1295400"/>
            <a:ext cx="3962400" cy="4892040"/>
          </a:xfrm>
        </p:spPr>
        <p:txBody>
          <a:bodyPr>
            <a:noAutofit/>
          </a:bodyPr>
          <a:lstStyle/>
          <a:p>
            <a:pPr marL="82296" indent="0" algn="just">
              <a:buNone/>
            </a:pPr>
            <a:r>
              <a:rPr lang="en-US" sz="2000" b="1" kern="1800" dirty="0" err="1" smtClean="0">
                <a:solidFill>
                  <a:srgbClr val="C00000"/>
                </a:solidFill>
                <a:latin typeface="AcadNusx"/>
                <a:ea typeface="Times New Roman"/>
                <a:cs typeface="Times New Roman"/>
              </a:rPr>
              <a:t>erTi</a:t>
            </a:r>
            <a:r>
              <a:rPr lang="en-US" sz="2000" b="1" kern="1800" dirty="0" smtClean="0">
                <a:solidFill>
                  <a:srgbClr val="C00000"/>
                </a:solidFill>
                <a:latin typeface="AcadNusx"/>
                <a:ea typeface="Times New Roman"/>
                <a:cs typeface="Times New Roman"/>
              </a:rPr>
              <a:t> </a:t>
            </a:r>
            <a:r>
              <a:rPr lang="en-US" sz="2000" b="1" kern="1800" dirty="0" err="1" smtClean="0">
                <a:solidFill>
                  <a:srgbClr val="C00000"/>
                </a:solidFill>
                <a:latin typeface="AcadNusx"/>
                <a:ea typeface="Times New Roman"/>
                <a:cs typeface="Times New Roman"/>
              </a:rPr>
              <a:t>mxriv</a:t>
            </a:r>
            <a:r>
              <a:rPr lang="en-US" sz="2000" b="1" kern="1800" dirty="0" smtClean="0">
                <a:solidFill>
                  <a:srgbClr val="C00000"/>
                </a:solidFill>
                <a:latin typeface="AcadNusx"/>
                <a:ea typeface="Times New Roman"/>
                <a:cs typeface="Times New Roman"/>
              </a:rPr>
              <a:t> </a:t>
            </a:r>
            <a:r>
              <a:rPr lang="en-US" sz="2000" b="1" kern="1800" dirty="0" err="1" smtClean="0">
                <a:solidFill>
                  <a:srgbClr val="C00000"/>
                </a:solidFill>
                <a:latin typeface="AcadNusx"/>
                <a:ea typeface="Times New Roman"/>
                <a:cs typeface="Times New Roman"/>
              </a:rPr>
              <a:t>arsebobs</a:t>
            </a:r>
            <a:r>
              <a:rPr lang="en-US" sz="2000" b="1" kern="1800" dirty="0" smtClean="0">
                <a:solidFill>
                  <a:srgbClr val="C00000"/>
                </a:solidFill>
                <a:latin typeface="AcadNusx"/>
                <a:ea typeface="Times New Roman"/>
                <a:cs typeface="Times New Roman"/>
              </a:rPr>
              <a:t> </a:t>
            </a:r>
            <a:r>
              <a:rPr lang="ka-GE" sz="2000" b="1" kern="1800" dirty="0" smtClean="0">
                <a:solidFill>
                  <a:srgbClr val="C00000"/>
                </a:solidFill>
                <a:latin typeface="AcadNusx"/>
                <a:ea typeface="Times New Roman"/>
                <a:cs typeface="Times New Roman"/>
              </a:rPr>
              <a:t>,,epitafia </a:t>
            </a:r>
            <a:r>
              <a:rPr lang="ka-GE" sz="2000" b="1" kern="1800" dirty="0">
                <a:solidFill>
                  <a:srgbClr val="C00000"/>
                </a:solidFill>
                <a:latin typeface="AcadNusx"/>
                <a:ea typeface="Times New Roman"/>
                <a:cs typeface="Times New Roman"/>
              </a:rPr>
              <a:t>– gamocanebi”, romlebic informaciuli TvalsazrisiT mwiria, magram maTi azris gageba, yovel SemTxvevaSi, ZiriTadi azris amocnoba SesaZlebelia, radgan isini Zalian mcired, magram mainc inarCuneben epitafiisaTvis damaxasiaTebel iseT ZiriTad niSnebs, rogoricaa gardacvlilis saxeli, gvari, dabadebisa da gardacvalebis TariRebi</a:t>
            </a:r>
            <a:r>
              <a:rPr lang="ka-GE" sz="2000" kern="1800" dirty="0">
                <a:solidFill>
                  <a:srgbClr val="C00000"/>
                </a:solidFill>
                <a:latin typeface="AcadNusx"/>
                <a:ea typeface="Times New Roman"/>
                <a:cs typeface="Times New Roman"/>
              </a:rPr>
              <a:t>. </a:t>
            </a:r>
            <a:endParaRPr lang="ru-RU" sz="2000" dirty="0">
              <a:solidFill>
                <a:srgbClr val="C00000"/>
              </a:solidFill>
            </a:endParaRPr>
          </a:p>
        </p:txBody>
      </p:sp>
      <p:sp>
        <p:nvSpPr>
          <p:cNvPr id="6" name="Объект 5"/>
          <p:cNvSpPr>
            <a:spLocks noGrp="1"/>
          </p:cNvSpPr>
          <p:nvPr>
            <p:ph sz="half" idx="2"/>
          </p:nvPr>
        </p:nvSpPr>
        <p:spPr>
          <a:xfrm>
            <a:off x="4953000" y="1219200"/>
            <a:ext cx="3962400" cy="5638800"/>
          </a:xfrm>
        </p:spPr>
        <p:txBody>
          <a:bodyPr>
            <a:noAutofit/>
          </a:bodyPr>
          <a:lstStyle/>
          <a:p>
            <a:pPr marL="82296" indent="0" algn="just">
              <a:spcAft>
                <a:spcPts val="1000"/>
              </a:spcAft>
              <a:buNone/>
            </a:pPr>
            <a:r>
              <a:rPr lang="ka-GE" sz="2000" b="1" kern="1800" dirty="0">
                <a:solidFill>
                  <a:srgbClr val="002060"/>
                </a:solidFill>
                <a:latin typeface="AcadNusx"/>
                <a:ea typeface="Times New Roman"/>
                <a:cs typeface="Times New Roman"/>
              </a:rPr>
              <a:t>meore mxriv, arsebobs absoluturad dafaruli azris matarebeli, swored rom enigmaturi ,,epitafia–gamocanebi”, romlebic gamocanas ufro gvanan, vidre epitafias da romelTa mniSvnelobis gageba mkiTxvelTa umravlesobas ar ZaluZs da Tuki mkiTxveli amas mainc axerxebs, es xdeba didi Zalisxmevisa da fiqris Sedegad. </a:t>
            </a:r>
            <a:endParaRPr lang="ru-RU" sz="2000" b="1" dirty="0">
              <a:solidFill>
                <a:srgbClr val="002060"/>
              </a:solidFill>
              <a:latin typeface="Calibri"/>
              <a:ea typeface="Times New Roman"/>
              <a:cs typeface="Times New Roman"/>
            </a:endParaRPr>
          </a:p>
          <a:p>
            <a:endParaRPr lang="ru-RU" sz="1800" dirty="0"/>
          </a:p>
        </p:txBody>
      </p:sp>
    </p:spTree>
    <p:extLst>
      <p:ext uri="{BB962C8B-B14F-4D97-AF65-F5344CB8AC3E}">
        <p14:creationId xmlns:p14="http://schemas.microsoft.com/office/powerpoint/2010/main" val="2925140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74638"/>
            <a:ext cx="7866888" cy="1143000"/>
          </a:xfrm>
        </p:spPr>
        <p:txBody>
          <a:bodyPr>
            <a:normAutofit/>
          </a:bodyPr>
          <a:lstStyle/>
          <a:p>
            <a:pPr algn="ctr"/>
            <a:r>
              <a:rPr lang="ka-GE" sz="2800" b="1" dirty="0" smtClean="0">
                <a:solidFill>
                  <a:srgbClr val="FF0000"/>
                </a:solidFill>
              </a:rPr>
              <a:t>რა მიზნით იქმნებოდა ეპიტაფია – გამოცანა?</a:t>
            </a:r>
            <a:endParaRPr lang="ru-RU" sz="2800" b="1" dirty="0">
              <a:solidFill>
                <a:srgbClr val="FF0000"/>
              </a:solidFill>
            </a:endParaRPr>
          </a:p>
        </p:txBody>
      </p:sp>
      <p:sp>
        <p:nvSpPr>
          <p:cNvPr id="3" name="Объект 2"/>
          <p:cNvSpPr>
            <a:spLocks noGrp="1"/>
          </p:cNvSpPr>
          <p:nvPr>
            <p:ph idx="1"/>
          </p:nvPr>
        </p:nvSpPr>
        <p:spPr>
          <a:xfrm>
            <a:off x="1066800" y="1600200"/>
            <a:ext cx="7866888" cy="4648200"/>
          </a:xfrm>
        </p:spPr>
        <p:txBody>
          <a:bodyPr>
            <a:normAutofit fontScale="77500" lnSpcReduction="20000"/>
          </a:bodyPr>
          <a:lstStyle/>
          <a:p>
            <a:pPr marL="82296" indent="0" algn="just">
              <a:lnSpc>
                <a:spcPct val="150000"/>
              </a:lnSpc>
              <a:spcAft>
                <a:spcPts val="1000"/>
              </a:spcAft>
              <a:buNone/>
            </a:pPr>
            <a:r>
              <a:rPr lang="ka-GE" kern="1800" dirty="0" smtClean="0">
                <a:solidFill>
                  <a:srgbClr val="000000"/>
                </a:solidFill>
                <a:latin typeface="AcadNusx"/>
                <a:ea typeface="Times New Roman"/>
                <a:cs typeface="Times New Roman"/>
              </a:rPr>
              <a:t>ა) raime </a:t>
            </a:r>
            <a:r>
              <a:rPr lang="ka-GE" kern="1800" dirty="0">
                <a:solidFill>
                  <a:srgbClr val="000000"/>
                </a:solidFill>
                <a:latin typeface="AcadNusx"/>
                <a:ea typeface="Times New Roman"/>
                <a:cs typeface="Times New Roman"/>
              </a:rPr>
              <a:t>samarcxvino faqtis Cadena da amis gamo vinaobis dafarva; </a:t>
            </a:r>
            <a:endParaRPr lang="ka-GE" kern="1800" dirty="0" smtClean="0">
              <a:solidFill>
                <a:srgbClr val="000000"/>
              </a:solidFill>
              <a:latin typeface="AcadNusx"/>
              <a:ea typeface="Times New Roman"/>
              <a:cs typeface="Times New Roman"/>
            </a:endParaRPr>
          </a:p>
          <a:p>
            <a:pPr marL="82296" indent="0" algn="just">
              <a:lnSpc>
                <a:spcPct val="150000"/>
              </a:lnSpc>
              <a:spcAft>
                <a:spcPts val="1000"/>
              </a:spcAft>
              <a:buNone/>
            </a:pPr>
            <a:r>
              <a:rPr lang="ka-GE" kern="1800" dirty="0" smtClean="0">
                <a:solidFill>
                  <a:srgbClr val="000000"/>
                </a:solidFill>
                <a:latin typeface="AcadNusx"/>
                <a:ea typeface="Times New Roman"/>
                <a:cs typeface="Times New Roman"/>
              </a:rPr>
              <a:t>b</a:t>
            </a:r>
            <a:r>
              <a:rPr lang="ka-GE" kern="1800" dirty="0">
                <a:solidFill>
                  <a:srgbClr val="000000"/>
                </a:solidFill>
                <a:latin typeface="AcadNusx"/>
                <a:ea typeface="Times New Roman"/>
                <a:cs typeface="Times New Roman"/>
              </a:rPr>
              <a:t>) saflavis qvaze gaZnelebuli weris gamo informaciis      SemWidrovebuli saxiT, ufro sworad winadadebis pirveli asoebiT Cawera, romelic gaSifrvas saWiroebs; </a:t>
            </a:r>
            <a:endParaRPr lang="ka-GE" kern="1800" dirty="0" smtClean="0">
              <a:solidFill>
                <a:srgbClr val="000000"/>
              </a:solidFill>
              <a:latin typeface="AcadNusx"/>
              <a:ea typeface="Times New Roman"/>
              <a:cs typeface="Times New Roman"/>
            </a:endParaRPr>
          </a:p>
          <a:p>
            <a:pPr marL="82296" indent="0" algn="just">
              <a:lnSpc>
                <a:spcPct val="150000"/>
              </a:lnSpc>
              <a:spcAft>
                <a:spcPts val="1000"/>
              </a:spcAft>
              <a:buNone/>
            </a:pPr>
            <a:r>
              <a:rPr lang="ka-GE" kern="1800" dirty="0" smtClean="0">
                <a:solidFill>
                  <a:srgbClr val="000000"/>
                </a:solidFill>
                <a:latin typeface="AcadNusx"/>
                <a:ea typeface="Times New Roman"/>
                <a:cs typeface="Times New Roman"/>
              </a:rPr>
              <a:t>g</a:t>
            </a:r>
            <a:r>
              <a:rPr lang="ka-GE" kern="1800" dirty="0">
                <a:solidFill>
                  <a:srgbClr val="000000"/>
                </a:solidFill>
                <a:latin typeface="AcadNusx"/>
                <a:ea typeface="Times New Roman"/>
                <a:cs typeface="Times New Roman"/>
              </a:rPr>
              <a:t>) dasamaxsovrebeli da gasarTobi efeqtis mqone epitafiis Seqmna.</a:t>
            </a:r>
            <a:endParaRPr lang="ru-RU" dirty="0">
              <a:latin typeface="Calibri"/>
              <a:ea typeface="Times New Roman"/>
              <a:cs typeface="Times New Roman"/>
            </a:endParaRPr>
          </a:p>
          <a:p>
            <a:pPr marL="82296" indent="0">
              <a:buNone/>
            </a:pPr>
            <a:endParaRPr lang="ru-RU" dirty="0"/>
          </a:p>
        </p:txBody>
      </p:sp>
    </p:spTree>
    <p:extLst>
      <p:ext uri="{BB962C8B-B14F-4D97-AF65-F5344CB8AC3E}">
        <p14:creationId xmlns:p14="http://schemas.microsoft.com/office/powerpoint/2010/main" val="1811051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274638"/>
            <a:ext cx="7790688" cy="902809"/>
          </a:xfrm>
        </p:spPr>
        <p:txBody>
          <a:bodyPr>
            <a:normAutofit/>
          </a:bodyPr>
          <a:lstStyle/>
          <a:p>
            <a:pPr algn="ctr"/>
            <a:r>
              <a:rPr lang="ka-GE" sz="3200" dirty="0" smtClean="0">
                <a:solidFill>
                  <a:srgbClr val="FF0000"/>
                </a:solidFill>
              </a:rPr>
              <a:t>უძველესი ,,ეპიტაფია–ამოცანა“</a:t>
            </a:r>
            <a:endParaRPr lang="ru-RU" sz="3200" dirty="0">
              <a:solidFill>
                <a:srgbClr val="FF0000"/>
              </a:solidFill>
            </a:endParaRPr>
          </a:p>
        </p:txBody>
      </p:sp>
      <p:sp>
        <p:nvSpPr>
          <p:cNvPr id="3" name="Объект 2"/>
          <p:cNvSpPr>
            <a:spLocks noGrp="1"/>
          </p:cNvSpPr>
          <p:nvPr>
            <p:ph idx="1"/>
          </p:nvPr>
        </p:nvSpPr>
        <p:spPr>
          <a:xfrm>
            <a:off x="1066800" y="1219200"/>
            <a:ext cx="7866888" cy="5029200"/>
          </a:xfrm>
        </p:spPr>
        <p:txBody>
          <a:bodyPr>
            <a:normAutofit fontScale="85000" lnSpcReduction="20000"/>
          </a:bodyPr>
          <a:lstStyle/>
          <a:p>
            <a:pPr marL="82296" indent="0" algn="ctr">
              <a:buNone/>
            </a:pPr>
            <a:r>
              <a:rPr lang="en-US" sz="2800" dirty="0" smtClean="0"/>
              <a:t>“Here lies </a:t>
            </a:r>
            <a:r>
              <a:rPr lang="en-US" sz="2800" dirty="0" err="1" smtClean="0"/>
              <a:t>Diophantus</a:t>
            </a:r>
            <a:r>
              <a:rPr lang="en-US" sz="2800" dirty="0" smtClean="0"/>
              <a:t>,” the wonder behold.</a:t>
            </a:r>
          </a:p>
          <a:p>
            <a:pPr marL="82296" indent="0" algn="ctr">
              <a:buNone/>
            </a:pPr>
            <a:r>
              <a:rPr lang="en-US" sz="2800" dirty="0" smtClean="0"/>
              <a:t>Through art algebraic, the stone tells how old:</a:t>
            </a:r>
          </a:p>
          <a:p>
            <a:pPr marL="82296" indent="0" algn="ctr">
              <a:buNone/>
            </a:pPr>
            <a:r>
              <a:rPr lang="en-US" sz="2800" dirty="0" smtClean="0"/>
              <a:t>“God gave him his boyhood </a:t>
            </a:r>
            <a:r>
              <a:rPr lang="en-US" sz="2800" b="1" dirty="0" smtClean="0"/>
              <a:t>one – sixth </a:t>
            </a:r>
            <a:r>
              <a:rPr lang="en-US" sz="2800" dirty="0" smtClean="0"/>
              <a:t>of his life,</a:t>
            </a:r>
          </a:p>
          <a:p>
            <a:pPr marL="82296" indent="0" algn="ctr">
              <a:buNone/>
            </a:pPr>
            <a:r>
              <a:rPr lang="en-US" sz="2800" b="1" dirty="0" smtClean="0"/>
              <a:t>One twelfth </a:t>
            </a:r>
            <a:r>
              <a:rPr lang="en-US" sz="2800" dirty="0" smtClean="0"/>
              <a:t>more as youth while whiskers grew rife;</a:t>
            </a:r>
          </a:p>
          <a:p>
            <a:pPr marL="82296" indent="0" algn="ctr">
              <a:buNone/>
            </a:pPr>
            <a:r>
              <a:rPr lang="en-US" sz="2800" dirty="0" smtClean="0"/>
              <a:t>And then yet </a:t>
            </a:r>
            <a:r>
              <a:rPr lang="en-US" sz="2800" b="1" dirty="0" smtClean="0"/>
              <a:t>one-seventh</a:t>
            </a:r>
            <a:r>
              <a:rPr lang="en-US" sz="2800" dirty="0" smtClean="0"/>
              <a:t> ere marriage begun;</a:t>
            </a:r>
          </a:p>
          <a:p>
            <a:pPr marL="82296" indent="0" algn="ctr">
              <a:buNone/>
            </a:pPr>
            <a:r>
              <a:rPr lang="en-US" sz="2800" b="1" dirty="0" smtClean="0"/>
              <a:t>In five years </a:t>
            </a:r>
            <a:r>
              <a:rPr lang="en-US" sz="2800" dirty="0" smtClean="0"/>
              <a:t>there came a bouncing new son;</a:t>
            </a:r>
          </a:p>
          <a:p>
            <a:pPr marL="82296" indent="0" algn="ctr">
              <a:buNone/>
            </a:pPr>
            <a:r>
              <a:rPr lang="en-US" sz="2800" dirty="0" smtClean="0"/>
              <a:t>Alas, the dear child of master and sage</a:t>
            </a:r>
          </a:p>
          <a:p>
            <a:pPr marL="82296" indent="0" algn="ctr">
              <a:buNone/>
            </a:pPr>
            <a:r>
              <a:rPr lang="en-US" sz="2800" dirty="0" smtClean="0"/>
              <a:t>After attaining </a:t>
            </a:r>
            <a:r>
              <a:rPr lang="en-US" sz="2800" b="1" dirty="0" smtClean="0"/>
              <a:t>half the measure of his father’s life </a:t>
            </a:r>
            <a:r>
              <a:rPr lang="en-US" sz="2800" dirty="0" smtClean="0"/>
              <a:t>chill took him.</a:t>
            </a:r>
          </a:p>
          <a:p>
            <a:pPr marL="82296" indent="0" algn="ctr">
              <a:buNone/>
            </a:pPr>
            <a:r>
              <a:rPr lang="en-US" sz="2800" dirty="0" smtClean="0"/>
              <a:t>After consoling his fate by the science of numbers for </a:t>
            </a:r>
            <a:r>
              <a:rPr lang="en-US" sz="2800" b="1" dirty="0" smtClean="0"/>
              <a:t>four years</a:t>
            </a:r>
            <a:r>
              <a:rPr lang="en-US" sz="2800" dirty="0" smtClean="0"/>
              <a:t>, he ended his life.”</a:t>
            </a:r>
            <a:r>
              <a:rPr lang="ka-GE" sz="2800" dirty="0" smtClean="0"/>
              <a:t> </a:t>
            </a:r>
          </a:p>
          <a:p>
            <a:pPr marL="82296" indent="0" algn="ctr">
              <a:buNone/>
            </a:pPr>
            <a:r>
              <a:rPr lang="ka-GE" sz="2800" dirty="0" smtClean="0"/>
              <a:t>(,,ალგებრის მამად“ წოდებული დიოფანტე ალექსანდრიელის ეპიტაფია)</a:t>
            </a:r>
            <a:endParaRPr lang="en-US" sz="2800" dirty="0" smtClean="0"/>
          </a:p>
          <a:p>
            <a:endParaRPr lang="ru-RU" dirty="0"/>
          </a:p>
        </p:txBody>
      </p:sp>
    </p:spTree>
    <p:extLst>
      <p:ext uri="{BB962C8B-B14F-4D97-AF65-F5344CB8AC3E}">
        <p14:creationId xmlns:p14="http://schemas.microsoft.com/office/powerpoint/2010/main" val="4136819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74638"/>
            <a:ext cx="7866888" cy="944562"/>
          </a:xfrm>
        </p:spPr>
        <p:txBody>
          <a:bodyPr>
            <a:noAutofit/>
          </a:bodyPr>
          <a:lstStyle/>
          <a:p>
            <a:pPr algn="ctr"/>
            <a:r>
              <a:rPr lang="ka-GE" sz="2400" dirty="0" smtClean="0"/>
              <a:t>აქცენტი გადატანილია თარიღებზე, მათემატიკურ ციფრებზე და ეპიტაფია ამოცანას ემსგავსება. იგი საფიქრალს უტოვებს წამკითხველს – რა ასაკში გარდაიცვალნენ მათემატიკოსი და მისი შვილი?</a:t>
            </a:r>
            <a:endParaRPr lang="ru-RU" sz="2400" dirty="0"/>
          </a:p>
        </p:txBody>
      </p:sp>
      <p:sp>
        <p:nvSpPr>
          <p:cNvPr id="3" name="Объект 2"/>
          <p:cNvSpPr>
            <a:spLocks noGrp="1"/>
          </p:cNvSpPr>
          <p:nvPr>
            <p:ph idx="1"/>
          </p:nvPr>
        </p:nvSpPr>
        <p:spPr>
          <a:xfrm>
            <a:off x="990600" y="1905000"/>
            <a:ext cx="7943088" cy="4343400"/>
          </a:xfrm>
        </p:spPr>
        <p:txBody>
          <a:bodyPr>
            <a:normAutofit/>
          </a:bodyPr>
          <a:lstStyle/>
          <a:p>
            <a:pPr marL="82296" indent="0" algn="just">
              <a:buNone/>
            </a:pPr>
            <a:r>
              <a:rPr lang="ka-GE" sz="2400" dirty="0" smtClean="0"/>
              <a:t>თუკი დიოფანტეს ცხოვრების 1/6 იყო ახალგაზრდობა, თუკი ცხოვრების 1/12 მან წვერი ატარა, თუკი 1/7 წლის შემდეგ იქორწინა და ქორწინებიდან 5 წლის გასვლის შემდეგ ვაჟი შეეძინა; და თუკი შვილი მაშინ გარდაიცვალა, როცა მამა მასზე ორჯერ უფროსი იყო, თუკი ისიც ვიცით, რომ დიოფანტე შვილის გარდაცვალებიდან 4 წლის შემდეგ გარდაიცვალა, გამოდის, რომ დიოფანტე ალექსანდრიელი 84 წლის ასაკში დაღუპულა, ხოლო მისი ვაჟი 42 წლის ასაკში. ამ ეპიტაფიის ამოხსნას 14 წელი დასჭირდა.</a:t>
            </a:r>
            <a:endParaRPr lang="ru-RU" sz="2400" dirty="0"/>
          </a:p>
        </p:txBody>
      </p:sp>
    </p:spTree>
    <p:extLst>
      <p:ext uri="{BB962C8B-B14F-4D97-AF65-F5344CB8AC3E}">
        <p14:creationId xmlns:p14="http://schemas.microsoft.com/office/powerpoint/2010/main" val="1731470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457200"/>
            <a:ext cx="7498080" cy="685800"/>
          </a:xfrm>
        </p:spPr>
        <p:txBody>
          <a:bodyPr>
            <a:normAutofit/>
          </a:bodyPr>
          <a:lstStyle/>
          <a:p>
            <a:pPr algn="ctr"/>
            <a:r>
              <a:rPr lang="en-US" sz="3200" dirty="0" smtClean="0">
                <a:solidFill>
                  <a:srgbClr val="FF0000"/>
                </a:solidFill>
              </a:rPr>
              <a:t>,,</a:t>
            </a:r>
            <a:r>
              <a:rPr lang="ka-GE" sz="3200" dirty="0" smtClean="0">
                <a:solidFill>
                  <a:srgbClr val="FF0000"/>
                </a:solidFill>
              </a:rPr>
              <a:t>თავსატეხი ეპიტაფია</a:t>
            </a:r>
            <a:r>
              <a:rPr lang="en-US" sz="3200" dirty="0" smtClean="0">
                <a:solidFill>
                  <a:srgbClr val="FF0000"/>
                </a:solidFill>
              </a:rPr>
              <a:t>”</a:t>
            </a:r>
            <a:endParaRPr lang="ru-RU" sz="3200" dirty="0">
              <a:solidFill>
                <a:srgbClr val="FF0000"/>
              </a:solidFill>
            </a:endParaRPr>
          </a:p>
        </p:txBody>
      </p:sp>
      <p:sp>
        <p:nvSpPr>
          <p:cNvPr id="3" name="Объект 2"/>
          <p:cNvSpPr>
            <a:spLocks noGrp="1"/>
          </p:cNvSpPr>
          <p:nvPr>
            <p:ph idx="1"/>
          </p:nvPr>
        </p:nvSpPr>
        <p:spPr>
          <a:xfrm>
            <a:off x="1295400" y="1143000"/>
            <a:ext cx="7772400" cy="5105400"/>
          </a:xfrm>
        </p:spPr>
        <p:txBody>
          <a:bodyPr>
            <a:normAutofit/>
          </a:bodyPr>
          <a:lstStyle/>
          <a:p>
            <a:pPr marL="82296" indent="0">
              <a:buNone/>
            </a:pPr>
            <a:r>
              <a:rPr lang="en-US" sz="2400" dirty="0" smtClean="0"/>
              <a:t>Here lie</a:t>
            </a:r>
          </a:p>
          <a:p>
            <a:pPr marL="82296" indent="0">
              <a:buNone/>
            </a:pPr>
            <a:r>
              <a:rPr lang="en-US" sz="2400" dirty="0" smtClean="0"/>
              <a:t>Two grandmothers with their two granddaughters,</a:t>
            </a:r>
          </a:p>
          <a:p>
            <a:pPr marL="82296" indent="0">
              <a:buNone/>
            </a:pPr>
            <a:r>
              <a:rPr lang="en-US" sz="2400" dirty="0" smtClean="0"/>
              <a:t>Two husbands with their two wives,</a:t>
            </a:r>
          </a:p>
          <a:p>
            <a:pPr marL="82296" indent="0">
              <a:buNone/>
            </a:pPr>
            <a:r>
              <a:rPr lang="en-US" sz="2400" dirty="0" smtClean="0"/>
              <a:t>Two fathers with their two daughters,</a:t>
            </a:r>
          </a:p>
          <a:p>
            <a:pPr marL="82296" indent="0">
              <a:buNone/>
            </a:pPr>
            <a:r>
              <a:rPr lang="en-US" sz="2400" dirty="0" smtClean="0"/>
              <a:t>Two mothers with their two sons,</a:t>
            </a:r>
          </a:p>
          <a:p>
            <a:pPr marL="82296" indent="0">
              <a:buNone/>
            </a:pPr>
            <a:r>
              <a:rPr lang="en-US" sz="2400" dirty="0" smtClean="0"/>
              <a:t>Two maidens with their two mothers,</a:t>
            </a:r>
          </a:p>
          <a:p>
            <a:pPr marL="82296" indent="0">
              <a:buNone/>
            </a:pPr>
            <a:r>
              <a:rPr lang="en-US" sz="2400" dirty="0" smtClean="0"/>
              <a:t>Two sisters with their two brothers</a:t>
            </a:r>
          </a:p>
          <a:p>
            <a:pPr marL="82296" indent="0">
              <a:buNone/>
            </a:pPr>
            <a:r>
              <a:rPr lang="en-US" sz="2400" dirty="0" smtClean="0"/>
              <a:t>Yet but six corps in all lie buried here,</a:t>
            </a:r>
          </a:p>
          <a:p>
            <a:pPr marL="82296" indent="0">
              <a:buNone/>
            </a:pPr>
            <a:r>
              <a:rPr lang="en-US" sz="2400" dirty="0" smtClean="0"/>
              <a:t>All born legitimate, and from incest clear.</a:t>
            </a:r>
            <a:endParaRPr lang="ru-RU" sz="2400" dirty="0"/>
          </a:p>
        </p:txBody>
      </p:sp>
    </p:spTree>
    <p:extLst>
      <p:ext uri="{BB962C8B-B14F-4D97-AF65-F5344CB8AC3E}">
        <p14:creationId xmlns:p14="http://schemas.microsoft.com/office/powerpoint/2010/main" val="654641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8260" y="228600"/>
            <a:ext cx="7498080" cy="1143000"/>
          </a:xfrm>
        </p:spPr>
        <p:txBody>
          <a:bodyPr/>
          <a:lstStyle/>
          <a:p>
            <a:pPr algn="ctr"/>
            <a:r>
              <a:rPr lang="ka-GE" dirty="0" smtClean="0"/>
              <a:t>ორი ქვრივი</a:t>
            </a:r>
            <a:endParaRPr lang="ru-RU" dirty="0"/>
          </a:p>
        </p:txBody>
      </p:sp>
      <p:sp>
        <p:nvSpPr>
          <p:cNvPr id="3" name="Объект 2"/>
          <p:cNvSpPr>
            <a:spLocks noGrp="1"/>
          </p:cNvSpPr>
          <p:nvPr>
            <p:ph sz="half" idx="1"/>
          </p:nvPr>
        </p:nvSpPr>
        <p:spPr>
          <a:xfrm>
            <a:off x="1143000" y="1528168"/>
            <a:ext cx="3733800" cy="4663440"/>
          </a:xfrm>
        </p:spPr>
        <p:txBody>
          <a:bodyPr>
            <a:normAutofit fontScale="70000" lnSpcReduction="20000"/>
          </a:bodyPr>
          <a:lstStyle/>
          <a:p>
            <a:pPr marL="82296" indent="0" algn="ctr">
              <a:buNone/>
            </a:pPr>
            <a:r>
              <a:rPr lang="ka-GE" sz="3400" b="1" dirty="0" smtClean="0">
                <a:solidFill>
                  <a:schemeClr val="accent3">
                    <a:lumMod val="75000"/>
                  </a:schemeClr>
                </a:solidFill>
              </a:rPr>
              <a:t>მერი</a:t>
            </a:r>
          </a:p>
          <a:p>
            <a:pPr marL="82296" indent="0" algn="ctr">
              <a:buNone/>
            </a:pPr>
            <a:endParaRPr lang="ka-GE" b="1" dirty="0"/>
          </a:p>
          <a:p>
            <a:pPr marL="82296" indent="0" algn="ctr">
              <a:buNone/>
            </a:pPr>
            <a:endParaRPr lang="ka-GE" b="1" dirty="0" smtClean="0"/>
          </a:p>
          <a:p>
            <a:pPr marL="82296" indent="0" algn="ctr">
              <a:buNone/>
            </a:pPr>
            <a:endParaRPr lang="ka-GE" b="1" dirty="0"/>
          </a:p>
          <a:p>
            <a:pPr marL="82296" indent="0" algn="ctr">
              <a:buNone/>
            </a:pPr>
            <a:endParaRPr lang="ka-GE" b="1" dirty="0" smtClean="0"/>
          </a:p>
          <a:p>
            <a:pPr marL="82296" indent="0" algn="ctr">
              <a:buNone/>
            </a:pPr>
            <a:endParaRPr lang="ka-GE" b="1" dirty="0"/>
          </a:p>
          <a:p>
            <a:pPr marL="82296" indent="0" algn="ctr">
              <a:buNone/>
            </a:pPr>
            <a:endParaRPr lang="ka-GE" b="1" dirty="0" smtClean="0"/>
          </a:p>
          <a:p>
            <a:pPr marL="82296" indent="0" algn="ctr">
              <a:buNone/>
            </a:pPr>
            <a:endParaRPr lang="ka-GE" b="1" dirty="0" smtClean="0"/>
          </a:p>
          <a:p>
            <a:pPr marL="82296" indent="0" algn="ctr">
              <a:buNone/>
            </a:pPr>
            <a:endParaRPr lang="ka-GE" b="1" dirty="0" smtClean="0"/>
          </a:p>
          <a:p>
            <a:pPr marL="82296" indent="0" algn="ctr">
              <a:buNone/>
            </a:pPr>
            <a:r>
              <a:rPr lang="ka-GE" sz="3400" b="1" dirty="0" smtClean="0"/>
              <a:t>მერი და ჯეიმსი</a:t>
            </a:r>
          </a:p>
          <a:p>
            <a:pPr marL="82296" indent="0" algn="ctr">
              <a:buNone/>
            </a:pPr>
            <a:endParaRPr lang="ka-GE" b="1" dirty="0"/>
          </a:p>
          <a:p>
            <a:pPr marL="82296" indent="0" algn="ctr">
              <a:buNone/>
            </a:pPr>
            <a:endParaRPr lang="ka-GE" b="1" dirty="0" smtClean="0"/>
          </a:p>
          <a:p>
            <a:pPr marL="82296" indent="0" algn="ctr">
              <a:buNone/>
            </a:pPr>
            <a:r>
              <a:rPr lang="ka-GE" sz="3400" b="1" dirty="0" smtClean="0">
                <a:solidFill>
                  <a:schemeClr val="accent5">
                    <a:lumMod val="60000"/>
                    <a:lumOff val="40000"/>
                  </a:schemeClr>
                </a:solidFill>
              </a:rPr>
              <a:t>ანა</a:t>
            </a:r>
            <a:endParaRPr lang="ru-RU" sz="3400" b="1" dirty="0">
              <a:solidFill>
                <a:schemeClr val="accent5">
                  <a:lumMod val="60000"/>
                  <a:lumOff val="40000"/>
                </a:schemeClr>
              </a:solidFill>
            </a:endParaRPr>
          </a:p>
        </p:txBody>
      </p:sp>
      <p:sp>
        <p:nvSpPr>
          <p:cNvPr id="4" name="Объект 3"/>
          <p:cNvSpPr>
            <a:spLocks noGrp="1"/>
          </p:cNvSpPr>
          <p:nvPr>
            <p:ph sz="half" idx="2"/>
          </p:nvPr>
        </p:nvSpPr>
        <p:spPr>
          <a:xfrm>
            <a:off x="5067300" y="1524000"/>
            <a:ext cx="3866388" cy="4663440"/>
          </a:xfrm>
        </p:spPr>
        <p:txBody>
          <a:bodyPr>
            <a:normAutofit fontScale="70000" lnSpcReduction="20000"/>
          </a:bodyPr>
          <a:lstStyle/>
          <a:p>
            <a:pPr marL="82296" indent="0" algn="ctr">
              <a:buNone/>
            </a:pPr>
            <a:r>
              <a:rPr lang="ka-GE" sz="3400" b="1" dirty="0" smtClean="0">
                <a:solidFill>
                  <a:schemeClr val="accent3">
                    <a:lumMod val="75000"/>
                  </a:schemeClr>
                </a:solidFill>
              </a:rPr>
              <a:t>სარა</a:t>
            </a:r>
          </a:p>
          <a:p>
            <a:pPr marL="82296" indent="0" algn="ctr">
              <a:buNone/>
            </a:pPr>
            <a:endParaRPr lang="ka-GE" sz="3100" b="1" dirty="0"/>
          </a:p>
          <a:p>
            <a:pPr marL="82296" indent="0" algn="ctr">
              <a:buNone/>
            </a:pPr>
            <a:endParaRPr lang="ka-GE" sz="3100" b="1" dirty="0" smtClean="0"/>
          </a:p>
          <a:p>
            <a:pPr marL="82296" indent="0" algn="ctr">
              <a:lnSpc>
                <a:spcPct val="150000"/>
              </a:lnSpc>
              <a:spcAft>
                <a:spcPts val="1000"/>
              </a:spcAft>
              <a:buNone/>
            </a:pPr>
            <a:endParaRPr lang="ka-GE" sz="3100" b="1" kern="1800" dirty="0" smtClean="0">
              <a:solidFill>
                <a:srgbClr val="000000"/>
              </a:solidFill>
              <a:latin typeface="AcadNusx"/>
              <a:ea typeface="Times New Roman"/>
              <a:cs typeface="Times New Roman"/>
            </a:endParaRPr>
          </a:p>
          <a:p>
            <a:pPr marL="82296" indent="0" algn="ctr">
              <a:lnSpc>
                <a:spcPct val="150000"/>
              </a:lnSpc>
              <a:spcAft>
                <a:spcPts val="1000"/>
              </a:spcAft>
              <a:buNone/>
            </a:pPr>
            <a:r>
              <a:rPr lang="ka-GE" sz="3400" b="1" kern="1800" dirty="0" smtClean="0">
                <a:solidFill>
                  <a:srgbClr val="002060"/>
                </a:solidFill>
                <a:latin typeface="AcadNusx"/>
                <a:ea typeface="Times New Roman"/>
                <a:cs typeface="Times New Roman"/>
              </a:rPr>
              <a:t>ჯ</a:t>
            </a:r>
            <a:r>
              <a:rPr lang="en-US" sz="3400" b="1" kern="1800" dirty="0" err="1" smtClean="0">
                <a:solidFill>
                  <a:srgbClr val="002060"/>
                </a:solidFill>
                <a:latin typeface="AcadNusx"/>
                <a:ea typeface="Times New Roman"/>
                <a:cs typeface="Times New Roman"/>
              </a:rPr>
              <a:t>eimsi</a:t>
            </a:r>
            <a:endParaRPr lang="ka-GE" sz="3400" b="1" kern="1800" dirty="0" smtClean="0">
              <a:solidFill>
                <a:srgbClr val="002060"/>
              </a:solidFill>
              <a:latin typeface="AcadNusx"/>
              <a:ea typeface="Times New Roman"/>
              <a:cs typeface="Times New Roman"/>
            </a:endParaRPr>
          </a:p>
          <a:p>
            <a:pPr marL="82296" indent="0" algn="ctr">
              <a:lnSpc>
                <a:spcPct val="150000"/>
              </a:lnSpc>
              <a:spcAft>
                <a:spcPts val="1000"/>
              </a:spcAft>
              <a:buNone/>
            </a:pPr>
            <a:endParaRPr lang="ka-GE" b="1" kern="1800" dirty="0">
              <a:solidFill>
                <a:srgbClr val="000000"/>
              </a:solidFill>
              <a:latin typeface="Calibri"/>
              <a:ea typeface="Times New Roman"/>
              <a:cs typeface="Times New Roman"/>
            </a:endParaRPr>
          </a:p>
          <a:p>
            <a:pPr marL="82296" lvl="0" indent="0" algn="ctr">
              <a:buClr>
                <a:srgbClr val="3891A7"/>
              </a:buClr>
              <a:buNone/>
            </a:pPr>
            <a:r>
              <a:rPr lang="ka-GE" sz="3400" b="1" dirty="0" smtClean="0">
                <a:solidFill>
                  <a:prstClr val="black"/>
                </a:solidFill>
              </a:rPr>
              <a:t>სარა</a:t>
            </a:r>
            <a:r>
              <a:rPr lang="ka-GE" sz="3400" b="1" dirty="0">
                <a:solidFill>
                  <a:prstClr val="black"/>
                </a:solidFill>
              </a:rPr>
              <a:t> </a:t>
            </a:r>
            <a:r>
              <a:rPr lang="ka-GE" sz="3400" b="1" dirty="0" smtClean="0">
                <a:solidFill>
                  <a:prstClr val="black"/>
                </a:solidFill>
              </a:rPr>
              <a:t>და ჯონი  </a:t>
            </a:r>
            <a:endParaRPr lang="ka-GE" sz="3400" b="1" dirty="0">
              <a:solidFill>
                <a:prstClr val="black"/>
              </a:solidFill>
            </a:endParaRPr>
          </a:p>
          <a:p>
            <a:pPr marL="82296" indent="0" algn="ctr">
              <a:lnSpc>
                <a:spcPct val="150000"/>
              </a:lnSpc>
              <a:spcAft>
                <a:spcPts val="1000"/>
              </a:spcAft>
              <a:buNone/>
            </a:pPr>
            <a:endParaRPr lang="ka-GE" b="1" dirty="0" smtClean="0">
              <a:latin typeface="Calibri"/>
              <a:ea typeface="Times New Roman"/>
              <a:cs typeface="Times New Roman"/>
            </a:endParaRPr>
          </a:p>
          <a:p>
            <a:pPr marL="82296" indent="0" algn="ctr">
              <a:lnSpc>
                <a:spcPct val="150000"/>
              </a:lnSpc>
              <a:spcAft>
                <a:spcPts val="1000"/>
              </a:spcAft>
              <a:buNone/>
            </a:pPr>
            <a:r>
              <a:rPr lang="ka-GE" sz="3400" b="1" dirty="0" smtClean="0">
                <a:solidFill>
                  <a:schemeClr val="accent5">
                    <a:lumMod val="60000"/>
                    <a:lumOff val="40000"/>
                  </a:schemeClr>
                </a:solidFill>
                <a:latin typeface="Calibri"/>
                <a:ea typeface="Times New Roman"/>
                <a:cs typeface="Times New Roman"/>
              </a:rPr>
              <a:t>ელიზაბეთი</a:t>
            </a:r>
            <a:endParaRPr lang="ru-RU" sz="3400" b="1" dirty="0">
              <a:solidFill>
                <a:schemeClr val="accent5">
                  <a:lumMod val="60000"/>
                  <a:lumOff val="40000"/>
                </a:schemeClr>
              </a:solidFill>
              <a:latin typeface="Calibri"/>
              <a:ea typeface="Times New Roman"/>
              <a:cs typeface="Times New Roman"/>
            </a:endParaRPr>
          </a:p>
          <a:p>
            <a:pPr marL="82296" indent="0" algn="ctr">
              <a:buNone/>
            </a:pPr>
            <a:endParaRPr lang="ru-RU" b="1" dirty="0"/>
          </a:p>
        </p:txBody>
      </p:sp>
      <p:sp>
        <p:nvSpPr>
          <p:cNvPr id="12" name="Стрелка вниз 11"/>
          <p:cNvSpPr/>
          <p:nvPr/>
        </p:nvSpPr>
        <p:spPr>
          <a:xfrm>
            <a:off x="2900216" y="2024117"/>
            <a:ext cx="413211" cy="1150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6934200" y="2058443"/>
            <a:ext cx="484632" cy="11166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286001" y="3175085"/>
            <a:ext cx="1676399" cy="646331"/>
          </a:xfrm>
          <a:prstGeom prst="rect">
            <a:avLst/>
          </a:prstGeom>
        </p:spPr>
        <p:txBody>
          <a:bodyPr wrap="square">
            <a:spAutoFit/>
          </a:bodyPr>
          <a:lstStyle/>
          <a:p>
            <a:pPr algn="ctr">
              <a:lnSpc>
                <a:spcPct val="150000"/>
              </a:lnSpc>
              <a:spcAft>
                <a:spcPts val="1000"/>
              </a:spcAft>
            </a:pPr>
            <a:r>
              <a:rPr lang="en-US" sz="2400" b="1" kern="1800" dirty="0" err="1" smtClean="0">
                <a:solidFill>
                  <a:srgbClr val="002060"/>
                </a:solidFill>
                <a:latin typeface="AcadNusx"/>
                <a:ea typeface="Times New Roman"/>
                <a:cs typeface="Times New Roman"/>
              </a:rPr>
              <a:t>joni</a:t>
            </a:r>
            <a:endParaRPr lang="ru-RU" sz="2400" b="1" dirty="0">
              <a:solidFill>
                <a:srgbClr val="002060"/>
              </a:solidFill>
              <a:effectLst/>
              <a:latin typeface="Calibri"/>
              <a:ea typeface="Times New Roman"/>
              <a:cs typeface="Times New Roman"/>
            </a:endParaRPr>
          </a:p>
        </p:txBody>
      </p:sp>
      <p:cxnSp>
        <p:nvCxnSpPr>
          <p:cNvPr id="17" name="Соединительная линия уступом 16"/>
          <p:cNvCxnSpPr/>
          <p:nvPr/>
        </p:nvCxnSpPr>
        <p:spPr>
          <a:xfrm flipV="1">
            <a:off x="3657600" y="2431316"/>
            <a:ext cx="2971800" cy="108617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Соединительная линия уступом 25"/>
          <p:cNvCxnSpPr/>
          <p:nvPr/>
        </p:nvCxnSpPr>
        <p:spPr>
          <a:xfrm>
            <a:off x="3505200" y="2064707"/>
            <a:ext cx="3124200" cy="1669093"/>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863251"/>
            <a:ext cx="542925" cy="4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696" y="4808438"/>
            <a:ext cx="476250" cy="59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90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474345"/>
            <a:ext cx="7772400" cy="6463308"/>
          </a:xfrm>
          <a:prstGeom prst="rect">
            <a:avLst/>
          </a:prstGeom>
        </p:spPr>
        <p:txBody>
          <a:bodyPr wrap="square">
            <a:spAutoFit/>
          </a:bodyPr>
          <a:lstStyle/>
          <a:p>
            <a:pPr algn="just"/>
            <a:r>
              <a:rPr lang="en-US" dirty="0" err="1">
                <a:latin typeface="Sylfaen"/>
                <a:ea typeface="Times New Roman"/>
                <a:cs typeface="Times New Roman"/>
              </a:rPr>
              <a:t>თითოეული</a:t>
            </a:r>
            <a:r>
              <a:rPr lang="en-US" dirty="0">
                <a:latin typeface="AcadNusx"/>
                <a:ea typeface="Times New Roman"/>
                <a:cs typeface="Times New Roman"/>
              </a:rPr>
              <a:t> </a:t>
            </a:r>
            <a:r>
              <a:rPr lang="en-US" dirty="0" err="1">
                <a:latin typeface="Sylfaen"/>
                <a:ea typeface="Times New Roman"/>
                <a:cs typeface="Times New Roman"/>
              </a:rPr>
              <a:t>ადამიანის</a:t>
            </a:r>
            <a:r>
              <a:rPr lang="en-US" dirty="0">
                <a:latin typeface="AcadNusx"/>
                <a:ea typeface="Times New Roman"/>
                <a:cs typeface="Times New Roman"/>
              </a:rPr>
              <a:t> </a:t>
            </a:r>
            <a:r>
              <a:rPr lang="en-US" dirty="0" err="1">
                <a:latin typeface="Sylfaen"/>
                <a:ea typeface="Times New Roman"/>
                <a:cs typeface="Times New Roman"/>
              </a:rPr>
              <a:t>ცხოვრებაში</a:t>
            </a:r>
            <a:r>
              <a:rPr lang="en-US" dirty="0">
                <a:latin typeface="AcadNusx"/>
                <a:ea typeface="Times New Roman"/>
                <a:cs typeface="Times New Roman"/>
              </a:rPr>
              <a:t> </a:t>
            </a:r>
            <a:r>
              <a:rPr lang="en-US" dirty="0" err="1">
                <a:latin typeface="Sylfaen"/>
                <a:ea typeface="Times New Roman"/>
                <a:cs typeface="Times New Roman"/>
              </a:rPr>
              <a:t>რამდენიმე</a:t>
            </a:r>
            <a:r>
              <a:rPr lang="en-US" dirty="0">
                <a:latin typeface="AcadNusx"/>
                <a:ea typeface="Times New Roman"/>
                <a:cs typeface="Times New Roman"/>
              </a:rPr>
              <a:t> </a:t>
            </a:r>
            <a:r>
              <a:rPr lang="en-US" dirty="0" err="1">
                <a:latin typeface="Sylfaen"/>
                <a:ea typeface="Times New Roman"/>
                <a:cs typeface="Times New Roman"/>
              </a:rPr>
              <a:t>მნიშვნელოვანი</a:t>
            </a:r>
            <a:r>
              <a:rPr lang="en-US" dirty="0">
                <a:latin typeface="AcadNusx"/>
                <a:ea typeface="Times New Roman"/>
                <a:cs typeface="Times New Roman"/>
              </a:rPr>
              <a:t> </a:t>
            </a:r>
            <a:r>
              <a:rPr lang="en-US" dirty="0" err="1">
                <a:latin typeface="Sylfaen"/>
                <a:ea typeface="Times New Roman"/>
                <a:cs typeface="Times New Roman"/>
              </a:rPr>
              <a:t>ეტაპია</a:t>
            </a:r>
            <a:r>
              <a:rPr lang="en-US" dirty="0">
                <a:latin typeface="AcadNusx"/>
                <a:ea typeface="Times New Roman"/>
                <a:cs typeface="Times New Roman"/>
              </a:rPr>
              <a:t>, </a:t>
            </a:r>
            <a:r>
              <a:rPr lang="en-US" dirty="0" err="1">
                <a:latin typeface="Sylfaen"/>
                <a:ea typeface="Times New Roman"/>
                <a:cs typeface="Times New Roman"/>
              </a:rPr>
              <a:t>მაგრამ</a:t>
            </a:r>
            <a:r>
              <a:rPr lang="en-US" dirty="0">
                <a:latin typeface="AcadNusx"/>
                <a:ea typeface="Times New Roman"/>
                <a:cs typeface="Times New Roman"/>
              </a:rPr>
              <a:t> </a:t>
            </a:r>
            <a:r>
              <a:rPr lang="en-US" dirty="0" err="1">
                <a:latin typeface="Sylfaen"/>
                <a:ea typeface="Times New Roman"/>
                <a:cs typeface="Times New Roman"/>
              </a:rPr>
              <a:t>მათგან</a:t>
            </a:r>
            <a:r>
              <a:rPr lang="en-US" dirty="0">
                <a:latin typeface="AcadNusx"/>
                <a:ea typeface="Times New Roman"/>
                <a:cs typeface="Times New Roman"/>
              </a:rPr>
              <a:t> </a:t>
            </a:r>
            <a:r>
              <a:rPr lang="en-US" dirty="0" err="1">
                <a:latin typeface="Sylfaen"/>
                <a:ea typeface="Times New Roman"/>
                <a:cs typeface="Times New Roman"/>
              </a:rPr>
              <a:t>ძირითადი</a:t>
            </a:r>
            <a:r>
              <a:rPr lang="en-US" dirty="0">
                <a:latin typeface="AcadNusx"/>
                <a:ea typeface="Times New Roman"/>
                <a:cs typeface="Times New Roman"/>
              </a:rPr>
              <a:t> </a:t>
            </a:r>
            <a:r>
              <a:rPr lang="en-US" dirty="0" err="1">
                <a:latin typeface="Sylfaen"/>
                <a:ea typeface="Times New Roman"/>
                <a:cs typeface="Times New Roman"/>
              </a:rPr>
              <a:t>მაინც</a:t>
            </a:r>
            <a:r>
              <a:rPr lang="en-US" dirty="0">
                <a:latin typeface="AcadNusx"/>
                <a:ea typeface="Times New Roman"/>
                <a:cs typeface="Times New Roman"/>
              </a:rPr>
              <a:t> </a:t>
            </a:r>
            <a:r>
              <a:rPr lang="en-US" dirty="0" err="1">
                <a:latin typeface="Sylfaen"/>
                <a:ea typeface="Times New Roman"/>
                <a:cs typeface="Times New Roman"/>
              </a:rPr>
              <a:t>სამია</a:t>
            </a:r>
            <a:r>
              <a:rPr lang="en-US" dirty="0">
                <a:latin typeface="AcadNusx"/>
                <a:ea typeface="Times New Roman"/>
                <a:cs typeface="Times New Roman"/>
              </a:rPr>
              <a:t>: </a:t>
            </a:r>
            <a:r>
              <a:rPr lang="en-US" b="1" dirty="0" err="1">
                <a:latin typeface="Sylfaen"/>
                <a:ea typeface="Times New Roman"/>
                <a:cs typeface="Times New Roman"/>
              </a:rPr>
              <a:t>დაბადება</a:t>
            </a:r>
            <a:r>
              <a:rPr lang="en-US" b="1" dirty="0">
                <a:latin typeface="AcadNusx"/>
                <a:ea typeface="Times New Roman"/>
                <a:cs typeface="Times New Roman"/>
              </a:rPr>
              <a:t>, </a:t>
            </a:r>
            <a:r>
              <a:rPr lang="en-US" b="1" dirty="0" err="1">
                <a:latin typeface="Sylfaen"/>
                <a:ea typeface="Times New Roman"/>
                <a:cs typeface="Times New Roman"/>
              </a:rPr>
              <a:t>ქორწინება</a:t>
            </a:r>
            <a:r>
              <a:rPr lang="en-US" b="1" dirty="0">
                <a:latin typeface="AcadNusx"/>
                <a:ea typeface="Times New Roman"/>
                <a:cs typeface="Times New Roman"/>
              </a:rPr>
              <a:t> </a:t>
            </a:r>
            <a:r>
              <a:rPr lang="en-US" b="1" dirty="0" err="1">
                <a:latin typeface="Sylfaen"/>
                <a:ea typeface="Times New Roman"/>
                <a:cs typeface="Times New Roman"/>
              </a:rPr>
              <a:t>და</a:t>
            </a:r>
            <a:r>
              <a:rPr lang="en-US" b="1" dirty="0">
                <a:latin typeface="AcadNusx"/>
                <a:ea typeface="Times New Roman"/>
                <a:cs typeface="Times New Roman"/>
              </a:rPr>
              <a:t> </a:t>
            </a:r>
            <a:r>
              <a:rPr lang="en-US" b="1" dirty="0" err="1">
                <a:latin typeface="Sylfaen"/>
                <a:ea typeface="Times New Roman"/>
                <a:cs typeface="Times New Roman"/>
              </a:rPr>
              <a:t>სიკვდილი</a:t>
            </a:r>
            <a:r>
              <a:rPr lang="en-US" b="1" dirty="0">
                <a:latin typeface="AcadNusx"/>
                <a:ea typeface="Times New Roman"/>
                <a:cs typeface="Times New Roman"/>
              </a:rPr>
              <a:t>. </a:t>
            </a:r>
            <a:endParaRPr lang="ka-GE" b="1" dirty="0" smtClean="0">
              <a:latin typeface="AcadNusx"/>
              <a:ea typeface="Times New Roman"/>
              <a:cs typeface="Times New Roman"/>
            </a:endParaRPr>
          </a:p>
          <a:p>
            <a:pPr algn="just"/>
            <a:endParaRPr lang="ka-GE" dirty="0">
              <a:latin typeface="Sylfaen"/>
              <a:ea typeface="Times New Roman"/>
              <a:cs typeface="Times New Roman"/>
            </a:endParaRPr>
          </a:p>
          <a:p>
            <a:pPr algn="just"/>
            <a:endParaRPr lang="ka-GE" dirty="0" smtClean="0">
              <a:latin typeface="Sylfaen"/>
              <a:ea typeface="Times New Roman"/>
              <a:cs typeface="Times New Roman"/>
            </a:endParaRPr>
          </a:p>
          <a:p>
            <a:pPr algn="just"/>
            <a:endParaRPr lang="ka-GE" dirty="0">
              <a:latin typeface="Sylfaen"/>
              <a:ea typeface="Times New Roman"/>
              <a:cs typeface="Times New Roman"/>
            </a:endParaRPr>
          </a:p>
          <a:p>
            <a:pPr algn="just"/>
            <a:endParaRPr lang="ka-GE" dirty="0" smtClean="0">
              <a:latin typeface="Sylfaen"/>
              <a:ea typeface="Times New Roman"/>
              <a:cs typeface="Times New Roman"/>
            </a:endParaRPr>
          </a:p>
          <a:p>
            <a:pPr algn="just"/>
            <a:endParaRPr lang="ka-GE" dirty="0">
              <a:latin typeface="Sylfaen"/>
              <a:ea typeface="Times New Roman"/>
              <a:cs typeface="Times New Roman"/>
            </a:endParaRPr>
          </a:p>
          <a:p>
            <a:pPr algn="just"/>
            <a:endParaRPr lang="ka-GE" dirty="0" smtClean="0">
              <a:latin typeface="Sylfaen"/>
              <a:ea typeface="Times New Roman"/>
              <a:cs typeface="Times New Roman"/>
            </a:endParaRPr>
          </a:p>
          <a:p>
            <a:pPr algn="just"/>
            <a:endParaRPr lang="ka-GE" dirty="0">
              <a:latin typeface="Sylfaen"/>
              <a:ea typeface="Times New Roman"/>
              <a:cs typeface="Times New Roman"/>
            </a:endParaRPr>
          </a:p>
          <a:p>
            <a:pPr algn="just"/>
            <a:endParaRPr lang="ka-GE" dirty="0">
              <a:latin typeface="Sylfaen"/>
              <a:ea typeface="Times New Roman"/>
              <a:cs typeface="Times New Roman"/>
            </a:endParaRPr>
          </a:p>
          <a:p>
            <a:pPr algn="just"/>
            <a:r>
              <a:rPr lang="en-US" dirty="0" err="1" smtClean="0">
                <a:latin typeface="Sylfaen"/>
                <a:ea typeface="Times New Roman"/>
                <a:cs typeface="Times New Roman"/>
              </a:rPr>
              <a:t>არის</a:t>
            </a:r>
            <a:r>
              <a:rPr lang="en-US" dirty="0" smtClean="0">
                <a:latin typeface="AcadNusx"/>
                <a:ea typeface="Times New Roman"/>
                <a:cs typeface="Times New Roman"/>
              </a:rPr>
              <a:t> </a:t>
            </a:r>
            <a:r>
              <a:rPr lang="en-US" dirty="0" err="1">
                <a:latin typeface="Sylfaen"/>
                <a:ea typeface="Times New Roman"/>
                <a:cs typeface="Times New Roman"/>
              </a:rPr>
              <a:t>კულტურები</a:t>
            </a:r>
            <a:r>
              <a:rPr lang="en-US" dirty="0">
                <a:latin typeface="AcadNusx"/>
                <a:ea typeface="Times New Roman"/>
                <a:cs typeface="Times New Roman"/>
              </a:rPr>
              <a:t>, </a:t>
            </a:r>
            <a:r>
              <a:rPr lang="en-US" dirty="0" err="1">
                <a:latin typeface="Sylfaen"/>
                <a:ea typeface="Times New Roman"/>
                <a:cs typeface="Times New Roman"/>
              </a:rPr>
              <a:t>სადაც</a:t>
            </a:r>
            <a:r>
              <a:rPr lang="en-US" dirty="0">
                <a:latin typeface="AcadNusx"/>
                <a:ea typeface="Times New Roman"/>
                <a:cs typeface="Times New Roman"/>
              </a:rPr>
              <a:t> </a:t>
            </a:r>
            <a:r>
              <a:rPr lang="en-US" dirty="0" err="1">
                <a:latin typeface="Sylfaen"/>
                <a:ea typeface="Times New Roman"/>
                <a:cs typeface="Times New Roman"/>
              </a:rPr>
              <a:t>სიკვდილზე</a:t>
            </a:r>
            <a:r>
              <a:rPr lang="en-US" dirty="0">
                <a:latin typeface="AcadNusx"/>
                <a:ea typeface="Times New Roman"/>
                <a:cs typeface="Times New Roman"/>
              </a:rPr>
              <a:t> </a:t>
            </a:r>
            <a:r>
              <a:rPr lang="en-US" dirty="0" err="1">
                <a:latin typeface="Sylfaen"/>
                <a:ea typeface="Times New Roman"/>
                <a:cs typeface="Times New Roman"/>
              </a:rPr>
              <a:t>საუბარს</a:t>
            </a:r>
            <a:r>
              <a:rPr lang="en-US" dirty="0">
                <a:latin typeface="AcadNusx"/>
                <a:ea typeface="Times New Roman"/>
                <a:cs typeface="Times New Roman"/>
              </a:rPr>
              <a:t> </a:t>
            </a:r>
            <a:r>
              <a:rPr lang="en-US" dirty="0" err="1">
                <a:latin typeface="Sylfaen"/>
                <a:ea typeface="Times New Roman"/>
                <a:cs typeface="Times New Roman"/>
              </a:rPr>
              <a:t>გაურბიან</a:t>
            </a:r>
            <a:r>
              <a:rPr lang="en-US" dirty="0">
                <a:latin typeface="AcadNusx"/>
                <a:ea typeface="Times New Roman"/>
                <a:cs typeface="Times New Roman"/>
              </a:rPr>
              <a:t> </a:t>
            </a:r>
            <a:r>
              <a:rPr lang="en-US" dirty="0" err="1">
                <a:latin typeface="Sylfaen"/>
                <a:ea typeface="Times New Roman"/>
                <a:cs typeface="Times New Roman"/>
              </a:rPr>
              <a:t>და</a:t>
            </a:r>
            <a:r>
              <a:rPr lang="en-US" dirty="0">
                <a:latin typeface="AcadNusx"/>
                <a:ea typeface="Times New Roman"/>
                <a:cs typeface="Times New Roman"/>
              </a:rPr>
              <a:t> </a:t>
            </a:r>
            <a:r>
              <a:rPr lang="en-US" dirty="0" err="1">
                <a:latin typeface="Sylfaen"/>
                <a:ea typeface="Times New Roman"/>
                <a:cs typeface="Times New Roman"/>
              </a:rPr>
              <a:t>მით</a:t>
            </a:r>
            <a:r>
              <a:rPr lang="en-US" dirty="0">
                <a:latin typeface="AcadNusx"/>
                <a:ea typeface="Times New Roman"/>
                <a:cs typeface="Times New Roman"/>
              </a:rPr>
              <a:t> </a:t>
            </a:r>
            <a:r>
              <a:rPr lang="en-US" dirty="0" err="1">
                <a:latin typeface="Sylfaen"/>
                <a:ea typeface="Times New Roman"/>
                <a:cs typeface="Times New Roman"/>
              </a:rPr>
              <a:t>უფრო</a:t>
            </a:r>
            <a:r>
              <a:rPr lang="en-US" dirty="0">
                <a:latin typeface="AcadNusx"/>
                <a:ea typeface="Times New Roman"/>
                <a:cs typeface="Times New Roman"/>
              </a:rPr>
              <a:t> </a:t>
            </a:r>
            <a:r>
              <a:rPr lang="en-US" dirty="0" err="1">
                <a:latin typeface="Sylfaen"/>
                <a:ea typeface="Times New Roman"/>
                <a:cs typeface="Times New Roman"/>
              </a:rPr>
              <a:t>მასზე</a:t>
            </a:r>
            <a:r>
              <a:rPr lang="en-US" dirty="0">
                <a:latin typeface="AcadNusx"/>
                <a:ea typeface="Times New Roman"/>
                <a:cs typeface="Times New Roman"/>
              </a:rPr>
              <a:t> </a:t>
            </a:r>
            <a:r>
              <a:rPr lang="en-US" dirty="0" err="1">
                <a:latin typeface="Sylfaen"/>
                <a:ea typeface="Times New Roman"/>
                <a:cs typeface="Times New Roman"/>
              </a:rPr>
              <a:t>მეცნიერულ</a:t>
            </a:r>
            <a:r>
              <a:rPr lang="en-US" dirty="0">
                <a:latin typeface="AcadNusx"/>
                <a:ea typeface="Times New Roman"/>
                <a:cs typeface="Times New Roman"/>
              </a:rPr>
              <a:t> </a:t>
            </a:r>
            <a:r>
              <a:rPr lang="en-US" dirty="0" err="1">
                <a:latin typeface="Sylfaen"/>
                <a:ea typeface="Times New Roman"/>
                <a:cs typeface="Times New Roman"/>
              </a:rPr>
              <a:t>კვლევებს</a:t>
            </a:r>
            <a:r>
              <a:rPr lang="en-US" dirty="0">
                <a:latin typeface="AcadNusx"/>
                <a:ea typeface="Times New Roman"/>
                <a:cs typeface="Times New Roman"/>
              </a:rPr>
              <a:t> </a:t>
            </a:r>
            <a:r>
              <a:rPr lang="en-US" dirty="0" err="1" smtClean="0">
                <a:latin typeface="Sylfaen"/>
                <a:ea typeface="Times New Roman"/>
                <a:cs typeface="Times New Roman"/>
              </a:rPr>
              <a:t>ერიდებიან</a:t>
            </a:r>
            <a:r>
              <a:rPr lang="en-US" dirty="0" smtClean="0">
                <a:latin typeface="AcadNusx"/>
                <a:ea typeface="Times New Roman"/>
                <a:cs typeface="Times New Roman"/>
              </a:rPr>
              <a:t> </a:t>
            </a:r>
            <a:r>
              <a:rPr lang="ka-GE" dirty="0" smtClean="0">
                <a:latin typeface="AcadNusx"/>
                <a:ea typeface="Times New Roman"/>
                <a:cs typeface="Times New Roman"/>
              </a:rPr>
              <a:t>(მაგალითად საქართველო),</a:t>
            </a:r>
            <a:r>
              <a:rPr lang="en-US" dirty="0" smtClean="0">
                <a:latin typeface="AcadNusx"/>
                <a:ea typeface="Times New Roman"/>
                <a:cs typeface="Times New Roman"/>
              </a:rPr>
              <a:t> </a:t>
            </a:r>
            <a:r>
              <a:rPr lang="en-US" dirty="0" err="1">
                <a:latin typeface="Sylfaen"/>
                <a:ea typeface="Times New Roman"/>
                <a:cs typeface="Times New Roman"/>
              </a:rPr>
              <a:t>თუმცა</a:t>
            </a:r>
            <a:r>
              <a:rPr lang="ka-GE" dirty="0">
                <a:ea typeface="Times New Roman"/>
                <a:cs typeface="Times New Roman"/>
              </a:rPr>
              <a:t>,</a:t>
            </a:r>
            <a:r>
              <a:rPr lang="ka-GE" dirty="0">
                <a:latin typeface="AcadNusx"/>
                <a:ea typeface="Times New Roman"/>
                <a:cs typeface="Times New Roman"/>
              </a:rPr>
              <a:t> </a:t>
            </a:r>
            <a:r>
              <a:rPr lang="en-US" dirty="0" err="1">
                <a:latin typeface="Sylfaen"/>
                <a:ea typeface="Times New Roman"/>
                <a:cs typeface="Times New Roman"/>
              </a:rPr>
              <a:t>მეორე</a:t>
            </a:r>
            <a:r>
              <a:rPr lang="en-US" dirty="0">
                <a:latin typeface="AcadNusx"/>
                <a:ea typeface="Times New Roman"/>
                <a:cs typeface="Times New Roman"/>
              </a:rPr>
              <a:t> </a:t>
            </a:r>
            <a:r>
              <a:rPr lang="en-US" dirty="0" err="1">
                <a:latin typeface="Sylfaen"/>
                <a:ea typeface="Times New Roman"/>
                <a:cs typeface="Times New Roman"/>
              </a:rPr>
              <a:t>მხრივ</a:t>
            </a:r>
            <a:r>
              <a:rPr lang="ka-GE" dirty="0">
                <a:ea typeface="Times New Roman"/>
                <a:cs typeface="Times New Roman"/>
              </a:rPr>
              <a:t>,</a:t>
            </a:r>
            <a:r>
              <a:rPr lang="ka-GE" dirty="0">
                <a:latin typeface="AcadNusx"/>
                <a:ea typeface="Times New Roman"/>
                <a:cs typeface="Times New Roman"/>
              </a:rPr>
              <a:t> </a:t>
            </a:r>
            <a:r>
              <a:rPr lang="en-US" dirty="0" err="1">
                <a:latin typeface="Sylfaen"/>
                <a:ea typeface="Times New Roman"/>
                <a:cs typeface="Times New Roman"/>
              </a:rPr>
              <a:t>არსებობს</a:t>
            </a:r>
            <a:r>
              <a:rPr lang="en-US" dirty="0">
                <a:latin typeface="AcadNusx"/>
                <a:ea typeface="Times New Roman"/>
                <a:cs typeface="Times New Roman"/>
              </a:rPr>
              <a:t> </a:t>
            </a:r>
            <a:r>
              <a:rPr lang="en-US" dirty="0" err="1">
                <a:latin typeface="Sylfaen"/>
                <a:ea typeface="Times New Roman"/>
                <a:cs typeface="Times New Roman"/>
              </a:rPr>
              <a:t>კულტურები</a:t>
            </a:r>
            <a:r>
              <a:rPr lang="en-US" dirty="0">
                <a:latin typeface="AcadNusx"/>
                <a:ea typeface="Times New Roman"/>
                <a:cs typeface="Times New Roman"/>
              </a:rPr>
              <a:t>, </a:t>
            </a:r>
            <a:r>
              <a:rPr lang="en-US" dirty="0" err="1">
                <a:latin typeface="Sylfaen"/>
                <a:ea typeface="Times New Roman"/>
                <a:cs typeface="Times New Roman"/>
              </a:rPr>
              <a:t>სადაც</a:t>
            </a:r>
            <a:r>
              <a:rPr lang="en-US" dirty="0">
                <a:latin typeface="AcadNusx"/>
                <a:ea typeface="Times New Roman"/>
                <a:cs typeface="Times New Roman"/>
              </a:rPr>
              <a:t> </a:t>
            </a:r>
            <a:r>
              <a:rPr lang="en-US" dirty="0" err="1">
                <a:latin typeface="Sylfaen"/>
                <a:ea typeface="Times New Roman"/>
                <a:cs typeface="Times New Roman"/>
              </a:rPr>
              <a:t>სიკვდილის</a:t>
            </a:r>
            <a:r>
              <a:rPr lang="en-US" dirty="0">
                <a:latin typeface="AcadNusx"/>
                <a:ea typeface="Times New Roman"/>
                <a:cs typeface="Times New Roman"/>
              </a:rPr>
              <a:t> </a:t>
            </a:r>
            <a:r>
              <a:rPr lang="en-US" dirty="0" err="1">
                <a:latin typeface="Sylfaen"/>
                <a:ea typeface="Times New Roman"/>
                <a:cs typeface="Times New Roman"/>
              </a:rPr>
              <a:t>თემას</a:t>
            </a:r>
            <a:r>
              <a:rPr lang="en-US" dirty="0">
                <a:latin typeface="AcadNusx"/>
                <a:ea typeface="Times New Roman"/>
                <a:cs typeface="Times New Roman"/>
              </a:rPr>
              <a:t> </a:t>
            </a:r>
            <a:r>
              <a:rPr lang="en-US" dirty="0" err="1">
                <a:latin typeface="Sylfaen"/>
                <a:ea typeface="Times New Roman"/>
                <a:cs typeface="Times New Roman"/>
              </a:rPr>
              <a:t>დიდი</a:t>
            </a:r>
            <a:r>
              <a:rPr lang="en-US" dirty="0">
                <a:latin typeface="AcadNusx"/>
                <a:ea typeface="Times New Roman"/>
                <a:cs typeface="Times New Roman"/>
              </a:rPr>
              <a:t> </a:t>
            </a:r>
            <a:r>
              <a:rPr lang="en-US" dirty="0" err="1">
                <a:latin typeface="Sylfaen"/>
                <a:ea typeface="Times New Roman"/>
                <a:cs typeface="Times New Roman"/>
              </a:rPr>
              <a:t>ყურადღება</a:t>
            </a:r>
            <a:r>
              <a:rPr lang="en-US" dirty="0">
                <a:latin typeface="AcadNusx"/>
                <a:ea typeface="Times New Roman"/>
                <a:cs typeface="Times New Roman"/>
              </a:rPr>
              <a:t> </a:t>
            </a:r>
            <a:r>
              <a:rPr lang="en-US" dirty="0" err="1">
                <a:latin typeface="Sylfaen"/>
                <a:ea typeface="Times New Roman"/>
                <a:cs typeface="Times New Roman"/>
              </a:rPr>
              <a:t>აქვს</a:t>
            </a:r>
            <a:r>
              <a:rPr lang="en-US" dirty="0">
                <a:latin typeface="AcadNusx"/>
                <a:ea typeface="Times New Roman"/>
                <a:cs typeface="Times New Roman"/>
              </a:rPr>
              <a:t> </a:t>
            </a:r>
            <a:r>
              <a:rPr lang="en-US" dirty="0" err="1">
                <a:latin typeface="Sylfaen"/>
                <a:ea typeface="Times New Roman"/>
                <a:cs typeface="Times New Roman"/>
              </a:rPr>
              <a:t>დათმობილი</a:t>
            </a:r>
            <a:r>
              <a:rPr lang="en-US" dirty="0">
                <a:latin typeface="AcadNusx"/>
                <a:ea typeface="Times New Roman"/>
                <a:cs typeface="Times New Roman"/>
              </a:rPr>
              <a:t>. </a:t>
            </a:r>
            <a:r>
              <a:rPr lang="en-US" dirty="0" err="1">
                <a:latin typeface="Sylfaen"/>
                <a:ea typeface="Times New Roman"/>
                <a:cs typeface="Times New Roman"/>
              </a:rPr>
              <a:t>სიკვდილის</a:t>
            </a:r>
            <a:r>
              <a:rPr lang="en-US" dirty="0">
                <a:latin typeface="AcadNusx"/>
                <a:ea typeface="Times New Roman"/>
                <a:cs typeface="Times New Roman"/>
              </a:rPr>
              <a:t> </a:t>
            </a:r>
            <a:r>
              <a:rPr lang="en-US" dirty="0" err="1">
                <a:latin typeface="Sylfaen"/>
                <a:ea typeface="Times New Roman"/>
                <a:cs typeface="Times New Roman"/>
              </a:rPr>
              <a:t>თემატიკით</a:t>
            </a:r>
            <a:r>
              <a:rPr lang="en-US" dirty="0">
                <a:latin typeface="AcadNusx"/>
                <a:ea typeface="Times New Roman"/>
                <a:cs typeface="Times New Roman"/>
              </a:rPr>
              <a:t>, </a:t>
            </a:r>
            <a:r>
              <a:rPr lang="en-US" dirty="0" err="1">
                <a:latin typeface="Sylfaen"/>
                <a:ea typeface="Times New Roman"/>
                <a:cs typeface="Times New Roman"/>
              </a:rPr>
              <a:t>კერძოდ</a:t>
            </a:r>
            <a:r>
              <a:rPr lang="ka-GE" dirty="0">
                <a:ea typeface="Times New Roman"/>
                <a:cs typeface="Times New Roman"/>
              </a:rPr>
              <a:t>,</a:t>
            </a:r>
            <a:r>
              <a:rPr lang="ka-GE" dirty="0">
                <a:latin typeface="AcadNusx"/>
                <a:ea typeface="Times New Roman"/>
                <a:cs typeface="Times New Roman"/>
              </a:rPr>
              <a:t> </a:t>
            </a:r>
            <a:r>
              <a:rPr lang="ka-GE" dirty="0" smtClean="0">
                <a:latin typeface="AcadNusx"/>
                <a:ea typeface="Times New Roman"/>
                <a:cs typeface="Times New Roman"/>
              </a:rPr>
              <a:t>ეპიტაფიების, </a:t>
            </a:r>
            <a:r>
              <a:rPr lang="en-US" dirty="0" err="1" smtClean="0">
                <a:latin typeface="Sylfaen"/>
                <a:ea typeface="Times New Roman"/>
                <a:cs typeface="Times New Roman"/>
              </a:rPr>
              <a:t>სამგლოვიარო</a:t>
            </a:r>
            <a:r>
              <a:rPr lang="en-US" dirty="0" smtClean="0">
                <a:latin typeface="AcadNusx"/>
                <a:ea typeface="Times New Roman"/>
                <a:cs typeface="Times New Roman"/>
              </a:rPr>
              <a:t> </a:t>
            </a:r>
            <a:r>
              <a:rPr lang="en-US" dirty="0" err="1">
                <a:latin typeface="Sylfaen"/>
                <a:ea typeface="Times New Roman"/>
                <a:cs typeface="Times New Roman"/>
              </a:rPr>
              <a:t>განცხადებების</a:t>
            </a:r>
            <a:r>
              <a:rPr lang="en-US" dirty="0">
                <a:latin typeface="AcadNusx"/>
                <a:ea typeface="Times New Roman"/>
                <a:cs typeface="Times New Roman"/>
              </a:rPr>
              <a:t>, </a:t>
            </a:r>
            <a:r>
              <a:rPr lang="en-US" dirty="0" err="1">
                <a:latin typeface="Sylfaen"/>
                <a:ea typeface="Times New Roman"/>
                <a:cs typeface="Times New Roman"/>
              </a:rPr>
              <a:t>ნეკროლოგების</a:t>
            </a:r>
            <a:r>
              <a:rPr lang="en-US" dirty="0">
                <a:latin typeface="AcadNusx"/>
                <a:ea typeface="Times New Roman"/>
                <a:cs typeface="Times New Roman"/>
              </a:rPr>
              <a:t> </a:t>
            </a:r>
            <a:r>
              <a:rPr lang="en-US" dirty="0" err="1">
                <a:latin typeface="Sylfaen"/>
                <a:ea typeface="Times New Roman"/>
                <a:cs typeface="Times New Roman"/>
              </a:rPr>
              <a:t>და</a:t>
            </a:r>
            <a:r>
              <a:rPr lang="en-US" dirty="0">
                <a:latin typeface="AcadNusx"/>
                <a:ea typeface="Times New Roman"/>
                <a:cs typeface="Times New Roman"/>
              </a:rPr>
              <a:t> </a:t>
            </a:r>
            <a:r>
              <a:rPr lang="en-US" dirty="0" err="1">
                <a:latin typeface="Sylfaen"/>
                <a:ea typeface="Times New Roman"/>
                <a:cs typeface="Times New Roman"/>
              </a:rPr>
              <a:t>მოსაგონრების</a:t>
            </a:r>
            <a:r>
              <a:rPr lang="en-US" dirty="0">
                <a:latin typeface="AcadNusx"/>
                <a:ea typeface="Times New Roman"/>
                <a:cs typeface="Times New Roman"/>
              </a:rPr>
              <a:t> </a:t>
            </a:r>
            <a:r>
              <a:rPr lang="en-US" dirty="0" err="1">
                <a:latin typeface="Sylfaen"/>
                <a:ea typeface="Times New Roman"/>
                <a:cs typeface="Times New Roman"/>
              </a:rPr>
              <a:t>შესწავლით</a:t>
            </a:r>
            <a:r>
              <a:rPr lang="en-US" dirty="0">
                <a:latin typeface="AcadNusx"/>
                <a:ea typeface="Times New Roman"/>
                <a:cs typeface="Times New Roman"/>
              </a:rPr>
              <a:t> </a:t>
            </a:r>
            <a:r>
              <a:rPr lang="en-US" dirty="0" err="1">
                <a:latin typeface="Sylfaen"/>
                <a:ea typeface="Times New Roman"/>
                <a:cs typeface="Times New Roman"/>
              </a:rPr>
              <a:t>არა</a:t>
            </a:r>
            <a:r>
              <a:rPr lang="en-US" dirty="0">
                <a:latin typeface="AcadNusx"/>
                <a:ea typeface="Times New Roman"/>
                <a:cs typeface="Times New Roman"/>
              </a:rPr>
              <a:t> </a:t>
            </a:r>
            <a:r>
              <a:rPr lang="en-US" dirty="0" err="1">
                <a:latin typeface="Sylfaen"/>
                <a:ea typeface="Times New Roman"/>
                <a:cs typeface="Times New Roman"/>
              </a:rPr>
              <a:t>ერთი</a:t>
            </a:r>
            <a:r>
              <a:rPr lang="en-US" dirty="0">
                <a:latin typeface="AcadNusx"/>
                <a:ea typeface="Times New Roman"/>
                <a:cs typeface="Times New Roman"/>
              </a:rPr>
              <a:t> </a:t>
            </a:r>
            <a:r>
              <a:rPr lang="en-US" dirty="0" err="1">
                <a:latin typeface="Sylfaen"/>
                <a:ea typeface="Times New Roman"/>
                <a:cs typeface="Times New Roman"/>
              </a:rPr>
              <a:t>უცხოელი</a:t>
            </a:r>
            <a:r>
              <a:rPr lang="en-US" dirty="0">
                <a:latin typeface="AcadNusx"/>
                <a:ea typeface="Times New Roman"/>
                <a:cs typeface="Times New Roman"/>
              </a:rPr>
              <a:t> </a:t>
            </a:r>
            <a:r>
              <a:rPr lang="en-US" dirty="0" err="1">
                <a:latin typeface="Sylfaen"/>
                <a:ea typeface="Times New Roman"/>
                <a:cs typeface="Times New Roman"/>
              </a:rPr>
              <a:t>მეცნიერი</a:t>
            </a:r>
            <a:r>
              <a:rPr lang="en-US" dirty="0">
                <a:latin typeface="AcadNusx"/>
                <a:ea typeface="Times New Roman"/>
                <a:cs typeface="Times New Roman"/>
              </a:rPr>
              <a:t> </a:t>
            </a:r>
            <a:r>
              <a:rPr lang="en-US" dirty="0" err="1">
                <a:latin typeface="Sylfaen"/>
                <a:ea typeface="Times New Roman"/>
                <a:cs typeface="Times New Roman"/>
              </a:rPr>
              <a:t>ყოფილა</a:t>
            </a:r>
            <a:r>
              <a:rPr lang="en-US" dirty="0">
                <a:latin typeface="AcadNusx"/>
                <a:ea typeface="Times New Roman"/>
                <a:cs typeface="Times New Roman"/>
              </a:rPr>
              <a:t> </a:t>
            </a:r>
            <a:r>
              <a:rPr lang="en-US" dirty="0" err="1">
                <a:latin typeface="Sylfaen"/>
                <a:ea typeface="Times New Roman"/>
                <a:cs typeface="Times New Roman"/>
              </a:rPr>
              <a:t>დაინტერესებული</a:t>
            </a:r>
            <a:r>
              <a:rPr lang="en-US" dirty="0">
                <a:latin typeface="AcadNusx"/>
                <a:ea typeface="Times New Roman"/>
                <a:cs typeface="Times New Roman"/>
              </a:rPr>
              <a:t>: </a:t>
            </a:r>
            <a:r>
              <a:rPr lang="ka-GE" b="1" dirty="0" smtClean="0">
                <a:latin typeface="AcadNusx"/>
                <a:ea typeface="Times New Roman"/>
                <a:cs typeface="Times New Roman"/>
              </a:rPr>
              <a:t>რიჩინგსი (1858), საფლინგი (1909), ტეილორი (1896), უალისი (1957), თაისონი (2011), </a:t>
            </a:r>
            <a:r>
              <a:rPr lang="en-US" b="1" dirty="0" err="1" smtClean="0">
                <a:latin typeface="Sylfaen"/>
                <a:ea typeface="Times New Roman"/>
                <a:cs typeface="Times New Roman"/>
              </a:rPr>
              <a:t>მატიკი</a:t>
            </a:r>
            <a:r>
              <a:rPr lang="en-US" b="1" dirty="0" smtClean="0">
                <a:latin typeface="AcadNusx"/>
                <a:ea typeface="Times New Roman"/>
                <a:cs typeface="Times New Roman"/>
              </a:rPr>
              <a:t> </a:t>
            </a:r>
            <a:r>
              <a:rPr lang="en-US" b="1" dirty="0">
                <a:latin typeface="AcadNusx"/>
                <a:ea typeface="Times New Roman"/>
                <a:cs typeface="Times New Roman"/>
              </a:rPr>
              <a:t>(2001), </a:t>
            </a:r>
            <a:r>
              <a:rPr lang="en-US" b="1" dirty="0" err="1">
                <a:latin typeface="Sylfaen"/>
                <a:ea typeface="Times New Roman"/>
                <a:cs typeface="Times New Roman"/>
              </a:rPr>
              <a:t>ალ</a:t>
            </a:r>
            <a:r>
              <a:rPr lang="en-US" b="1" dirty="0" err="1">
                <a:latin typeface="AcadNusx"/>
                <a:ea typeface="Times New Roman"/>
                <a:cs typeface="Times New Roman"/>
              </a:rPr>
              <a:t>-</a:t>
            </a:r>
            <a:r>
              <a:rPr lang="en-US" b="1" dirty="0" err="1">
                <a:latin typeface="Sylfaen"/>
                <a:ea typeface="Times New Roman"/>
                <a:cs typeface="Times New Roman"/>
              </a:rPr>
              <a:t>ალი</a:t>
            </a:r>
            <a:r>
              <a:rPr lang="en-US" b="1" dirty="0">
                <a:latin typeface="AcadNusx"/>
                <a:ea typeface="Times New Roman"/>
                <a:cs typeface="Times New Roman"/>
              </a:rPr>
              <a:t> (2005), </a:t>
            </a:r>
            <a:r>
              <a:rPr lang="en-US" b="1" dirty="0" err="1">
                <a:latin typeface="Sylfaen"/>
                <a:ea typeface="Times New Roman"/>
                <a:cs typeface="Times New Roman"/>
              </a:rPr>
              <a:t>ფერნანდესი</a:t>
            </a:r>
            <a:r>
              <a:rPr lang="en-US" b="1" dirty="0">
                <a:latin typeface="AcadNusx"/>
                <a:ea typeface="Times New Roman"/>
                <a:cs typeface="Times New Roman"/>
              </a:rPr>
              <a:t> (2006-2007), </a:t>
            </a:r>
            <a:r>
              <a:rPr lang="en-US" b="1" dirty="0" err="1">
                <a:latin typeface="Sylfaen"/>
                <a:ea typeface="Times New Roman"/>
                <a:cs typeface="Times New Roman"/>
              </a:rPr>
              <a:t>მარზო</a:t>
            </a:r>
            <a:r>
              <a:rPr lang="en-US" b="1" dirty="0">
                <a:latin typeface="AcadNusx"/>
                <a:ea typeface="Times New Roman"/>
                <a:cs typeface="Times New Roman"/>
              </a:rPr>
              <a:t> (2006), </a:t>
            </a:r>
            <a:r>
              <a:rPr lang="en-US" b="1" dirty="0" err="1">
                <a:latin typeface="Sylfaen"/>
                <a:ea typeface="Times New Roman"/>
                <a:cs typeface="Times New Roman"/>
              </a:rPr>
              <a:t>ბონუსი</a:t>
            </a:r>
            <a:r>
              <a:rPr lang="en-US" b="1" dirty="0">
                <a:latin typeface="AcadNusx"/>
                <a:ea typeface="Times New Roman"/>
                <a:cs typeface="Times New Roman"/>
              </a:rPr>
              <a:t> (2002, 2007), </a:t>
            </a:r>
            <a:r>
              <a:rPr lang="en-US" b="1" dirty="0" err="1">
                <a:latin typeface="Sylfaen"/>
                <a:ea typeface="Times New Roman"/>
                <a:cs typeface="Times New Roman"/>
              </a:rPr>
              <a:t>ეიდი</a:t>
            </a:r>
            <a:r>
              <a:rPr lang="en-US" b="1" dirty="0">
                <a:latin typeface="AcadNusx"/>
                <a:ea typeface="Times New Roman"/>
                <a:cs typeface="Times New Roman"/>
              </a:rPr>
              <a:t> (2002), </a:t>
            </a:r>
            <a:r>
              <a:rPr lang="en-US" b="1" dirty="0" err="1">
                <a:latin typeface="Sylfaen"/>
                <a:ea typeface="Times New Roman"/>
                <a:cs typeface="Times New Roman"/>
              </a:rPr>
              <a:t>რუბინშტეინი</a:t>
            </a:r>
            <a:r>
              <a:rPr lang="en-US" b="1" dirty="0">
                <a:latin typeface="AcadNusx"/>
                <a:ea typeface="Times New Roman"/>
                <a:cs typeface="Times New Roman"/>
              </a:rPr>
              <a:t> (2007), </a:t>
            </a:r>
            <a:r>
              <a:rPr lang="en-US" b="1" dirty="0" err="1">
                <a:latin typeface="Sylfaen"/>
                <a:ea typeface="Times New Roman"/>
                <a:cs typeface="Times New Roman"/>
              </a:rPr>
              <a:t>ბუფი</a:t>
            </a:r>
            <a:r>
              <a:rPr lang="en-US" b="1" dirty="0">
                <a:latin typeface="AcadNusx"/>
                <a:ea typeface="Times New Roman"/>
                <a:cs typeface="Times New Roman"/>
              </a:rPr>
              <a:t> (2002), </a:t>
            </a:r>
            <a:r>
              <a:rPr lang="en-US" b="1" dirty="0" err="1">
                <a:latin typeface="Sylfaen"/>
                <a:ea typeface="Times New Roman"/>
                <a:cs typeface="Times New Roman"/>
              </a:rPr>
              <a:t>ნვოიე</a:t>
            </a:r>
            <a:r>
              <a:rPr lang="en-US" b="1" dirty="0">
                <a:latin typeface="AcadNusx"/>
                <a:ea typeface="Times New Roman"/>
                <a:cs typeface="Times New Roman"/>
              </a:rPr>
              <a:t> (2007), </a:t>
            </a:r>
            <a:r>
              <a:rPr lang="en-US" b="1" dirty="0" err="1">
                <a:latin typeface="Sylfaen"/>
                <a:ea typeface="Times New Roman"/>
                <a:cs typeface="Times New Roman"/>
              </a:rPr>
              <a:t>ვოტსონი</a:t>
            </a:r>
            <a:r>
              <a:rPr lang="en-US" b="1" dirty="0">
                <a:latin typeface="AcadNusx"/>
                <a:ea typeface="Times New Roman"/>
                <a:cs typeface="Times New Roman"/>
              </a:rPr>
              <a:t> (2008), </a:t>
            </a:r>
            <a:r>
              <a:rPr lang="en-US" b="1" dirty="0" err="1">
                <a:latin typeface="Sylfaen"/>
                <a:ea typeface="Times New Roman"/>
                <a:cs typeface="Times New Roman"/>
              </a:rPr>
              <a:t>ბრესლერი</a:t>
            </a:r>
            <a:r>
              <a:rPr lang="en-US" b="1" dirty="0">
                <a:latin typeface="AcadNusx"/>
                <a:ea typeface="Times New Roman"/>
                <a:cs typeface="Times New Roman"/>
              </a:rPr>
              <a:t> (2009), </a:t>
            </a:r>
            <a:r>
              <a:rPr lang="en-US" b="1" dirty="0" err="1">
                <a:latin typeface="Sylfaen"/>
                <a:ea typeface="Times New Roman"/>
                <a:cs typeface="Times New Roman"/>
              </a:rPr>
              <a:t>დიტონი</a:t>
            </a:r>
            <a:r>
              <a:rPr lang="en-US" b="1" dirty="0">
                <a:latin typeface="AcadNusx"/>
                <a:ea typeface="Times New Roman"/>
                <a:cs typeface="Times New Roman"/>
              </a:rPr>
              <a:t>, </a:t>
            </a:r>
            <a:r>
              <a:rPr lang="en-US" b="1" dirty="0" err="1">
                <a:latin typeface="Sylfaen"/>
                <a:ea typeface="Times New Roman"/>
                <a:cs typeface="Times New Roman"/>
              </a:rPr>
              <a:t>გოშორნი</a:t>
            </a:r>
            <a:r>
              <a:rPr lang="en-US" b="1" dirty="0">
                <a:latin typeface="AcadNusx"/>
                <a:ea typeface="Times New Roman"/>
                <a:cs typeface="Times New Roman"/>
              </a:rPr>
              <a:t> (2009) </a:t>
            </a:r>
            <a:r>
              <a:rPr lang="en-US" dirty="0" err="1">
                <a:latin typeface="Sylfaen"/>
                <a:ea typeface="Times New Roman"/>
                <a:cs typeface="Times New Roman"/>
              </a:rPr>
              <a:t>და</a:t>
            </a:r>
            <a:r>
              <a:rPr lang="en-US" dirty="0">
                <a:latin typeface="AcadNusx"/>
                <a:ea typeface="Times New Roman"/>
                <a:cs typeface="Times New Roman"/>
              </a:rPr>
              <a:t> </a:t>
            </a:r>
            <a:r>
              <a:rPr lang="en-US" dirty="0" err="1">
                <a:latin typeface="Sylfaen"/>
                <a:ea typeface="Times New Roman"/>
                <a:cs typeface="Times New Roman"/>
              </a:rPr>
              <a:t>სხვები</a:t>
            </a:r>
            <a:r>
              <a:rPr lang="en-US" dirty="0">
                <a:latin typeface="AcadNusx"/>
                <a:ea typeface="Times New Roman"/>
                <a:cs typeface="Times New Roman"/>
              </a:rPr>
              <a:t>.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371600"/>
            <a:ext cx="1828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913" y="1371601"/>
            <a:ext cx="26701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71601"/>
            <a:ext cx="259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279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52600" y="152400"/>
            <a:ext cx="6781800" cy="838200"/>
          </a:xfrm>
        </p:spPr>
        <p:txBody>
          <a:bodyPr>
            <a:normAutofit/>
          </a:bodyPr>
          <a:lstStyle/>
          <a:p>
            <a:pPr algn="ctr"/>
            <a:r>
              <a:rPr lang="en-US" sz="2800" dirty="0" smtClean="0">
                <a:solidFill>
                  <a:srgbClr val="FF0000"/>
                </a:solidFill>
              </a:rPr>
              <a:t>Edward </a:t>
            </a:r>
            <a:r>
              <a:rPr lang="en-US" sz="2800" dirty="0" err="1" smtClean="0">
                <a:solidFill>
                  <a:srgbClr val="FF0000"/>
                </a:solidFill>
              </a:rPr>
              <a:t>Lambe</a:t>
            </a:r>
            <a:r>
              <a:rPr lang="en-US" sz="2800" dirty="0" smtClean="0">
                <a:solidFill>
                  <a:srgbClr val="FF0000"/>
                </a:solidFill>
              </a:rPr>
              <a:t> </a:t>
            </a:r>
            <a:endParaRPr lang="ru-RU" sz="2800" dirty="0">
              <a:solidFill>
                <a:srgbClr val="FF0000"/>
              </a:solidFill>
            </a:endParaRPr>
          </a:p>
        </p:txBody>
      </p:sp>
      <p:graphicFrame>
        <p:nvGraphicFramePr>
          <p:cNvPr id="13" name="Объект 12"/>
          <p:cNvGraphicFramePr>
            <a:graphicFrameLocks noGrp="1"/>
          </p:cNvGraphicFramePr>
          <p:nvPr>
            <p:ph idx="1"/>
            <p:extLst>
              <p:ext uri="{D42A27DB-BD31-4B8C-83A1-F6EECF244321}">
                <p14:modId xmlns:p14="http://schemas.microsoft.com/office/powerpoint/2010/main" val="594174611"/>
              </p:ext>
            </p:extLst>
          </p:nvPr>
        </p:nvGraphicFramePr>
        <p:xfrm>
          <a:off x="990600" y="1219200"/>
          <a:ext cx="8058955" cy="4640130"/>
        </p:xfrm>
        <a:graphic>
          <a:graphicData uri="http://schemas.openxmlformats.org/drawingml/2006/table">
            <a:tbl>
              <a:tblPr/>
              <a:tblGrid>
                <a:gridCol w="2186398"/>
                <a:gridCol w="3198285"/>
                <a:gridCol w="2674272"/>
              </a:tblGrid>
              <a:tr h="354173">
                <a:tc>
                  <a:txBody>
                    <a:bodyPr/>
                    <a:lstStyle/>
                    <a:p>
                      <a:pPr marL="165735" algn="ctr">
                        <a:lnSpc>
                          <a:spcPct val="150000"/>
                        </a:lnSpc>
                        <a:spcAft>
                          <a:spcPts val="0"/>
                        </a:spcAft>
                      </a:pPr>
                      <a:r>
                        <a:rPr lang="en-US" sz="1800" b="1" dirty="0">
                          <a:solidFill>
                            <a:srgbClr val="FF0000"/>
                          </a:solidFill>
                          <a:effectLst/>
                          <a:latin typeface="Sylfaen"/>
                          <a:ea typeface="Calibri"/>
                          <a:cs typeface="Helvetica"/>
                        </a:rPr>
                        <a:t>E</a:t>
                      </a:r>
                      <a:r>
                        <a:rPr lang="en-US" sz="1800" b="1" dirty="0">
                          <a:solidFill>
                            <a:schemeClr val="accent5">
                              <a:lumMod val="60000"/>
                              <a:lumOff val="40000"/>
                            </a:schemeClr>
                          </a:solidFill>
                          <a:effectLst/>
                          <a:latin typeface="Sylfaen"/>
                          <a:ea typeface="Calibri"/>
                          <a:cs typeface="Helvetica"/>
                        </a:rPr>
                        <a:t>dward</a:t>
                      </a:r>
                      <a:endParaRPr lang="ru-RU" sz="1800" b="1"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8605" algn="ctr">
                        <a:lnSpc>
                          <a:spcPct val="150000"/>
                        </a:lnSpc>
                        <a:spcAft>
                          <a:spcPts val="0"/>
                        </a:spcAft>
                      </a:pPr>
                      <a:r>
                        <a:rPr lang="en-US" sz="1800" b="1" dirty="0">
                          <a:solidFill>
                            <a:schemeClr val="accent5">
                              <a:lumMod val="60000"/>
                              <a:lumOff val="40000"/>
                            </a:schemeClr>
                          </a:solidFill>
                          <a:effectLst/>
                          <a:latin typeface="Sylfaen"/>
                          <a:ea typeface="Calibri"/>
                          <a:cs typeface="Helvetica"/>
                        </a:rPr>
                        <a:t>Second son of</a:t>
                      </a:r>
                      <a:endParaRPr lang="ru-RU" sz="1800" b="1"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a:solidFill>
                            <a:srgbClr val="FF0000"/>
                          </a:solidFill>
                          <a:effectLst/>
                          <a:latin typeface="Sylfaen"/>
                          <a:ea typeface="Calibri"/>
                          <a:cs typeface="Helvetica"/>
                        </a:rPr>
                        <a:t>L</a:t>
                      </a:r>
                      <a:r>
                        <a:rPr lang="en-US" sz="1800" b="0" dirty="0" err="1">
                          <a:solidFill>
                            <a:srgbClr val="000000"/>
                          </a:solidFill>
                          <a:effectLst/>
                          <a:latin typeface="Sylfaen"/>
                          <a:ea typeface="Calibri"/>
                          <a:cs typeface="Helvetica"/>
                        </a:rPr>
                        <a:t>ambe</a:t>
                      </a:r>
                      <a:endParaRPr lang="ru-RU"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73">
                <a:tc>
                  <a:txBody>
                    <a:bodyPr/>
                    <a:lstStyle/>
                    <a:p>
                      <a:pPr marL="165735" algn="ctr">
                        <a:lnSpc>
                          <a:spcPct val="150000"/>
                        </a:lnSpc>
                        <a:spcAft>
                          <a:spcPts val="0"/>
                        </a:spcAft>
                      </a:pPr>
                      <a:r>
                        <a:rPr lang="en-US" sz="1800" b="1" dirty="0">
                          <a:solidFill>
                            <a:srgbClr val="FF0000"/>
                          </a:solidFill>
                          <a:effectLst/>
                          <a:latin typeface="Sylfaen"/>
                          <a:ea typeface="Calibri"/>
                          <a:cs typeface="Helvetica"/>
                        </a:rPr>
                        <a:t>E</a:t>
                      </a:r>
                      <a:r>
                        <a:rPr lang="en-US" sz="1800" dirty="0">
                          <a:solidFill>
                            <a:srgbClr val="000000"/>
                          </a:solidFill>
                          <a:effectLst/>
                          <a:latin typeface="Sylfaen"/>
                          <a:ea typeface="Calibri"/>
                          <a:cs typeface="Helvetica"/>
                        </a:rPr>
                        <a:t>ver</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chemeClr val="accent5">
                              <a:lumMod val="60000"/>
                              <a:lumOff val="40000"/>
                            </a:schemeClr>
                          </a:solidFill>
                          <a:effectLst/>
                          <a:latin typeface="Sylfaen"/>
                          <a:ea typeface="Calibri"/>
                          <a:cs typeface="Helvetica"/>
                        </a:rPr>
                        <a:t>Thomas </a:t>
                      </a:r>
                      <a:r>
                        <a:rPr lang="en-US" sz="1800" b="1" dirty="0" err="1">
                          <a:solidFill>
                            <a:schemeClr val="accent5">
                              <a:lumMod val="60000"/>
                              <a:lumOff val="40000"/>
                            </a:schemeClr>
                          </a:solidFill>
                          <a:effectLst/>
                          <a:latin typeface="Sylfaen"/>
                          <a:ea typeface="Calibri"/>
                          <a:cs typeface="Helvetica"/>
                        </a:rPr>
                        <a:t>Lambe</a:t>
                      </a:r>
                      <a:endParaRPr lang="ru-RU" sz="1800" b="1"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FF0000"/>
                          </a:solidFill>
                          <a:effectLst/>
                          <a:latin typeface="Sylfaen"/>
                          <a:ea typeface="Calibri"/>
                          <a:cs typeface="Helvetica"/>
                        </a:rPr>
                        <a:t>L</a:t>
                      </a:r>
                      <a:r>
                        <a:rPr lang="en-US" sz="1800" dirty="0">
                          <a:solidFill>
                            <a:srgbClr val="000000"/>
                          </a:solidFill>
                          <a:effectLst/>
                          <a:latin typeface="Sylfaen"/>
                          <a:ea typeface="Calibri"/>
                          <a:cs typeface="Helvetica"/>
                        </a:rPr>
                        <a:t>ived</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73">
                <a:tc>
                  <a:txBody>
                    <a:bodyPr/>
                    <a:lstStyle/>
                    <a:p>
                      <a:pPr algn="ctr">
                        <a:lnSpc>
                          <a:spcPct val="150000"/>
                        </a:lnSpc>
                        <a:spcAft>
                          <a:spcPts val="0"/>
                        </a:spcAft>
                      </a:pPr>
                      <a:r>
                        <a:rPr lang="en-US" sz="1800" b="1" dirty="0">
                          <a:solidFill>
                            <a:srgbClr val="FF0000"/>
                          </a:solidFill>
                          <a:effectLst/>
                          <a:latin typeface="Sylfaen"/>
                          <a:ea typeface="Calibri"/>
                          <a:cs typeface="Helvetica"/>
                        </a:rPr>
                        <a:t>E</a:t>
                      </a:r>
                      <a:r>
                        <a:rPr lang="en-US" sz="1800" dirty="0">
                          <a:solidFill>
                            <a:srgbClr val="000000"/>
                          </a:solidFill>
                          <a:effectLst/>
                          <a:latin typeface="Sylfaen"/>
                          <a:ea typeface="Calibri"/>
                          <a:cs typeface="Helvetica"/>
                        </a:rPr>
                        <a:t>nvied</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a:solidFill>
                            <a:srgbClr val="000000"/>
                          </a:solidFill>
                          <a:effectLst/>
                          <a:latin typeface="Sylfaen"/>
                          <a:ea typeface="Calibri"/>
                          <a:cs typeface="Helvetica"/>
                        </a:rPr>
                        <a:t>Of </a:t>
                      </a:r>
                      <a:r>
                        <a:rPr lang="en-US" sz="1800" dirty="0" err="1">
                          <a:solidFill>
                            <a:srgbClr val="000000"/>
                          </a:solidFill>
                          <a:effectLst/>
                          <a:latin typeface="Sylfaen"/>
                          <a:ea typeface="Calibri"/>
                          <a:cs typeface="Helvetica"/>
                        </a:rPr>
                        <a:t>Trimley</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FF0000"/>
                          </a:solidFill>
                          <a:effectLst/>
                          <a:latin typeface="Sylfaen"/>
                          <a:ea typeface="Calibri"/>
                          <a:cs typeface="Helvetica"/>
                        </a:rPr>
                        <a:t>L</a:t>
                      </a:r>
                      <a:r>
                        <a:rPr lang="en-US" sz="1800" dirty="0">
                          <a:solidFill>
                            <a:srgbClr val="000000"/>
                          </a:solidFill>
                          <a:effectLst/>
                          <a:latin typeface="Sylfaen"/>
                          <a:ea typeface="Calibri"/>
                          <a:cs typeface="Helvetica"/>
                        </a:rPr>
                        <a:t>audably</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73">
                <a:tc>
                  <a:txBody>
                    <a:bodyPr/>
                    <a:lstStyle/>
                    <a:p>
                      <a:pPr algn="ctr">
                        <a:lnSpc>
                          <a:spcPct val="150000"/>
                        </a:lnSpc>
                        <a:spcAft>
                          <a:spcPts val="0"/>
                        </a:spcAft>
                      </a:pPr>
                      <a:r>
                        <a:rPr lang="en-US" sz="1800" b="1" dirty="0">
                          <a:solidFill>
                            <a:srgbClr val="FF0000"/>
                          </a:solidFill>
                          <a:effectLst/>
                          <a:latin typeface="Sylfaen"/>
                          <a:ea typeface="Calibri"/>
                          <a:cs typeface="Helvetica"/>
                        </a:rPr>
                        <a:t>E</a:t>
                      </a:r>
                      <a:r>
                        <a:rPr lang="en-US" sz="1800" dirty="0">
                          <a:solidFill>
                            <a:srgbClr val="000000"/>
                          </a:solidFill>
                          <a:effectLst/>
                          <a:latin typeface="Sylfaen"/>
                          <a:ea typeface="Calibri"/>
                          <a:cs typeface="Helvetica"/>
                        </a:rPr>
                        <a:t>vil</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a:solidFill>
                            <a:srgbClr val="000000"/>
                          </a:solidFill>
                          <a:effectLst/>
                          <a:latin typeface="Sylfaen"/>
                          <a:ea typeface="Calibri"/>
                          <a:cs typeface="Helvetica"/>
                        </a:rPr>
                        <a:t>Esquire</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FF0000"/>
                          </a:solidFill>
                          <a:effectLst/>
                          <a:latin typeface="Sylfaen"/>
                          <a:ea typeface="Calibri"/>
                          <a:cs typeface="Helvetica"/>
                        </a:rPr>
                        <a:t>L</a:t>
                      </a:r>
                      <a:r>
                        <a:rPr lang="en-US" sz="1800" dirty="0">
                          <a:solidFill>
                            <a:srgbClr val="000000"/>
                          </a:solidFill>
                          <a:effectLst/>
                          <a:latin typeface="Sylfaen"/>
                          <a:ea typeface="Calibri"/>
                          <a:cs typeface="Helvetica"/>
                        </a:rPr>
                        <a:t>ord</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26">
                <a:tc>
                  <a:txBody>
                    <a:bodyPr/>
                    <a:lstStyle/>
                    <a:p>
                      <a:pPr algn="ctr">
                        <a:lnSpc>
                          <a:spcPct val="150000"/>
                        </a:lnSpc>
                        <a:spcAft>
                          <a:spcPts val="0"/>
                        </a:spcAft>
                      </a:pPr>
                      <a:r>
                        <a:rPr lang="en-US" sz="1800" b="1" dirty="0">
                          <a:solidFill>
                            <a:srgbClr val="FF0000"/>
                          </a:solidFill>
                          <a:effectLst/>
                          <a:latin typeface="Sylfaen"/>
                          <a:ea typeface="Calibri"/>
                          <a:cs typeface="Helvetica"/>
                        </a:rPr>
                        <a:t>E</a:t>
                      </a:r>
                      <a:r>
                        <a:rPr lang="en-US" sz="1800" dirty="0">
                          <a:solidFill>
                            <a:srgbClr val="000000"/>
                          </a:solidFill>
                          <a:effectLst/>
                          <a:latin typeface="Sylfaen"/>
                          <a:ea typeface="Calibri"/>
                          <a:cs typeface="Helvetica"/>
                        </a:rPr>
                        <a:t>ndured</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chemeClr val="accent5">
                              <a:lumMod val="60000"/>
                              <a:lumOff val="40000"/>
                            </a:schemeClr>
                          </a:solidFill>
                          <a:effectLst/>
                          <a:latin typeface="Sylfaen"/>
                          <a:ea typeface="Calibri"/>
                          <a:cs typeface="Helvetica"/>
                        </a:rPr>
                        <a:t>All his days</a:t>
                      </a:r>
                      <a:endParaRPr lang="ru-RU" sz="1800" b="1"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FF0000"/>
                          </a:solidFill>
                          <a:effectLst/>
                          <a:latin typeface="Sylfaen"/>
                          <a:ea typeface="Calibri"/>
                          <a:cs typeface="Helvetica"/>
                        </a:rPr>
                        <a:t>L</a:t>
                      </a:r>
                      <a:r>
                        <a:rPr lang="en-US" sz="1800" dirty="0">
                          <a:solidFill>
                            <a:srgbClr val="000000"/>
                          </a:solidFill>
                          <a:effectLst/>
                          <a:latin typeface="Sylfaen"/>
                          <a:ea typeface="Calibri"/>
                          <a:cs typeface="Helvetica"/>
                        </a:rPr>
                        <a:t>ike</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a:lnSpc>
                          <a:spcPct val="150000"/>
                        </a:lnSpc>
                        <a:spcAft>
                          <a:spcPts val="0"/>
                        </a:spcAft>
                      </a:pPr>
                      <a:r>
                        <a:rPr lang="en-US" sz="1800" b="1" dirty="0">
                          <a:solidFill>
                            <a:srgbClr val="FF0000"/>
                          </a:solidFill>
                          <a:effectLst/>
                          <a:latin typeface="Sylfaen"/>
                          <a:ea typeface="Calibri"/>
                          <a:cs typeface="Helvetica"/>
                        </a:rPr>
                        <a:t>E</a:t>
                      </a:r>
                      <a:r>
                        <a:rPr lang="en-US" sz="1800" dirty="0">
                          <a:solidFill>
                            <a:srgbClr val="000000"/>
                          </a:solidFill>
                          <a:effectLst/>
                          <a:latin typeface="Sylfaen"/>
                          <a:ea typeface="Calibri"/>
                          <a:cs typeface="Helvetica"/>
                        </a:rPr>
                        <a:t>xtremities</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chemeClr val="accent5">
                              <a:lumMod val="60000"/>
                              <a:lumOff val="40000"/>
                            </a:schemeClr>
                          </a:solidFill>
                          <a:effectLst/>
                          <a:latin typeface="Sylfaen"/>
                          <a:ea typeface="Calibri"/>
                          <a:cs typeface="Helvetica"/>
                        </a:rPr>
                        <a:t>He lived a Bachelor</a:t>
                      </a:r>
                      <a:endParaRPr lang="ru-RU" sz="1800" b="1"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FF0000"/>
                          </a:solidFill>
                          <a:effectLst/>
                          <a:latin typeface="Sylfaen"/>
                          <a:ea typeface="Calibri"/>
                          <a:cs typeface="Helvetica"/>
                        </a:rPr>
                        <a:t>L</a:t>
                      </a:r>
                      <a:r>
                        <a:rPr lang="en-US" sz="1800" b="0" dirty="0">
                          <a:solidFill>
                            <a:srgbClr val="000000"/>
                          </a:solidFill>
                          <a:effectLst/>
                          <a:latin typeface="Sylfaen"/>
                          <a:ea typeface="Calibri"/>
                          <a:cs typeface="Helvetica"/>
                        </a:rPr>
                        <a:t>ife</a:t>
                      </a:r>
                      <a:endParaRPr lang="ru-RU"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73">
                <a:tc>
                  <a:txBody>
                    <a:bodyPr/>
                    <a:lstStyle/>
                    <a:p>
                      <a:pPr algn="ctr">
                        <a:lnSpc>
                          <a:spcPct val="150000"/>
                        </a:lnSpc>
                        <a:spcAft>
                          <a:spcPts val="0"/>
                        </a:spcAft>
                      </a:pPr>
                      <a:r>
                        <a:rPr lang="en-US" sz="1800" b="1" dirty="0">
                          <a:solidFill>
                            <a:srgbClr val="FF0000"/>
                          </a:solidFill>
                          <a:effectLst/>
                          <a:latin typeface="Sylfaen"/>
                          <a:ea typeface="Calibri"/>
                          <a:cs typeface="Helvetica"/>
                        </a:rPr>
                        <a:t>E</a:t>
                      </a:r>
                      <a:r>
                        <a:rPr lang="en-US" sz="1800" b="0" dirty="0">
                          <a:solidFill>
                            <a:srgbClr val="000000"/>
                          </a:solidFill>
                          <a:effectLst/>
                          <a:latin typeface="Sylfaen"/>
                          <a:ea typeface="Calibri"/>
                          <a:cs typeface="Helvetica"/>
                        </a:rPr>
                        <a:t>ven</a:t>
                      </a:r>
                      <a:endParaRPr lang="ru-RU"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chemeClr val="accent5">
                              <a:lumMod val="60000"/>
                              <a:lumOff val="40000"/>
                            </a:schemeClr>
                          </a:solidFill>
                          <a:effectLst/>
                          <a:latin typeface="Sylfaen"/>
                          <a:ea typeface="Calibri"/>
                          <a:cs typeface="Helvetica"/>
                        </a:rPr>
                        <a:t>Well learned in </a:t>
                      </a:r>
                      <a:r>
                        <a:rPr lang="en-US" sz="1800" b="1" dirty="0" err="1">
                          <a:solidFill>
                            <a:schemeClr val="accent5">
                              <a:lumMod val="60000"/>
                              <a:lumOff val="40000"/>
                            </a:schemeClr>
                          </a:solidFill>
                          <a:effectLst/>
                          <a:latin typeface="Sylfaen"/>
                          <a:ea typeface="Calibri"/>
                          <a:cs typeface="Helvetica"/>
                        </a:rPr>
                        <a:t>Deveyone</a:t>
                      </a:r>
                      <a:endParaRPr lang="ru-RU" sz="1800" b="1"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a:solidFill>
                            <a:srgbClr val="FF0000"/>
                          </a:solidFill>
                          <a:effectLst/>
                          <a:latin typeface="Sylfaen"/>
                          <a:ea typeface="Calibri"/>
                          <a:cs typeface="Helvetica"/>
                        </a:rPr>
                        <a:t>L</a:t>
                      </a:r>
                      <a:r>
                        <a:rPr lang="en-US" sz="1800" b="1" dirty="0" err="1">
                          <a:solidFill>
                            <a:srgbClr val="00B0F0"/>
                          </a:solidFill>
                          <a:effectLst/>
                          <a:latin typeface="Sylfaen"/>
                          <a:ea typeface="Calibri"/>
                          <a:cs typeface="Helvetica"/>
                        </a:rPr>
                        <a:t>earne</a:t>
                      </a:r>
                      <a:endParaRPr lang="ru-RU" sz="1800" b="1" dirty="0">
                        <a:solidFill>
                          <a:srgbClr val="00B0F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30">
                <a:tc>
                  <a:txBody>
                    <a:bodyPr/>
                    <a:lstStyle/>
                    <a:p>
                      <a:pPr algn="ctr">
                        <a:lnSpc>
                          <a:spcPct val="150000"/>
                        </a:lnSpc>
                        <a:spcAft>
                          <a:spcPts val="0"/>
                        </a:spcAft>
                      </a:pPr>
                      <a:r>
                        <a:rPr lang="en-US" sz="1800" b="1" dirty="0">
                          <a:solidFill>
                            <a:srgbClr val="FF0000"/>
                          </a:solidFill>
                          <a:effectLst/>
                          <a:latin typeface="Sylfaen"/>
                          <a:ea typeface="Calibri"/>
                          <a:cs typeface="Helvetica"/>
                        </a:rPr>
                        <a:t>E</a:t>
                      </a:r>
                      <a:r>
                        <a:rPr lang="en-US" sz="1800" b="1" dirty="0">
                          <a:solidFill>
                            <a:srgbClr val="00B0F0"/>
                          </a:solidFill>
                          <a:effectLst/>
                          <a:latin typeface="Sylfaen"/>
                          <a:ea typeface="Calibri"/>
                          <a:cs typeface="Helvetica"/>
                        </a:rPr>
                        <a:t>arnestly </a:t>
                      </a:r>
                      <a:endParaRPr lang="ru-RU" sz="1800" b="1" dirty="0">
                        <a:solidFill>
                          <a:srgbClr val="00B0F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a:solidFill>
                            <a:srgbClr val="000000"/>
                          </a:solidFill>
                          <a:effectLst/>
                          <a:latin typeface="Sylfaen"/>
                          <a:ea typeface="Calibri"/>
                          <a:cs typeface="Helvetica"/>
                        </a:rPr>
                        <a:t>And </a:t>
                      </a:r>
                      <a:r>
                        <a:rPr lang="en-US" sz="1800" b="1" dirty="0">
                          <a:solidFill>
                            <a:srgbClr val="00B0F0"/>
                          </a:solidFill>
                          <a:effectLst/>
                          <a:latin typeface="Sylfaen"/>
                          <a:ea typeface="Calibri"/>
                          <a:cs typeface="Helvetica"/>
                        </a:rPr>
                        <a:t>Common </a:t>
                      </a:r>
                      <a:r>
                        <a:rPr lang="en-US" sz="1800" b="1" dirty="0" smtClean="0">
                          <a:solidFill>
                            <a:srgbClr val="00B0F0"/>
                          </a:solidFill>
                          <a:effectLst/>
                          <a:latin typeface="Sylfaen"/>
                          <a:ea typeface="Calibri"/>
                          <a:cs typeface="Helvetica"/>
                        </a:rPr>
                        <a:t>Laws</a:t>
                      </a:r>
                      <a:endParaRPr lang="ru-RU" sz="1800" b="1" dirty="0">
                        <a:solidFill>
                          <a:srgbClr val="00B0F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FF0000"/>
                          </a:solidFill>
                          <a:effectLst/>
                          <a:latin typeface="Sylfaen"/>
                          <a:ea typeface="Calibri"/>
                          <a:cs typeface="Helvetica"/>
                        </a:rPr>
                        <a:t>L</a:t>
                      </a:r>
                      <a:r>
                        <a:rPr lang="en-US" sz="1800" b="1" dirty="0">
                          <a:solidFill>
                            <a:srgbClr val="7030A0"/>
                          </a:solidFill>
                          <a:effectLst/>
                          <a:latin typeface="Sylfaen"/>
                          <a:ea typeface="Calibri"/>
                          <a:cs typeface="Helvetica"/>
                        </a:rPr>
                        <a:t>et</a:t>
                      </a:r>
                      <a:endParaRPr lang="ru-RU" sz="1800" b="1"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26">
                <a:tc>
                  <a:txBody>
                    <a:bodyPr/>
                    <a:lstStyle/>
                    <a:p>
                      <a:pPr algn="ctr">
                        <a:lnSpc>
                          <a:spcPct val="150000"/>
                        </a:lnSpc>
                        <a:spcAft>
                          <a:spcPts val="0"/>
                        </a:spcAft>
                      </a:pPr>
                      <a:r>
                        <a:rPr lang="en-US" sz="1800" b="1" dirty="0">
                          <a:solidFill>
                            <a:srgbClr val="FF0000"/>
                          </a:solidFill>
                          <a:effectLst/>
                          <a:latin typeface="Sylfaen"/>
                          <a:ea typeface="Calibri"/>
                          <a:cs typeface="Helvetica"/>
                        </a:rPr>
                        <a:t>E</a:t>
                      </a:r>
                      <a:r>
                        <a:rPr lang="en-US" sz="1800" b="1" dirty="0">
                          <a:solidFill>
                            <a:srgbClr val="00B050"/>
                          </a:solidFill>
                          <a:effectLst/>
                          <a:latin typeface="Sylfaen"/>
                          <a:ea typeface="Calibri"/>
                          <a:cs typeface="Helvetica"/>
                        </a:rPr>
                        <a:t>xpecting</a:t>
                      </a:r>
                      <a:endParaRPr lang="ru-RU" sz="1800" b="1"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chemeClr val="accent5">
                              <a:lumMod val="60000"/>
                              <a:lumOff val="40000"/>
                            </a:schemeClr>
                          </a:solidFill>
                          <a:effectLst/>
                          <a:latin typeface="Sylfaen"/>
                          <a:ea typeface="Calibri"/>
                          <a:cs typeface="Helvetica"/>
                        </a:rPr>
                        <a:t>With his </a:t>
                      </a:r>
                      <a:r>
                        <a:rPr lang="en-US" sz="1800" b="1" dirty="0" err="1">
                          <a:solidFill>
                            <a:schemeClr val="accent5">
                              <a:lumMod val="60000"/>
                              <a:lumOff val="40000"/>
                            </a:schemeClr>
                          </a:solidFill>
                          <a:effectLst/>
                          <a:latin typeface="Sylfaen"/>
                          <a:ea typeface="Calibri"/>
                          <a:cs typeface="Helvetica"/>
                        </a:rPr>
                        <a:t>councell</a:t>
                      </a:r>
                      <a:r>
                        <a:rPr lang="en-US" sz="1800" b="1" dirty="0">
                          <a:solidFill>
                            <a:schemeClr val="accent5">
                              <a:lumMod val="60000"/>
                              <a:lumOff val="40000"/>
                            </a:schemeClr>
                          </a:solidFill>
                          <a:effectLst/>
                          <a:latin typeface="Sylfaen"/>
                          <a:ea typeface="Calibri"/>
                          <a:cs typeface="Helvetica"/>
                        </a:rPr>
                        <a:t> he</a:t>
                      </a:r>
                      <a:endParaRPr lang="ru-RU" sz="1800" b="1"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a:solidFill>
                            <a:srgbClr val="FF0000"/>
                          </a:solidFill>
                          <a:effectLst/>
                          <a:latin typeface="Sylfaen"/>
                          <a:ea typeface="Calibri"/>
                          <a:cs typeface="Helvetica"/>
                        </a:rPr>
                        <a:t>L</a:t>
                      </a:r>
                      <a:r>
                        <a:rPr lang="en-US" sz="1800" b="1" dirty="0" err="1">
                          <a:solidFill>
                            <a:srgbClr val="00B050"/>
                          </a:solidFill>
                          <a:effectLst/>
                          <a:latin typeface="Sylfaen"/>
                          <a:ea typeface="Calibri"/>
                          <a:cs typeface="Helvetica"/>
                        </a:rPr>
                        <a:t>edede</a:t>
                      </a:r>
                      <a:endParaRPr lang="ru-RU" sz="1800" b="1"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73">
                <a:tc>
                  <a:txBody>
                    <a:bodyPr/>
                    <a:lstStyle/>
                    <a:p>
                      <a:pPr algn="ctr">
                        <a:lnSpc>
                          <a:spcPct val="150000"/>
                        </a:lnSpc>
                        <a:spcAft>
                          <a:spcPts val="0"/>
                        </a:spcAft>
                      </a:pPr>
                      <a:r>
                        <a:rPr lang="en-US" sz="1800" b="1" dirty="0">
                          <a:solidFill>
                            <a:srgbClr val="FF0000"/>
                          </a:solidFill>
                          <a:effectLst/>
                          <a:latin typeface="Sylfaen"/>
                          <a:ea typeface="Calibri"/>
                          <a:cs typeface="Helvetica"/>
                        </a:rPr>
                        <a:t>E</a:t>
                      </a:r>
                      <a:r>
                        <a:rPr lang="en-US" sz="1800" b="1" dirty="0">
                          <a:solidFill>
                            <a:srgbClr val="00B050"/>
                          </a:solidFill>
                          <a:effectLst/>
                          <a:latin typeface="Sylfaen"/>
                          <a:ea typeface="Calibri"/>
                          <a:cs typeface="Helvetica"/>
                        </a:rPr>
                        <a:t>ternal</a:t>
                      </a:r>
                      <a:endParaRPr lang="ru-RU" sz="1800" b="1"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chemeClr val="accent5">
                              <a:lumMod val="60000"/>
                              <a:lumOff val="40000"/>
                            </a:schemeClr>
                          </a:solidFill>
                          <a:effectLst/>
                          <a:latin typeface="Sylfaen"/>
                          <a:ea typeface="Calibri"/>
                          <a:cs typeface="Helvetica"/>
                        </a:rPr>
                        <a:t>Helped many, yet took</a:t>
                      </a:r>
                      <a:endParaRPr lang="ru-RU" sz="1800" b="1"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FF0000"/>
                          </a:solidFill>
                          <a:effectLst/>
                          <a:latin typeface="Sylfaen"/>
                          <a:ea typeface="Calibri"/>
                          <a:cs typeface="Helvetica"/>
                        </a:rPr>
                        <a:t>L</a:t>
                      </a:r>
                      <a:r>
                        <a:rPr lang="en-US" sz="1800" b="1" dirty="0">
                          <a:solidFill>
                            <a:srgbClr val="7030A0"/>
                          </a:solidFill>
                          <a:effectLst/>
                          <a:latin typeface="Sylfaen"/>
                          <a:ea typeface="Calibri"/>
                          <a:cs typeface="Helvetica"/>
                        </a:rPr>
                        <a:t>ivers</a:t>
                      </a:r>
                      <a:endParaRPr lang="ru-RU" sz="1800" b="1"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610">
                <a:tc>
                  <a:txBody>
                    <a:bodyPr/>
                    <a:lstStyle/>
                    <a:p>
                      <a:pPr algn="ctr">
                        <a:lnSpc>
                          <a:spcPct val="150000"/>
                        </a:lnSpc>
                        <a:spcAft>
                          <a:spcPts val="0"/>
                        </a:spcAft>
                      </a:pPr>
                      <a:r>
                        <a:rPr lang="en-US" sz="1800" b="1" dirty="0">
                          <a:solidFill>
                            <a:srgbClr val="FF0000"/>
                          </a:solidFill>
                          <a:effectLst/>
                          <a:latin typeface="Sylfaen"/>
                          <a:ea typeface="Calibri"/>
                          <a:cs typeface="Helvetica"/>
                        </a:rPr>
                        <a:t>E</a:t>
                      </a:r>
                      <a:r>
                        <a:rPr lang="en-US" sz="1800" b="1" dirty="0">
                          <a:solidFill>
                            <a:srgbClr val="00B050"/>
                          </a:solidFill>
                          <a:effectLst/>
                          <a:latin typeface="Sylfaen"/>
                          <a:ea typeface="Calibri"/>
                          <a:cs typeface="Helvetica"/>
                        </a:rPr>
                        <a:t>ase</a:t>
                      </a:r>
                      <a:endParaRPr lang="ru-RU" sz="1800" b="1"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chemeClr val="accent5">
                              <a:lumMod val="60000"/>
                              <a:lumOff val="40000"/>
                            </a:schemeClr>
                          </a:solidFill>
                          <a:effectLst/>
                          <a:latin typeface="Sylfaen"/>
                          <a:ea typeface="Calibri"/>
                          <a:cs typeface="Helvetica"/>
                        </a:rPr>
                        <a:t>Fees scarce any</a:t>
                      </a:r>
                      <a:endParaRPr lang="ru-RU" sz="1800" b="1"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FF0000"/>
                          </a:solidFill>
                          <a:effectLst/>
                          <a:latin typeface="Sylfaen"/>
                          <a:ea typeface="Calibri"/>
                          <a:cs typeface="Helvetica"/>
                        </a:rPr>
                        <a:t>L</a:t>
                      </a:r>
                      <a:r>
                        <a:rPr lang="en-US" sz="1800" b="1" dirty="0">
                          <a:solidFill>
                            <a:srgbClr val="7030A0"/>
                          </a:solidFill>
                          <a:effectLst/>
                          <a:latin typeface="Sylfaen"/>
                          <a:ea typeface="Calibri"/>
                          <a:cs typeface="Helvetica"/>
                        </a:rPr>
                        <a:t>ament</a:t>
                      </a:r>
                      <a:endParaRPr lang="ru-RU" sz="1800" b="1"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2"/>
          <p:cNvSpPr>
            <a:spLocks noChangeArrowheads="1"/>
          </p:cNvSpPr>
          <p:nvPr/>
        </p:nvSpPr>
        <p:spPr bwMode="auto">
          <a:xfrm>
            <a:off x="2914650" y="1965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4756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52400"/>
            <a:ext cx="7696200" cy="3048000"/>
          </a:xfrm>
        </p:spPr>
        <p:txBody>
          <a:bodyPr>
            <a:noAutofit/>
          </a:bodyPr>
          <a:lstStyle/>
          <a:p>
            <a:pPr algn="ctr"/>
            <a:r>
              <a:rPr lang="ka-GE" sz="2400" dirty="0" smtClean="0"/>
              <a:t>სამუელ ჯონსონმა ასე ახსნა ეპიტაფიაში გამოყენებული ზოგიერთი სიტყვა:</a:t>
            </a:r>
            <a:br>
              <a:rPr lang="ka-GE" sz="2400" dirty="0" smtClean="0"/>
            </a:br>
            <a:r>
              <a:rPr lang="en-US" sz="2400" dirty="0" err="1" smtClean="0"/>
              <a:t>Ledede</a:t>
            </a:r>
            <a:r>
              <a:rPr lang="en-US" sz="2400" dirty="0" smtClean="0"/>
              <a:t> </a:t>
            </a:r>
            <a:r>
              <a:rPr lang="en-US" sz="2400" dirty="0" smtClean="0"/>
              <a:t>– he died </a:t>
            </a:r>
            <a:r>
              <a:rPr lang="ka-GE" sz="2400" dirty="0" smtClean="0"/>
              <a:t>გარდაიცვალა</a:t>
            </a:r>
            <a:br>
              <a:rPr lang="ka-GE" sz="2400" dirty="0" smtClean="0"/>
            </a:br>
            <a:r>
              <a:rPr lang="en-US" sz="2400" dirty="0" smtClean="0"/>
              <a:t>extremities - </a:t>
            </a:r>
            <a:r>
              <a:rPr lang="ka-GE" sz="2400" dirty="0" smtClean="0"/>
              <a:t>ახალგაზრდული ასაკი</a:t>
            </a:r>
            <a:br>
              <a:rPr lang="ka-GE" sz="2400" dirty="0" smtClean="0"/>
            </a:br>
            <a:r>
              <a:rPr lang="en-US" sz="2400" dirty="0" smtClean="0"/>
              <a:t>even life -</a:t>
            </a:r>
            <a:r>
              <a:rPr lang="ka-GE" sz="2400" dirty="0" smtClean="0"/>
              <a:t> ცხოვრების შუა წლები</a:t>
            </a:r>
            <a:br>
              <a:rPr lang="ka-GE" sz="2400" dirty="0" smtClean="0"/>
            </a:br>
            <a:r>
              <a:rPr lang="en-US" sz="2400" dirty="0" err="1" smtClean="0"/>
              <a:t>Learne</a:t>
            </a:r>
            <a:r>
              <a:rPr lang="en-US" sz="2400" dirty="0" smtClean="0"/>
              <a:t> –</a:t>
            </a:r>
            <a:r>
              <a:rPr lang="ka-GE" sz="2400" dirty="0" smtClean="0"/>
              <a:t> </a:t>
            </a:r>
            <a:r>
              <a:rPr lang="en-US" sz="2400" dirty="0" smtClean="0"/>
              <a:t>teach </a:t>
            </a:r>
            <a:r>
              <a:rPr lang="ka-GE" sz="2400" dirty="0" smtClean="0"/>
              <a:t>სწავლება</a:t>
            </a:r>
            <a:br>
              <a:rPr lang="ka-GE" sz="2400" dirty="0" smtClean="0"/>
            </a:br>
            <a:r>
              <a:rPr lang="en-US" sz="2400" dirty="0" smtClean="0"/>
              <a:t>Livers -</a:t>
            </a:r>
            <a:r>
              <a:rPr lang="ka-GE" sz="2400" dirty="0" smtClean="0"/>
              <a:t> ცოცხლად დარჩენილები </a:t>
            </a:r>
            <a:endParaRPr lang="ru-RU" sz="2400" dirty="0"/>
          </a:p>
        </p:txBody>
      </p:sp>
      <p:sp>
        <p:nvSpPr>
          <p:cNvPr id="3" name="Подзаголовок 2"/>
          <p:cNvSpPr>
            <a:spLocks noGrp="1"/>
          </p:cNvSpPr>
          <p:nvPr>
            <p:ph type="subTitle" idx="1"/>
          </p:nvPr>
        </p:nvSpPr>
        <p:spPr>
          <a:xfrm>
            <a:off x="990600" y="3352800"/>
            <a:ext cx="7848600" cy="2743200"/>
          </a:xfrm>
        </p:spPr>
        <p:txBody>
          <a:bodyPr/>
          <a:lstStyle/>
          <a:p>
            <a:endParaRPr lang="ru-RU" dirty="0"/>
          </a:p>
        </p:txBody>
      </p:sp>
      <p:sp>
        <p:nvSpPr>
          <p:cNvPr id="4" name="Скругленный прямоугольник 3"/>
          <p:cNvSpPr/>
          <p:nvPr/>
        </p:nvSpPr>
        <p:spPr>
          <a:xfrm>
            <a:off x="914400" y="3276600"/>
            <a:ext cx="8077200" cy="2885162"/>
          </a:xfrm>
          <a:prstGeom prst="roundRect">
            <a:avLst/>
          </a:prstGeom>
          <a:solidFill>
            <a:schemeClr val="bg1">
              <a:lumMod val="8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 lvl="0" algn="ctr">
              <a:spcBef>
                <a:spcPts val="600"/>
              </a:spcBef>
              <a:buClr>
                <a:srgbClr val="3891A7"/>
              </a:buClr>
              <a:buSzPct val="80000"/>
            </a:pPr>
            <a:r>
              <a:rPr lang="ka-GE" sz="2600" dirty="0" smtClean="0">
                <a:solidFill>
                  <a:srgbClr val="4F271C">
                    <a:shade val="30000"/>
                    <a:satMod val="150000"/>
                  </a:srgbClr>
                </a:solidFill>
              </a:rPr>
              <a:t>ტექსტის მისეული ინტერპრეტაცია:</a:t>
            </a:r>
          </a:p>
          <a:p>
            <a:pPr marL="27432" lvl="0" algn="ctr">
              <a:spcBef>
                <a:spcPts val="600"/>
              </a:spcBef>
              <a:buClr>
                <a:srgbClr val="3891A7"/>
              </a:buClr>
              <a:buSzPct val="80000"/>
            </a:pPr>
            <a:r>
              <a:rPr lang="en-US" sz="2600" dirty="0" smtClean="0">
                <a:solidFill>
                  <a:srgbClr val="4F271C">
                    <a:shade val="30000"/>
                    <a:satMod val="150000"/>
                  </a:srgbClr>
                </a:solidFill>
              </a:rPr>
              <a:t>Edward </a:t>
            </a:r>
            <a:r>
              <a:rPr lang="en-US" sz="2600" dirty="0" err="1">
                <a:solidFill>
                  <a:srgbClr val="4F271C">
                    <a:shade val="30000"/>
                    <a:satMod val="150000"/>
                  </a:srgbClr>
                </a:solidFill>
              </a:rPr>
              <a:t>Lambe</a:t>
            </a:r>
            <a:r>
              <a:rPr lang="en-US" sz="2600" dirty="0">
                <a:solidFill>
                  <a:srgbClr val="4F271C">
                    <a:shade val="30000"/>
                    <a:satMod val="150000"/>
                  </a:srgbClr>
                </a:solidFill>
              </a:rPr>
              <a:t> ever envied, laudably evil endured: Lord let extremities like even life </a:t>
            </a:r>
            <a:r>
              <a:rPr lang="en-US" sz="2600" dirty="0" err="1">
                <a:solidFill>
                  <a:srgbClr val="4F271C">
                    <a:shade val="30000"/>
                    <a:satMod val="150000"/>
                  </a:srgbClr>
                </a:solidFill>
              </a:rPr>
              <a:t>Lerne</a:t>
            </a:r>
            <a:r>
              <a:rPr lang="en-US" sz="2600" dirty="0">
                <a:solidFill>
                  <a:srgbClr val="4F271C">
                    <a:shade val="30000"/>
                    <a:satMod val="150000"/>
                  </a:srgbClr>
                </a:solidFill>
              </a:rPr>
              <a:t>: he died earnestly expecting eternal ease; livers, </a:t>
            </a:r>
            <a:r>
              <a:rPr lang="en-US" sz="2600" dirty="0" smtClean="0">
                <a:solidFill>
                  <a:srgbClr val="4F271C">
                    <a:shade val="30000"/>
                    <a:satMod val="150000"/>
                  </a:srgbClr>
                </a:solidFill>
              </a:rPr>
              <a:t>lament</a:t>
            </a:r>
            <a:r>
              <a:rPr lang="ka-GE" sz="2600" dirty="0" smtClean="0">
                <a:solidFill>
                  <a:srgbClr val="4F271C">
                    <a:shade val="30000"/>
                    <a:satMod val="150000"/>
                  </a:srgbClr>
                </a:solidFill>
              </a:rPr>
              <a:t> </a:t>
            </a:r>
            <a:endParaRPr lang="ru-RU" sz="2600" dirty="0">
              <a:solidFill>
                <a:srgbClr val="4F271C">
                  <a:shade val="30000"/>
                  <a:satMod val="150000"/>
                </a:srgbClr>
              </a:solidFill>
            </a:endParaRPr>
          </a:p>
        </p:txBody>
      </p:sp>
    </p:spTree>
    <p:extLst>
      <p:ext uri="{BB962C8B-B14F-4D97-AF65-F5344CB8AC3E}">
        <p14:creationId xmlns:p14="http://schemas.microsoft.com/office/powerpoint/2010/main" val="3975544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35608" y="274320"/>
            <a:ext cx="7498080" cy="944880"/>
          </a:xfrm>
        </p:spPr>
        <p:txBody>
          <a:bodyPr/>
          <a:lstStyle/>
          <a:p>
            <a:pPr marL="82296" lvl="0" algn="ctr">
              <a:spcBef>
                <a:spcPts val="600"/>
              </a:spcBef>
            </a:pPr>
            <a:r>
              <a:rPr lang="en-US" sz="2800" dirty="0">
                <a:solidFill>
                  <a:srgbClr val="FF0000"/>
                </a:solidFill>
                <a:effectLst/>
                <a:ea typeface="+mn-ea"/>
                <a:cs typeface="+mn-cs"/>
              </a:rPr>
              <a:t>Richard Weston</a:t>
            </a:r>
          </a:p>
        </p:txBody>
      </p:sp>
      <p:sp>
        <p:nvSpPr>
          <p:cNvPr id="5" name="Объект 4"/>
          <p:cNvSpPr>
            <a:spLocks noGrp="1"/>
          </p:cNvSpPr>
          <p:nvPr>
            <p:ph sz="half" idx="1"/>
          </p:nvPr>
        </p:nvSpPr>
        <p:spPr>
          <a:xfrm>
            <a:off x="1295400" y="1524000"/>
            <a:ext cx="3797808" cy="4663440"/>
          </a:xfrm>
        </p:spPr>
        <p:txBody>
          <a:bodyPr>
            <a:normAutofit fontScale="92500" lnSpcReduction="10000"/>
          </a:bodyPr>
          <a:lstStyle/>
          <a:p>
            <a:pPr marL="82296" indent="0" algn="ctr">
              <a:buNone/>
            </a:pPr>
            <a:r>
              <a:rPr lang="en-US" dirty="0" smtClean="0">
                <a:latin typeface="Sylfaen      "/>
              </a:rPr>
              <a:t>Richard Weston</a:t>
            </a:r>
          </a:p>
          <a:p>
            <a:pPr marL="82296" indent="0" algn="ctr">
              <a:buNone/>
            </a:pPr>
            <a:r>
              <a:rPr lang="en-US" dirty="0" smtClean="0">
                <a:latin typeface="Sylfaen      "/>
              </a:rPr>
              <a:t>Aged 63</a:t>
            </a:r>
          </a:p>
          <a:p>
            <a:pPr marL="82296" indent="0" algn="ctr">
              <a:buNone/>
            </a:pPr>
            <a:r>
              <a:rPr lang="en-US" dirty="0" smtClean="0">
                <a:latin typeface="Sylfaen      "/>
              </a:rPr>
              <a:t>Short of Weight</a:t>
            </a:r>
          </a:p>
          <a:p>
            <a:pPr marL="82296" indent="0" algn="ctr">
              <a:buNone/>
            </a:pPr>
            <a:r>
              <a:rPr lang="en-US" dirty="0" smtClean="0">
                <a:latin typeface="Sylfaen      "/>
              </a:rPr>
              <a:t>H.L. T. B.O.</a:t>
            </a:r>
          </a:p>
          <a:p>
            <a:pPr marL="82296" indent="0" algn="ctr">
              <a:buNone/>
            </a:pPr>
            <a:r>
              <a:rPr lang="en-US" dirty="0" smtClean="0">
                <a:latin typeface="Sylfaen      "/>
              </a:rPr>
              <a:t>R.W.</a:t>
            </a:r>
          </a:p>
          <a:p>
            <a:pPr marL="82296" indent="0" algn="ctr">
              <a:buNone/>
            </a:pPr>
            <a:r>
              <a:rPr lang="en-US" dirty="0" smtClean="0">
                <a:latin typeface="Sylfaen      "/>
              </a:rPr>
              <a:t>I. H. O. A. J. R.</a:t>
            </a:r>
          </a:p>
          <a:p>
            <a:pPr marL="82296" indent="0" algn="ctr">
              <a:buNone/>
            </a:pPr>
            <a:r>
              <a:rPr lang="en-US" dirty="0" smtClean="0">
                <a:latin typeface="Sylfaen      "/>
              </a:rPr>
              <a:t>AD 1780     A 63</a:t>
            </a:r>
            <a:endParaRPr lang="ru-RU" dirty="0">
              <a:latin typeface="Sylfaen      "/>
            </a:endParaRPr>
          </a:p>
        </p:txBody>
      </p:sp>
      <p:sp>
        <p:nvSpPr>
          <p:cNvPr id="6" name="Объект 5"/>
          <p:cNvSpPr>
            <a:spLocks noGrp="1"/>
          </p:cNvSpPr>
          <p:nvPr>
            <p:ph sz="half" idx="2"/>
          </p:nvPr>
        </p:nvSpPr>
        <p:spPr>
          <a:xfrm>
            <a:off x="5181600" y="990600"/>
            <a:ext cx="3657600" cy="4663440"/>
          </a:xfrm>
        </p:spPr>
        <p:txBody>
          <a:bodyPr>
            <a:normAutofit fontScale="92500" lnSpcReduction="10000"/>
          </a:bodyPr>
          <a:lstStyle/>
          <a:p>
            <a:pPr marL="82296" indent="0">
              <a:buNone/>
            </a:pPr>
            <a:endParaRPr lang="en-US" dirty="0" smtClean="0"/>
          </a:p>
          <a:p>
            <a:pPr marL="82296" indent="0">
              <a:buNone/>
            </a:pPr>
            <a:endParaRPr lang="en-US" dirty="0" smtClean="0"/>
          </a:p>
          <a:p>
            <a:pPr marL="82296" indent="0">
              <a:buNone/>
            </a:pPr>
            <a:endParaRPr lang="en-US" dirty="0"/>
          </a:p>
          <a:p>
            <a:pPr marL="82296" indent="0">
              <a:buNone/>
            </a:pPr>
            <a:endParaRPr lang="en-US" dirty="0"/>
          </a:p>
          <a:p>
            <a:pPr marL="82296" indent="0">
              <a:buNone/>
            </a:pPr>
            <a:r>
              <a:rPr lang="en-US" dirty="0" smtClean="0">
                <a:latin typeface="Sylfaen      "/>
              </a:rPr>
              <a:t>Short of weight here lies the body of Richard Weston, in hopes of joyful resurrection </a:t>
            </a:r>
          </a:p>
          <a:p>
            <a:pPr marL="82296" indent="0">
              <a:buNone/>
            </a:pPr>
            <a:r>
              <a:rPr lang="en-US" dirty="0" smtClean="0">
                <a:latin typeface="Sylfaen      "/>
              </a:rPr>
              <a:t>A.D. 1780.</a:t>
            </a:r>
          </a:p>
          <a:p>
            <a:pPr marL="82296" indent="0">
              <a:buNone/>
            </a:pPr>
            <a:r>
              <a:rPr lang="en-US" dirty="0" smtClean="0">
                <a:latin typeface="Sylfaen      "/>
              </a:rPr>
              <a:t>Aged 63</a:t>
            </a:r>
            <a:endParaRPr lang="ru-RU" dirty="0">
              <a:latin typeface="Sylfaen      "/>
            </a:endParaRPr>
          </a:p>
        </p:txBody>
      </p:sp>
    </p:spTree>
    <p:extLst>
      <p:ext uri="{BB962C8B-B14F-4D97-AF65-F5344CB8AC3E}">
        <p14:creationId xmlns:p14="http://schemas.microsoft.com/office/powerpoint/2010/main" val="3144634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447800" y="381000"/>
            <a:ext cx="6019800" cy="6370975"/>
          </a:xfrm>
          <a:prstGeom prst="rect">
            <a:avLst/>
          </a:prstGeom>
        </p:spPr>
        <p:txBody>
          <a:bodyPr wrap="square">
            <a:spAutoFit/>
          </a:bodyPr>
          <a:lstStyle/>
          <a:p>
            <a:pPr algn="ctr">
              <a:lnSpc>
                <a:spcPct val="150000"/>
              </a:lnSpc>
              <a:spcAft>
                <a:spcPts val="0"/>
              </a:spcAft>
            </a:pPr>
            <a:r>
              <a:rPr lang="en-US" sz="1600" dirty="0">
                <a:solidFill>
                  <a:srgbClr val="000000"/>
                </a:solidFill>
                <a:latin typeface="Sylfaen      "/>
                <a:ea typeface="Calibri"/>
                <a:cs typeface="Times New Roman"/>
              </a:rPr>
              <a:t> </a:t>
            </a:r>
            <a:r>
              <a:rPr lang="en-US" sz="1600" dirty="0" smtClean="0">
                <a:solidFill>
                  <a:srgbClr val="000000"/>
                </a:solidFill>
                <a:latin typeface="Sylfaen      "/>
                <a:ea typeface="Calibri"/>
                <a:cs typeface="Times New Roman"/>
              </a:rPr>
              <a:t>Human </a:t>
            </a:r>
            <a:r>
              <a:rPr lang="en-US" sz="1600" dirty="0">
                <a:solidFill>
                  <a:srgbClr val="000000"/>
                </a:solidFill>
                <a:latin typeface="Sylfaen      "/>
                <a:ea typeface="Calibri"/>
                <a:cs typeface="Times New Roman"/>
              </a:rPr>
              <a:t>Redemption</a:t>
            </a:r>
            <a:endParaRPr lang="ru-RU" sz="1600" dirty="0">
              <a:latin typeface="Sylfaen      "/>
              <a:ea typeface="Calibri"/>
              <a:cs typeface="Times New Roman"/>
            </a:endParaRPr>
          </a:p>
          <a:p>
            <a:pPr algn="ctr">
              <a:lnSpc>
                <a:spcPct val="150000"/>
              </a:lnSpc>
              <a:spcAft>
                <a:spcPts val="0"/>
              </a:spcAft>
            </a:pPr>
            <a:r>
              <a:rPr lang="en-US" sz="1600" dirty="0" smtClean="0">
                <a:solidFill>
                  <a:srgbClr val="000000"/>
                </a:solidFill>
                <a:latin typeface="Sylfaen      "/>
                <a:ea typeface="Calibri"/>
                <a:cs typeface="Times New Roman"/>
              </a:rPr>
              <a:t>590 x 590 x 590</a:t>
            </a:r>
            <a:endParaRPr lang="ru-RU" sz="1600" dirty="0">
              <a:latin typeface="Sylfaen      "/>
              <a:ea typeface="Calibri"/>
              <a:cs typeface="Times New Roman"/>
            </a:endParaRPr>
          </a:p>
          <a:p>
            <a:pPr algn="ctr">
              <a:lnSpc>
                <a:spcPct val="150000"/>
              </a:lnSpc>
              <a:spcAft>
                <a:spcPts val="0"/>
              </a:spcAft>
            </a:pPr>
            <a:r>
              <a:rPr lang="en-US" sz="1600" dirty="0">
                <a:solidFill>
                  <a:srgbClr val="000000"/>
                </a:solidFill>
                <a:latin typeface="Sylfaen      "/>
                <a:ea typeface="Calibri"/>
                <a:cs typeface="Times New Roman"/>
              </a:rPr>
              <a:t>Born. </a:t>
            </a:r>
            <a:r>
              <a:rPr lang="en-US" sz="1600" b="1" dirty="0">
                <a:solidFill>
                  <a:srgbClr val="FF0000"/>
                </a:solidFill>
                <a:latin typeface="Sylfaen      "/>
                <a:ea typeface="Calibri"/>
                <a:cs typeface="Times New Roman"/>
              </a:rPr>
              <a:t>Sara. Watts</a:t>
            </a:r>
            <a:endParaRPr lang="ru-RU" sz="1600" b="1" dirty="0">
              <a:solidFill>
                <a:srgbClr val="FF0000"/>
              </a:solidFill>
              <a:latin typeface="Sylfaen      "/>
              <a:ea typeface="Calibri"/>
              <a:cs typeface="Times New Roman"/>
            </a:endParaRPr>
          </a:p>
          <a:p>
            <a:pPr algn="ctr">
              <a:lnSpc>
                <a:spcPct val="150000"/>
              </a:lnSpc>
              <a:spcAft>
                <a:spcPts val="0"/>
              </a:spcAft>
            </a:pPr>
            <a:r>
              <a:rPr lang="en-US" sz="1600" dirty="0">
                <a:solidFill>
                  <a:srgbClr val="000000"/>
                </a:solidFill>
                <a:latin typeface="Sylfaen      "/>
                <a:ea typeface="Calibri"/>
                <a:cs typeface="Times New Roman"/>
              </a:rPr>
              <a:t>Died</a:t>
            </a:r>
            <a:endParaRPr lang="ru-RU" sz="1600" dirty="0">
              <a:latin typeface="Sylfaen      "/>
              <a:ea typeface="Calibri"/>
              <a:cs typeface="Times New Roman"/>
            </a:endParaRPr>
          </a:p>
          <a:p>
            <a:pPr algn="ctr">
              <a:lnSpc>
                <a:spcPct val="150000"/>
              </a:lnSpc>
              <a:spcAft>
                <a:spcPts val="0"/>
              </a:spcAft>
            </a:pPr>
            <a:r>
              <a:rPr lang="en-US" sz="1600" dirty="0" smtClean="0">
                <a:solidFill>
                  <a:srgbClr val="000000"/>
                </a:solidFill>
                <a:latin typeface="Sylfaen      "/>
                <a:ea typeface="Calibri"/>
                <a:cs typeface="Times New Roman"/>
              </a:rPr>
              <a:t>600 x 600 x 600 </a:t>
            </a:r>
            <a:endParaRPr lang="ru-RU" sz="1600" dirty="0">
              <a:latin typeface="Sylfaen      "/>
              <a:ea typeface="Calibri"/>
              <a:cs typeface="Times New Roman"/>
            </a:endParaRPr>
          </a:p>
          <a:p>
            <a:pPr algn="ctr">
              <a:lnSpc>
                <a:spcPct val="150000"/>
              </a:lnSpc>
              <a:spcAft>
                <a:spcPts val="0"/>
              </a:spcAft>
            </a:pPr>
            <a:r>
              <a:rPr lang="en-US" sz="1600" dirty="0" smtClean="0">
                <a:solidFill>
                  <a:srgbClr val="000000"/>
                </a:solidFill>
                <a:latin typeface="Sylfaen      "/>
                <a:ea typeface="Calibri"/>
                <a:cs typeface="Times New Roman"/>
              </a:rPr>
              <a:t>30 x 60 x 33</a:t>
            </a:r>
            <a:endParaRPr lang="ru-RU" sz="1600" dirty="0">
              <a:latin typeface="Sylfaen      "/>
              <a:ea typeface="Calibri"/>
              <a:cs typeface="Times New Roman"/>
            </a:endParaRPr>
          </a:p>
          <a:p>
            <a:pPr algn="ctr">
              <a:lnSpc>
                <a:spcPct val="150000"/>
              </a:lnSpc>
              <a:spcAft>
                <a:spcPts val="0"/>
              </a:spcAft>
            </a:pPr>
            <a:r>
              <a:rPr lang="en-US" sz="1600" dirty="0">
                <a:solidFill>
                  <a:srgbClr val="000000"/>
                </a:solidFill>
                <a:latin typeface="Sylfaen      "/>
                <a:ea typeface="Calibri"/>
                <a:cs typeface="Times New Roman"/>
              </a:rPr>
              <a:t>Aged</a:t>
            </a:r>
            <a:endParaRPr lang="ru-RU" sz="1600" dirty="0">
              <a:latin typeface="Sylfaen      "/>
              <a:ea typeface="Calibri"/>
              <a:cs typeface="Times New Roman"/>
            </a:endParaRPr>
          </a:p>
          <a:p>
            <a:pPr algn="ctr">
              <a:lnSpc>
                <a:spcPct val="150000"/>
              </a:lnSpc>
              <a:spcAft>
                <a:spcPts val="0"/>
              </a:spcAft>
            </a:pPr>
            <a:r>
              <a:rPr lang="en-US" sz="1600" b="1" dirty="0" smtClean="0">
                <a:solidFill>
                  <a:srgbClr val="FF0000"/>
                </a:solidFill>
                <a:latin typeface="Sylfaen      "/>
                <a:ea typeface="Calibri"/>
                <a:cs typeface="Times New Roman"/>
              </a:rPr>
              <a:t>Y </a:t>
            </a:r>
            <a:r>
              <a:rPr lang="en-US" sz="1600" dirty="0" smtClean="0">
                <a:solidFill>
                  <a:srgbClr val="000000"/>
                </a:solidFill>
                <a:latin typeface="Sylfaen      "/>
                <a:ea typeface="Calibri"/>
                <a:cs typeface="Times New Roman"/>
              </a:rPr>
              <a:t>30 </a:t>
            </a:r>
            <a:r>
              <a:rPr lang="en-US" sz="1600" dirty="0">
                <a:solidFill>
                  <a:srgbClr val="000000"/>
                </a:solidFill>
                <a:latin typeface="Sylfaen      "/>
                <a:ea typeface="Calibri"/>
                <a:cs typeface="Times New Roman"/>
              </a:rPr>
              <a:t>x </a:t>
            </a:r>
            <a:r>
              <a:rPr lang="en-US" sz="1600" dirty="0" smtClean="0">
                <a:solidFill>
                  <a:srgbClr val="000000"/>
                </a:solidFill>
                <a:latin typeface="Sylfaen      "/>
                <a:ea typeface="Calibri"/>
                <a:cs typeface="Times New Roman"/>
              </a:rPr>
              <a:t>00 x </a:t>
            </a:r>
            <a:r>
              <a:rPr lang="en-US" sz="1600" dirty="0">
                <a:solidFill>
                  <a:srgbClr val="000000"/>
                </a:solidFill>
                <a:latin typeface="Sylfaen      "/>
                <a:ea typeface="Calibri"/>
                <a:cs typeface="Times New Roman"/>
              </a:rPr>
              <a:t>33</a:t>
            </a:r>
            <a:endParaRPr lang="ru-RU" sz="1600" dirty="0">
              <a:latin typeface="Sylfaen      "/>
              <a:ea typeface="Calibri"/>
              <a:cs typeface="Times New Roman"/>
            </a:endParaRPr>
          </a:p>
          <a:p>
            <a:pPr algn="ctr">
              <a:lnSpc>
                <a:spcPct val="150000"/>
              </a:lnSpc>
              <a:spcAft>
                <a:spcPts val="0"/>
              </a:spcAft>
            </a:pPr>
            <a:r>
              <a:rPr lang="en-US" sz="1600" b="1" dirty="0">
                <a:solidFill>
                  <a:srgbClr val="FF0000"/>
                </a:solidFill>
                <a:latin typeface="Sylfaen      "/>
                <a:ea typeface="Calibri"/>
                <a:cs typeface="Times New Roman"/>
              </a:rPr>
              <a:t>M</a:t>
            </a:r>
            <a:r>
              <a:rPr lang="en-US" sz="1600" dirty="0">
                <a:solidFill>
                  <a:srgbClr val="000000"/>
                </a:solidFill>
                <a:latin typeface="Sylfaen      "/>
                <a:ea typeface="Calibri"/>
                <a:cs typeface="Times New Roman"/>
              </a:rPr>
              <a:t> 3 x </a:t>
            </a:r>
            <a:r>
              <a:rPr lang="en-US" sz="1600" b="1" dirty="0" smtClean="0">
                <a:solidFill>
                  <a:srgbClr val="FF0000"/>
                </a:solidFill>
                <a:latin typeface="Sylfaen      "/>
                <a:ea typeface="Calibri"/>
                <a:cs typeface="Times New Roman"/>
              </a:rPr>
              <a:t>d</a:t>
            </a:r>
            <a:r>
              <a:rPr lang="en-US" sz="1600" dirty="0" smtClean="0">
                <a:solidFill>
                  <a:srgbClr val="000000"/>
                </a:solidFill>
                <a:latin typeface="Sylfaen      "/>
                <a:ea typeface="Calibri"/>
                <a:cs typeface="Times New Roman"/>
              </a:rPr>
              <a:t> 31 </a:t>
            </a:r>
            <a:r>
              <a:rPr lang="en-US" sz="1600" dirty="0">
                <a:solidFill>
                  <a:srgbClr val="000000"/>
                </a:solidFill>
                <a:latin typeface="Sylfaen      "/>
                <a:ea typeface="Calibri"/>
                <a:cs typeface="Times New Roman"/>
              </a:rPr>
              <a:t>x 3</a:t>
            </a:r>
            <a:endParaRPr lang="ru-RU" sz="1600" dirty="0">
              <a:latin typeface="Sylfaen      "/>
              <a:ea typeface="Calibri"/>
              <a:cs typeface="Times New Roman"/>
            </a:endParaRPr>
          </a:p>
          <a:p>
            <a:pPr algn="ctr">
              <a:lnSpc>
                <a:spcPct val="150000"/>
              </a:lnSpc>
              <a:spcAft>
                <a:spcPts val="0"/>
              </a:spcAft>
            </a:pPr>
            <a:r>
              <a:rPr lang="en-US" sz="1600" b="1" dirty="0">
                <a:solidFill>
                  <a:srgbClr val="FF0000"/>
                </a:solidFill>
                <a:latin typeface="Sylfaen      "/>
                <a:ea typeface="Calibri"/>
                <a:cs typeface="Times New Roman"/>
              </a:rPr>
              <a:t>h</a:t>
            </a:r>
            <a:r>
              <a:rPr lang="en-US" sz="1600" dirty="0">
                <a:solidFill>
                  <a:srgbClr val="000000"/>
                </a:solidFill>
                <a:latin typeface="Sylfaen      "/>
                <a:ea typeface="Calibri"/>
                <a:cs typeface="Times New Roman"/>
              </a:rPr>
              <a:t> 3 x 3 x 3 x 12</a:t>
            </a:r>
            <a:endParaRPr lang="ru-RU" sz="1600" dirty="0">
              <a:latin typeface="Sylfaen      "/>
              <a:ea typeface="Calibri"/>
              <a:cs typeface="Times New Roman"/>
            </a:endParaRPr>
          </a:p>
          <a:p>
            <a:pPr algn="ctr">
              <a:lnSpc>
                <a:spcPct val="150000"/>
              </a:lnSpc>
              <a:spcAft>
                <a:spcPts val="0"/>
              </a:spcAft>
            </a:pPr>
            <a:r>
              <a:rPr lang="en-US" sz="1600" dirty="0">
                <a:solidFill>
                  <a:srgbClr val="000000"/>
                </a:solidFill>
                <a:latin typeface="Sylfaen      "/>
                <a:ea typeface="Calibri"/>
                <a:cs typeface="Times New Roman"/>
              </a:rPr>
              <a:t>Nations make fun of his commands</a:t>
            </a:r>
            <a:endParaRPr lang="ru-RU" sz="1600" dirty="0">
              <a:latin typeface="Sylfaen      "/>
              <a:ea typeface="Calibri"/>
              <a:cs typeface="Times New Roman"/>
            </a:endParaRPr>
          </a:p>
          <a:p>
            <a:pPr algn="ctr">
              <a:lnSpc>
                <a:spcPct val="150000"/>
              </a:lnSpc>
              <a:spcAft>
                <a:spcPts val="0"/>
              </a:spcAft>
            </a:pPr>
            <a:r>
              <a:rPr lang="en-US" sz="1600" dirty="0">
                <a:solidFill>
                  <a:srgbClr val="000000"/>
                </a:solidFill>
                <a:latin typeface="Sylfaen      "/>
                <a:ea typeface="Calibri"/>
                <a:cs typeface="Times New Roman"/>
              </a:rPr>
              <a:t>S. M</a:t>
            </a:r>
            <a:r>
              <a:rPr lang="en-US" sz="1600" dirty="0" smtClean="0">
                <a:solidFill>
                  <a:srgbClr val="000000"/>
                </a:solidFill>
                <a:latin typeface="Sylfaen      "/>
                <a:ea typeface="Calibri"/>
                <a:cs typeface="Times New Roman"/>
              </a:rPr>
              <a:t>. E</a:t>
            </a:r>
            <a:r>
              <a:rPr lang="en-US" sz="1600" dirty="0">
                <a:solidFill>
                  <a:srgbClr val="000000"/>
                </a:solidFill>
                <a:latin typeface="Sylfaen      "/>
                <a:ea typeface="Calibri"/>
                <a:cs typeface="Times New Roman"/>
              </a:rPr>
              <a:t>.</a:t>
            </a:r>
            <a:endParaRPr lang="ru-RU" sz="1600" dirty="0">
              <a:latin typeface="Sylfaen      "/>
              <a:ea typeface="Calibri"/>
              <a:cs typeface="Times New Roman"/>
            </a:endParaRPr>
          </a:p>
          <a:p>
            <a:pPr algn="ctr">
              <a:lnSpc>
                <a:spcPct val="150000"/>
              </a:lnSpc>
              <a:spcAft>
                <a:spcPts val="0"/>
              </a:spcAft>
            </a:pPr>
            <a:r>
              <a:rPr lang="en-US" sz="1600" dirty="0" err="1">
                <a:solidFill>
                  <a:srgbClr val="000000"/>
                </a:solidFill>
                <a:latin typeface="Sylfaen      "/>
                <a:ea typeface="Calibri"/>
                <a:cs typeface="Times New Roman"/>
              </a:rPr>
              <a:t>Judgements</a:t>
            </a:r>
            <a:r>
              <a:rPr lang="en-US" sz="1600" dirty="0">
                <a:solidFill>
                  <a:srgbClr val="000000"/>
                </a:solidFill>
                <a:latin typeface="Sylfaen      "/>
                <a:ea typeface="Calibri"/>
                <a:cs typeface="Times New Roman"/>
              </a:rPr>
              <a:t> began on earth</a:t>
            </a:r>
            <a:endParaRPr lang="ru-RU" sz="1600" dirty="0">
              <a:latin typeface="Sylfaen      "/>
              <a:ea typeface="Calibri"/>
              <a:cs typeface="Times New Roman"/>
            </a:endParaRPr>
          </a:p>
          <a:p>
            <a:pPr algn="ctr">
              <a:lnSpc>
                <a:spcPct val="150000"/>
              </a:lnSpc>
              <a:spcAft>
                <a:spcPts val="0"/>
              </a:spcAft>
            </a:pPr>
            <a:r>
              <a:rPr lang="en-US" sz="1600" dirty="0">
                <a:solidFill>
                  <a:srgbClr val="000000"/>
                </a:solidFill>
                <a:latin typeface="Sylfaen      "/>
                <a:ea typeface="Calibri"/>
                <a:cs typeface="Times New Roman"/>
              </a:rPr>
              <a:t>In memory of </a:t>
            </a:r>
            <a:endParaRPr lang="ru-RU" sz="1600" dirty="0">
              <a:latin typeface="Sylfaen      "/>
              <a:ea typeface="Calibri"/>
              <a:cs typeface="Times New Roman"/>
            </a:endParaRPr>
          </a:p>
          <a:p>
            <a:pPr algn="ctr">
              <a:lnSpc>
                <a:spcPct val="150000"/>
              </a:lnSpc>
              <a:spcAft>
                <a:spcPts val="0"/>
              </a:spcAft>
            </a:pPr>
            <a:r>
              <a:rPr lang="en-US" sz="1600" b="1" dirty="0">
                <a:solidFill>
                  <a:srgbClr val="000000"/>
                </a:solidFill>
                <a:latin typeface="Sylfaen      "/>
                <a:ea typeface="Calibri"/>
                <a:cs typeface="Times New Roman"/>
              </a:rPr>
              <a:t>James. Fountain</a:t>
            </a:r>
            <a:endParaRPr lang="ru-RU" sz="1600" b="1" dirty="0">
              <a:latin typeface="Sylfaen      "/>
              <a:ea typeface="Calibri"/>
              <a:cs typeface="Times New Roman"/>
            </a:endParaRPr>
          </a:p>
          <a:p>
            <a:pPr algn="ctr">
              <a:lnSpc>
                <a:spcPct val="150000"/>
              </a:lnSpc>
              <a:spcAft>
                <a:spcPts val="0"/>
              </a:spcAft>
            </a:pPr>
            <a:r>
              <a:rPr lang="en-US" sz="1600" b="1" dirty="0">
                <a:solidFill>
                  <a:srgbClr val="000000"/>
                </a:solidFill>
                <a:latin typeface="Sylfaen      "/>
                <a:ea typeface="Calibri"/>
                <a:cs typeface="Times New Roman"/>
              </a:rPr>
              <a:t>Died August 21, 1767</a:t>
            </a:r>
            <a:endParaRPr lang="ru-RU" sz="1600" b="1" dirty="0">
              <a:latin typeface="Sylfaen      "/>
              <a:ea typeface="Calibri"/>
              <a:cs typeface="Times New Roman"/>
            </a:endParaRPr>
          </a:p>
          <a:p>
            <a:pPr algn="ctr">
              <a:lnSpc>
                <a:spcPct val="150000"/>
              </a:lnSpc>
              <a:spcAft>
                <a:spcPts val="0"/>
              </a:spcAft>
            </a:pPr>
            <a:r>
              <a:rPr lang="en-US" sz="1600" dirty="0">
                <a:solidFill>
                  <a:srgbClr val="000000"/>
                </a:solidFill>
                <a:latin typeface="Sylfaen      "/>
                <a:ea typeface="Calibri"/>
                <a:cs typeface="Times New Roman"/>
              </a:rPr>
              <a:t>Aged go years.</a:t>
            </a:r>
            <a:endParaRPr lang="ru-RU" sz="1600" dirty="0">
              <a:effectLst/>
              <a:latin typeface="Sylfaen      "/>
              <a:ea typeface="Calibri"/>
              <a:cs typeface="Times New Roman"/>
            </a:endParaRPr>
          </a:p>
        </p:txBody>
      </p:sp>
    </p:spTree>
    <p:extLst>
      <p:ext uri="{BB962C8B-B14F-4D97-AF65-F5344CB8AC3E}">
        <p14:creationId xmlns:p14="http://schemas.microsoft.com/office/powerpoint/2010/main" val="3687154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487362"/>
          </a:xfrm>
        </p:spPr>
        <p:txBody>
          <a:bodyPr>
            <a:normAutofit fontScale="90000"/>
          </a:bodyPr>
          <a:lstStyle/>
          <a:p>
            <a:pPr algn="ctr"/>
            <a:r>
              <a:rPr lang="ka-GE" sz="2800" dirty="0" smtClean="0"/>
              <a:t>დასკვნა</a:t>
            </a:r>
            <a:endParaRPr lang="ru-RU" sz="2800" dirty="0"/>
          </a:p>
        </p:txBody>
      </p:sp>
      <p:sp>
        <p:nvSpPr>
          <p:cNvPr id="3" name="Объект 2"/>
          <p:cNvSpPr>
            <a:spLocks noGrp="1"/>
          </p:cNvSpPr>
          <p:nvPr>
            <p:ph idx="1"/>
          </p:nvPr>
        </p:nvSpPr>
        <p:spPr>
          <a:xfrm>
            <a:off x="1066800" y="838200"/>
            <a:ext cx="8077200" cy="5410200"/>
          </a:xfrm>
        </p:spPr>
        <p:txBody>
          <a:bodyPr>
            <a:normAutofit fontScale="32500" lnSpcReduction="20000"/>
          </a:bodyPr>
          <a:lstStyle/>
          <a:p>
            <a:pPr marL="82296" indent="0" algn="just">
              <a:lnSpc>
                <a:spcPct val="150000"/>
              </a:lnSpc>
              <a:spcAft>
                <a:spcPts val="1000"/>
              </a:spcAft>
              <a:buNone/>
            </a:pPr>
            <a:r>
              <a:rPr lang="ka-GE" sz="5500" kern="1800" dirty="0" smtClean="0">
                <a:solidFill>
                  <a:srgbClr val="000000"/>
                </a:solidFill>
                <a:latin typeface="AcadNusx"/>
                <a:ea typeface="Times New Roman"/>
                <a:cs typeface="Times New Roman"/>
              </a:rPr>
              <a:t>1. enigmaturi </a:t>
            </a:r>
            <a:r>
              <a:rPr lang="ka-GE" sz="5500" kern="1800" dirty="0">
                <a:solidFill>
                  <a:srgbClr val="000000"/>
                </a:solidFill>
                <a:latin typeface="AcadNusx"/>
                <a:ea typeface="Times New Roman"/>
                <a:cs typeface="Times New Roman"/>
              </a:rPr>
              <a:t>epitafia, rogorc enobrivi fenomeni saukuneebs iTvlis, igi gansakuTrebiT popularuli iyo XVII –XVIII saukuneebSi evropis qveynebSi (inglisi, germania, safrangeTi), magram dRes igi naklebad popularuli unda iyos, razec Cven mier mopovebuli da gaanalizebuli masala metyvelebs. </a:t>
            </a:r>
            <a:endParaRPr lang="ka-GE" sz="5500" kern="1800" dirty="0" smtClean="0">
              <a:solidFill>
                <a:srgbClr val="000000"/>
              </a:solidFill>
              <a:latin typeface="AcadNusx"/>
              <a:ea typeface="Times New Roman"/>
              <a:cs typeface="Times New Roman"/>
            </a:endParaRPr>
          </a:p>
          <a:p>
            <a:pPr marL="82296" indent="0" algn="just">
              <a:lnSpc>
                <a:spcPct val="150000"/>
              </a:lnSpc>
              <a:spcAft>
                <a:spcPts val="1000"/>
              </a:spcAft>
              <a:buNone/>
            </a:pPr>
            <a:r>
              <a:rPr lang="ka-GE" sz="5500" kern="1800" dirty="0" smtClean="0">
                <a:solidFill>
                  <a:srgbClr val="000000"/>
                </a:solidFill>
                <a:latin typeface="AcadNusx"/>
                <a:ea typeface="Times New Roman"/>
                <a:cs typeface="Times New Roman"/>
              </a:rPr>
              <a:t>2. enigmaturi </a:t>
            </a:r>
            <a:r>
              <a:rPr lang="ka-GE" sz="5500" kern="1800" dirty="0">
                <a:solidFill>
                  <a:srgbClr val="000000"/>
                </a:solidFill>
                <a:latin typeface="AcadNusx"/>
                <a:ea typeface="Times New Roman"/>
                <a:cs typeface="Times New Roman"/>
              </a:rPr>
              <a:t>epitafia sxvadasxva saxiT poulobs gamovlinebas. esenia epitafiis iseTi hibriduli formebi, rogoricaa: </a:t>
            </a:r>
            <a:r>
              <a:rPr lang="ka-GE" sz="5500" b="1" kern="1800" dirty="0">
                <a:solidFill>
                  <a:srgbClr val="000000"/>
                </a:solidFill>
                <a:latin typeface="AcadNusx"/>
                <a:ea typeface="Times New Roman"/>
                <a:cs typeface="Times New Roman"/>
              </a:rPr>
              <a:t>epitafia - gamocana, epitafia - Tavsatexi, epitafia – amocana da a.S. </a:t>
            </a:r>
            <a:endParaRPr lang="ka-GE" sz="5500" b="1" kern="1800" dirty="0" smtClean="0">
              <a:solidFill>
                <a:srgbClr val="000000"/>
              </a:solidFill>
              <a:latin typeface="AcadNusx"/>
              <a:ea typeface="Times New Roman"/>
              <a:cs typeface="Times New Roman"/>
            </a:endParaRPr>
          </a:p>
          <a:p>
            <a:pPr marL="82296" indent="0" algn="just">
              <a:lnSpc>
                <a:spcPct val="150000"/>
              </a:lnSpc>
              <a:spcAft>
                <a:spcPts val="1000"/>
              </a:spcAft>
              <a:buNone/>
            </a:pPr>
            <a:r>
              <a:rPr lang="ka-GE" sz="5500" kern="1800" dirty="0" smtClean="0">
                <a:solidFill>
                  <a:srgbClr val="000000"/>
                </a:solidFill>
                <a:latin typeface="AcadNusx"/>
                <a:ea typeface="Times New Roman"/>
                <a:cs typeface="Times New Roman"/>
              </a:rPr>
              <a:t>3. enigmaturi </a:t>
            </a:r>
            <a:r>
              <a:rPr lang="ka-GE" sz="5500" kern="1800" dirty="0">
                <a:solidFill>
                  <a:srgbClr val="000000"/>
                </a:solidFill>
                <a:latin typeface="AcadNusx"/>
                <a:ea typeface="Times New Roman"/>
                <a:cs typeface="Times New Roman"/>
              </a:rPr>
              <a:t>epitafiebi erT-erTi iSviaTi da ucnauri formis epitafiaa, romelic amavdroulad SeiZleba gamocanis hibridul formadac CaiTvalos. igi im saxis gamocanaa, romelSic kiTxva pirdapir ar aris gamoxatuli verbalur struqturaSi. rogorc u. CerCili ityoda: </a:t>
            </a:r>
            <a:r>
              <a:rPr lang="ka-GE" sz="5500" dirty="0">
                <a:latin typeface="Times New Roman"/>
                <a:ea typeface="Times New Roman"/>
              </a:rPr>
              <a:t>It is a riddle, wrapped in a mystery, inside an enigma.</a:t>
            </a:r>
            <a:endParaRPr lang="ru-RU" sz="5500" b="1" dirty="0">
              <a:latin typeface="Calibri"/>
              <a:ea typeface="Times New Roman"/>
              <a:cs typeface="Times New Roman"/>
            </a:endParaRPr>
          </a:p>
          <a:p>
            <a:endParaRPr lang="ru-RU" dirty="0"/>
          </a:p>
        </p:txBody>
      </p:sp>
    </p:spTree>
    <p:extLst>
      <p:ext uri="{BB962C8B-B14F-4D97-AF65-F5344CB8AC3E}">
        <p14:creationId xmlns:p14="http://schemas.microsoft.com/office/powerpoint/2010/main" val="650531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4294967295"/>
          </p:nvPr>
        </p:nvSpPr>
        <p:spPr>
          <a:xfrm>
            <a:off x="914400" y="533400"/>
            <a:ext cx="8229600" cy="5715000"/>
          </a:xfrm>
        </p:spPr>
        <p:txBody>
          <a:bodyPr>
            <a:noAutofit/>
          </a:bodyPr>
          <a:lstStyle/>
          <a:p>
            <a:pPr marL="82296" indent="0" algn="just">
              <a:buNone/>
            </a:pPr>
            <a:r>
              <a:rPr lang="ka-GE" sz="1800" dirty="0" smtClean="0">
                <a:latin typeface="AcadNusx"/>
                <a:ea typeface="Times New Roman"/>
                <a:cs typeface="Times New Roman"/>
              </a:rPr>
              <a:t>4. am saxis gamocanebs ar axasiaTebs metaforuli Tu alegoriuli azrovneba. mis idumalebas qmnis zogjer leqsikuri erTeulebi, zogjer inicialebi da abreviaturebi, zogjerac maTematikuri amocanebi da cifrebi.</a:t>
            </a:r>
            <a:r>
              <a:rPr lang="ka-GE" sz="1800" kern="1800" dirty="0" smtClean="0">
                <a:latin typeface="AcadNusx"/>
                <a:ea typeface="Times New Roman"/>
                <a:cs typeface="Times New Roman"/>
              </a:rPr>
              <a:t> s</a:t>
            </a:r>
            <a:r>
              <a:rPr lang="ka-GE" sz="1800" kern="1800" dirty="0" smtClean="0">
                <a:solidFill>
                  <a:srgbClr val="000000"/>
                </a:solidFill>
                <a:latin typeface="AcadNusx"/>
                <a:ea typeface="Times New Roman"/>
                <a:cs typeface="Times New Roman"/>
              </a:rPr>
              <a:t>xva sityvebiT rom vTqvaT, sityvieri niRbis qveS moqceulia gardacvlili adamianis mokle biografia, romelic migneba – gamocnobas, axsnas moiTxovs. igi gvaiZulebs, goneba vavarjiSoT, CavwvdeT dafarul azrs da amavdroulad gaverToT maSinac ki, roca TiTqosda gasarTobi araferia.</a:t>
            </a:r>
            <a:endParaRPr lang="ru-RU" sz="1800" dirty="0"/>
          </a:p>
        </p:txBody>
      </p:sp>
    </p:spTree>
    <p:extLst>
      <p:ext uri="{BB962C8B-B14F-4D97-AF65-F5344CB8AC3E}">
        <p14:creationId xmlns:p14="http://schemas.microsoft.com/office/powerpoint/2010/main" val="1806767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tse2.mm.bing.net/th?id=OIP.KDLXMRbuNBBGBuTRxsoEOQEgDY&amp;pid=15.1&amp;P=0&amp;w=204&amp;h=1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875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66800" y="274320"/>
            <a:ext cx="7866888" cy="1097280"/>
          </a:xfrm>
        </p:spPr>
        <p:txBody>
          <a:bodyPr>
            <a:normAutofit/>
          </a:bodyPr>
          <a:lstStyle/>
          <a:p>
            <a:pPr algn="ctr"/>
            <a:r>
              <a:rPr lang="ka-GE" sz="2000" dirty="0" smtClean="0"/>
              <a:t>სამგლოვიარო ტექსტების შესწავლას მიეძღვნა თ. შავლაძის ორი მონოგრაფია</a:t>
            </a:r>
            <a:endParaRPr lang="ru-RU" sz="2000" dirty="0"/>
          </a:p>
        </p:txBody>
      </p:sp>
      <p:sp>
        <p:nvSpPr>
          <p:cNvPr id="2" name="Объект 1"/>
          <p:cNvSpPr>
            <a:spLocks noGrp="1"/>
          </p:cNvSpPr>
          <p:nvPr>
            <p:ph sz="half" idx="2"/>
          </p:nvPr>
        </p:nvSpPr>
        <p:spPr>
          <a:xfrm>
            <a:off x="5410200" y="1371600"/>
            <a:ext cx="3352800" cy="5334000"/>
          </a:xfrm>
        </p:spPr>
        <p:txBody>
          <a:bodyPr>
            <a:normAutofit fontScale="92500" lnSpcReduction="10000"/>
          </a:bodyPr>
          <a:lstStyle/>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dirty="0"/>
          </a:p>
          <a:p>
            <a:pPr marL="82296" indent="0">
              <a:buNone/>
            </a:pPr>
            <a:endParaRPr lang="ka-GE" dirty="0" smtClean="0"/>
          </a:p>
          <a:p>
            <a:pPr marL="82296" indent="0" algn="ctr">
              <a:buNone/>
            </a:pPr>
            <a:r>
              <a:rPr lang="ka-GE" dirty="0" smtClean="0"/>
              <a:t>2017</a:t>
            </a:r>
            <a:endParaRPr lang="ka-GE" dirty="0"/>
          </a:p>
        </p:txBody>
      </p:sp>
      <p:pic>
        <p:nvPicPr>
          <p:cNvPr id="1028" name="Picture 4" descr="C:\Users\User\Desktop\20180114_1744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0515" y="1371600"/>
            <a:ext cx="3626285" cy="4572000"/>
          </a:xfrm>
          <a:prstGeom prst="rect">
            <a:avLst/>
          </a:prstGeom>
          <a:solidFill>
            <a:schemeClr val="tx1"/>
          </a:solidFill>
          <a:ln>
            <a:solidFill>
              <a:srgbClr val="002060"/>
            </a:solidFill>
          </a:ln>
        </p:spPr>
      </p:pic>
      <p:sp>
        <p:nvSpPr>
          <p:cNvPr id="7" name="Объект 6"/>
          <p:cNvSpPr>
            <a:spLocks noGrp="1"/>
          </p:cNvSpPr>
          <p:nvPr>
            <p:ph sz="half" idx="1"/>
          </p:nvPr>
        </p:nvSpPr>
        <p:spPr>
          <a:xfrm>
            <a:off x="838200" y="1295400"/>
            <a:ext cx="4222315" cy="5410200"/>
          </a:xfrm>
        </p:spPr>
        <p:txBody>
          <a:bodyPr>
            <a:normAutofit fontScale="92500" lnSpcReduction="10000"/>
          </a:bodyPr>
          <a:lstStyle/>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dirty="0" smtClean="0"/>
          </a:p>
          <a:p>
            <a:endParaRPr lang="ka-GE" dirty="0"/>
          </a:p>
          <a:p>
            <a:pPr marL="82296" indent="0" algn="ctr">
              <a:buNone/>
            </a:pPr>
            <a:r>
              <a:rPr lang="ka-GE" dirty="0" smtClean="0"/>
              <a:t>2013</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1601"/>
            <a:ext cx="3657600"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892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Объект 3"/>
          <p:cNvSpPr>
            <a:spLocks noGrp="1"/>
          </p:cNvSpPr>
          <p:nvPr>
            <p:ph idx="4294967295"/>
          </p:nvPr>
        </p:nvSpPr>
        <p:spPr>
          <a:xfrm>
            <a:off x="990600" y="533400"/>
            <a:ext cx="7772400" cy="5715000"/>
          </a:xfrm>
        </p:spPr>
        <p:txBody>
          <a:bodyPr>
            <a:normAutofit/>
          </a:bodyPr>
          <a:lstStyle/>
          <a:p>
            <a:pPr marL="82296" indent="0" algn="just">
              <a:buNone/>
            </a:pPr>
            <a:r>
              <a:rPr lang="ka-GE" sz="2800" b="1" dirty="0" smtClean="0">
                <a:solidFill>
                  <a:srgbClr val="FF0000"/>
                </a:solidFill>
              </a:rPr>
              <a:t>ეპიტაფია</a:t>
            </a:r>
            <a:r>
              <a:rPr lang="ka-GE" sz="2800" dirty="0" smtClean="0"/>
              <a:t> ხალხური პოეზიისა და ლიტერატურის ჟანრია. სახელწოდება მომდინარეობს ბერძნული სიტყვიდან</a:t>
            </a:r>
            <a:r>
              <a:rPr lang="en-US" sz="2800" dirty="0" smtClean="0"/>
              <a:t> </a:t>
            </a:r>
            <a:r>
              <a:rPr lang="en-US" sz="2800" dirty="0" err="1" smtClean="0"/>
              <a:t>epitaphio</a:t>
            </a:r>
            <a:r>
              <a:rPr lang="ka-GE" sz="2800" dirty="0" smtClean="0"/>
              <a:t> და ,,საფლავის ქვაზე მინაწერს“ ნიშნავს.</a:t>
            </a:r>
            <a:endParaRPr lang="ru-RU" sz="2800" dirty="0"/>
          </a:p>
        </p:txBody>
      </p:sp>
      <p:pic>
        <p:nvPicPr>
          <p:cNvPr id="3074" name="Picture 2" descr="https://tse4.mm.bing.net/th?id=OIP.sLxn0Kt9ohoIeHZXjDso0gHaFj&amp;pid=15.1&amp;P=0&amp;w=228&amp;h=1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67833"/>
            <a:ext cx="2743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se4.mm.bing.net/th?id=OIP.0Q8NZy0R3r7D0oSHnRzz7QHaEA&amp;pid=15.1&amp;P=0&amp;w=280&amp;h=1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048000"/>
            <a:ext cx="4495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175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57200"/>
            <a:ext cx="7498080" cy="609600"/>
          </a:xfrm>
        </p:spPr>
        <p:txBody>
          <a:bodyPr>
            <a:normAutofit fontScale="90000"/>
          </a:bodyPr>
          <a:lstStyle/>
          <a:p>
            <a:pPr marL="82296" lvl="0" algn="ctr">
              <a:spcBef>
                <a:spcPts val="600"/>
              </a:spcBef>
            </a:pPr>
            <a:r>
              <a:rPr lang="ka-GE" sz="3200" b="1" dirty="0">
                <a:solidFill>
                  <a:srgbClr val="FF0000"/>
                </a:solidFill>
                <a:effectLst/>
                <a:ea typeface="+mn-ea"/>
                <a:cs typeface="+mn-cs"/>
              </a:rPr>
              <a:t>ეპიტაფიათა კლასიფიკაციის ხერხები:</a:t>
            </a:r>
            <a:br>
              <a:rPr lang="ka-GE" sz="3200" b="1" dirty="0">
                <a:solidFill>
                  <a:srgbClr val="FF0000"/>
                </a:solidFill>
                <a:effectLst/>
                <a:ea typeface="+mn-ea"/>
                <a:cs typeface="+mn-cs"/>
              </a:rPr>
            </a:br>
            <a:endParaRPr lang="ru-RU" b="1" dirty="0">
              <a:solidFill>
                <a:srgbClr val="FF0000"/>
              </a:solidFill>
            </a:endParaRPr>
          </a:p>
        </p:txBody>
      </p:sp>
      <p:sp>
        <p:nvSpPr>
          <p:cNvPr id="3" name="Объект 2"/>
          <p:cNvSpPr>
            <a:spLocks noGrp="1"/>
          </p:cNvSpPr>
          <p:nvPr>
            <p:ph idx="1"/>
          </p:nvPr>
        </p:nvSpPr>
        <p:spPr>
          <a:xfrm>
            <a:off x="1066800" y="1143000"/>
            <a:ext cx="7866888" cy="5105400"/>
          </a:xfrm>
        </p:spPr>
        <p:txBody>
          <a:bodyPr>
            <a:normAutofit/>
          </a:bodyPr>
          <a:lstStyle/>
          <a:p>
            <a:pPr marL="82296" indent="0" algn="just">
              <a:buNone/>
            </a:pPr>
            <a:r>
              <a:rPr lang="ka-GE" sz="2800" dirty="0" smtClean="0"/>
              <a:t>1) </a:t>
            </a:r>
            <a:r>
              <a:rPr lang="ka-GE" sz="2800" dirty="0" smtClean="0">
                <a:solidFill>
                  <a:srgbClr val="FF0000"/>
                </a:solidFill>
              </a:rPr>
              <a:t>ფოლკლორული და ლიტერატურული;</a:t>
            </a:r>
          </a:p>
          <a:p>
            <a:pPr marL="82296" indent="0" algn="just">
              <a:buNone/>
            </a:pPr>
            <a:r>
              <a:rPr lang="ka-GE" sz="2800" dirty="0" smtClean="0"/>
              <a:t>2) </a:t>
            </a:r>
            <a:r>
              <a:rPr lang="ka-GE" sz="2800" dirty="0" smtClean="0">
                <a:solidFill>
                  <a:srgbClr val="FF0000"/>
                </a:solidFill>
              </a:rPr>
              <a:t>ზოგადი და სპეციფიკური;</a:t>
            </a:r>
          </a:p>
          <a:p>
            <a:pPr marL="82296" indent="0" algn="just">
              <a:buNone/>
            </a:pPr>
            <a:r>
              <a:rPr lang="ka-GE" sz="2800" dirty="0" smtClean="0"/>
              <a:t>ა) ზოგადია ეპიტაფია, რომელშიც არაფერია ნათქვამი გარდაცვლილზე, რის გამოც მისი გამოყენება შესაძლებელია სხვადასხვა საფლავის ქვისათვის; (ბიბლიური ციტატები ან სხვა კარგად ცნობილი ზოგადი ფრაზები)</a:t>
            </a:r>
          </a:p>
          <a:p>
            <a:pPr marL="82296" indent="0" algn="just">
              <a:buNone/>
            </a:pPr>
            <a:r>
              <a:rPr lang="ka-GE" sz="2800" dirty="0" smtClean="0"/>
              <a:t>ბ) სპეციფიკურად განიხილება ეპიტაფია, რომელიც შეიცავს ინფორმაციას კონკრეტულ პიროვნებაზე;</a:t>
            </a:r>
            <a:endParaRPr lang="ru-RU" sz="2800" dirty="0"/>
          </a:p>
        </p:txBody>
      </p:sp>
    </p:spTree>
    <p:extLst>
      <p:ext uri="{BB962C8B-B14F-4D97-AF65-F5344CB8AC3E}">
        <p14:creationId xmlns:p14="http://schemas.microsoft.com/office/powerpoint/2010/main" val="3114123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43000" y="274320"/>
            <a:ext cx="7790688" cy="1143000"/>
          </a:xfrm>
        </p:spPr>
        <p:txBody>
          <a:bodyPr>
            <a:normAutofit/>
          </a:bodyPr>
          <a:lstStyle/>
          <a:p>
            <a:pPr algn="ctr"/>
            <a:r>
              <a:rPr lang="ka-GE" sz="3200" dirty="0" smtClean="0">
                <a:solidFill>
                  <a:srgbClr val="FF0000"/>
                </a:solidFill>
              </a:rPr>
              <a:t>ზოგადი                 სპეციფიკური</a:t>
            </a:r>
            <a:endParaRPr lang="ru-RU" sz="3200" dirty="0">
              <a:solidFill>
                <a:srgbClr val="FF0000"/>
              </a:solidFill>
            </a:endParaRPr>
          </a:p>
        </p:txBody>
      </p:sp>
      <p:sp>
        <p:nvSpPr>
          <p:cNvPr id="5" name="Объект 4"/>
          <p:cNvSpPr>
            <a:spLocks noGrp="1"/>
          </p:cNvSpPr>
          <p:nvPr>
            <p:ph sz="half" idx="1"/>
          </p:nvPr>
        </p:nvSpPr>
        <p:spPr>
          <a:xfrm>
            <a:off x="1219200" y="1524000"/>
            <a:ext cx="3874008" cy="4663440"/>
          </a:xfrm>
        </p:spPr>
        <p:txBody>
          <a:bodyPr>
            <a:normAutofit/>
          </a:bodyPr>
          <a:lstStyle/>
          <a:p>
            <a:pPr marL="82296" lvl="0" indent="0" algn="ctr">
              <a:buClr>
                <a:srgbClr val="3891A7"/>
              </a:buClr>
              <a:buNone/>
            </a:pPr>
            <a:r>
              <a:rPr lang="en-US" sz="2000" dirty="0">
                <a:solidFill>
                  <a:prstClr val="black"/>
                </a:solidFill>
              </a:rPr>
              <a:t>Life is uncertain – Death is sure,</a:t>
            </a:r>
          </a:p>
          <a:p>
            <a:pPr marL="82296" lvl="0" indent="0" algn="ctr">
              <a:buClr>
                <a:srgbClr val="3891A7"/>
              </a:buClr>
              <a:buNone/>
            </a:pPr>
            <a:r>
              <a:rPr lang="en-US" sz="2000" dirty="0">
                <a:solidFill>
                  <a:prstClr val="black"/>
                </a:solidFill>
              </a:rPr>
              <a:t>Sin is the wound – Christ’ s the cure.</a:t>
            </a:r>
          </a:p>
          <a:p>
            <a:pPr marL="82296" lvl="0" indent="0" algn="ctr">
              <a:buClr>
                <a:srgbClr val="3891A7"/>
              </a:buClr>
              <a:buNone/>
            </a:pPr>
            <a:r>
              <a:rPr lang="en-US" sz="2000" dirty="0">
                <a:solidFill>
                  <a:prstClr val="black"/>
                </a:solidFill>
              </a:rPr>
              <a:t>(</a:t>
            </a:r>
            <a:r>
              <a:rPr lang="en-US" sz="2000" dirty="0" err="1">
                <a:solidFill>
                  <a:prstClr val="black"/>
                </a:solidFill>
              </a:rPr>
              <a:t>Llandavery</a:t>
            </a:r>
            <a:r>
              <a:rPr lang="en-US" sz="2000" dirty="0">
                <a:solidFill>
                  <a:prstClr val="black"/>
                </a:solidFill>
              </a:rPr>
              <a:t> Churchyard</a:t>
            </a:r>
            <a:r>
              <a:rPr lang="en-US" sz="2000" dirty="0" smtClean="0">
                <a:solidFill>
                  <a:prstClr val="black"/>
                </a:solidFill>
              </a:rPr>
              <a:t>)</a:t>
            </a:r>
          </a:p>
          <a:p>
            <a:pPr marL="82296" lvl="0" indent="0" algn="ctr">
              <a:buClr>
                <a:srgbClr val="3891A7"/>
              </a:buClr>
              <a:buNone/>
            </a:pPr>
            <a:endParaRPr lang="en-US" sz="2000" dirty="0">
              <a:solidFill>
                <a:prstClr val="black"/>
              </a:solidFill>
            </a:endParaRPr>
          </a:p>
          <a:p>
            <a:pPr marL="82296" lvl="0" indent="0" algn="ctr">
              <a:buClr>
                <a:srgbClr val="3891A7"/>
              </a:buClr>
              <a:buNone/>
            </a:pPr>
            <a:r>
              <a:rPr lang="en-US" sz="2000" dirty="0">
                <a:solidFill>
                  <a:prstClr val="black"/>
                </a:solidFill>
              </a:rPr>
              <a:t>What is life? “’tis a hazy dream;</a:t>
            </a:r>
          </a:p>
          <a:p>
            <a:pPr marL="82296" lvl="0" indent="0" algn="ctr">
              <a:buClr>
                <a:srgbClr val="3891A7"/>
              </a:buClr>
              <a:buNone/>
            </a:pPr>
            <a:r>
              <a:rPr lang="en-US" sz="2000" dirty="0">
                <a:solidFill>
                  <a:prstClr val="black"/>
                </a:solidFill>
              </a:rPr>
              <a:t>Drear and sad all things seem;</a:t>
            </a:r>
          </a:p>
          <a:p>
            <a:pPr marL="82296" lvl="0" indent="0" algn="ctr">
              <a:buClr>
                <a:srgbClr val="3891A7"/>
              </a:buClr>
              <a:buNone/>
            </a:pPr>
            <a:r>
              <a:rPr lang="en-US" sz="2000" dirty="0">
                <a:solidFill>
                  <a:prstClr val="black"/>
                </a:solidFill>
              </a:rPr>
              <a:t>Flesh today, and dust tomorrow,</a:t>
            </a:r>
          </a:p>
          <a:p>
            <a:pPr marL="82296" lvl="0" indent="0" algn="ctr">
              <a:buClr>
                <a:srgbClr val="3891A7"/>
              </a:buClr>
              <a:buNone/>
            </a:pPr>
            <a:r>
              <a:rPr lang="en-US" sz="2000" dirty="0">
                <a:solidFill>
                  <a:prstClr val="black"/>
                </a:solidFill>
              </a:rPr>
              <a:t>Such is life, a world of sorrow. (</a:t>
            </a:r>
            <a:r>
              <a:rPr lang="en-US" sz="2000" dirty="0" err="1">
                <a:solidFill>
                  <a:prstClr val="black"/>
                </a:solidFill>
              </a:rPr>
              <a:t>Shoreham,Sussex</a:t>
            </a:r>
            <a:r>
              <a:rPr lang="en-US" sz="2000" dirty="0">
                <a:solidFill>
                  <a:prstClr val="black"/>
                </a:solidFill>
              </a:rPr>
              <a:t>)</a:t>
            </a:r>
            <a:endParaRPr lang="ru-RU" sz="2000" dirty="0">
              <a:solidFill>
                <a:prstClr val="black"/>
              </a:solidFill>
            </a:endParaRPr>
          </a:p>
          <a:p>
            <a:endParaRPr lang="ru-RU" sz="2000" dirty="0"/>
          </a:p>
        </p:txBody>
      </p:sp>
      <p:sp>
        <p:nvSpPr>
          <p:cNvPr id="6" name="Объект 5"/>
          <p:cNvSpPr>
            <a:spLocks noGrp="1"/>
          </p:cNvSpPr>
          <p:nvPr>
            <p:ph sz="half" idx="2"/>
          </p:nvPr>
        </p:nvSpPr>
        <p:spPr>
          <a:xfrm>
            <a:off x="5105400" y="1524000"/>
            <a:ext cx="3828288" cy="4663440"/>
          </a:xfrm>
        </p:spPr>
        <p:txBody>
          <a:bodyPr>
            <a:normAutofit/>
          </a:bodyPr>
          <a:lstStyle/>
          <a:p>
            <a:pPr marL="82296" lvl="0" indent="0" algn="ctr">
              <a:buClr>
                <a:srgbClr val="3891A7"/>
              </a:buClr>
              <a:buNone/>
            </a:pPr>
            <a:r>
              <a:rPr lang="en-US" sz="2000" dirty="0">
                <a:solidFill>
                  <a:prstClr val="black"/>
                </a:solidFill>
              </a:rPr>
              <a:t>Rebecca, wife of William Lynne</a:t>
            </a:r>
          </a:p>
          <a:p>
            <a:pPr marL="82296" lvl="0" indent="0" algn="ctr">
              <a:buClr>
                <a:srgbClr val="3891A7"/>
              </a:buClr>
              <a:buNone/>
            </a:pPr>
            <a:r>
              <a:rPr lang="en-US" sz="2000" dirty="0">
                <a:solidFill>
                  <a:prstClr val="black"/>
                </a:solidFill>
              </a:rPr>
              <a:t>Who died 1663</a:t>
            </a:r>
          </a:p>
          <a:p>
            <a:pPr marL="82296" lvl="0" indent="0" algn="ctr">
              <a:buClr>
                <a:srgbClr val="3891A7"/>
              </a:buClr>
              <a:buNone/>
            </a:pPr>
            <a:r>
              <a:rPr lang="en-US" sz="2000" dirty="0">
                <a:solidFill>
                  <a:prstClr val="black"/>
                </a:solidFill>
              </a:rPr>
              <a:t>Might I ten thousand years enjoy my life</a:t>
            </a:r>
          </a:p>
          <a:p>
            <a:pPr marL="82296" lvl="0" indent="0" algn="ctr">
              <a:buClr>
                <a:srgbClr val="3891A7"/>
              </a:buClr>
              <a:buNone/>
            </a:pPr>
            <a:r>
              <a:rPr lang="en-US" sz="2000" dirty="0">
                <a:solidFill>
                  <a:prstClr val="black"/>
                </a:solidFill>
              </a:rPr>
              <a:t>I could not praise enough so good a wife.</a:t>
            </a:r>
          </a:p>
          <a:p>
            <a:pPr marL="82296" lvl="0" indent="0" algn="ctr">
              <a:buClr>
                <a:srgbClr val="3891A7"/>
              </a:buClr>
              <a:buNone/>
            </a:pPr>
            <a:r>
              <a:rPr lang="en-US" sz="2000" dirty="0">
                <a:solidFill>
                  <a:prstClr val="black"/>
                </a:solidFill>
              </a:rPr>
              <a:t>(</a:t>
            </a:r>
            <a:r>
              <a:rPr lang="en-US" sz="2000" dirty="0" err="1">
                <a:solidFill>
                  <a:prstClr val="black"/>
                </a:solidFill>
              </a:rPr>
              <a:t>Steatham</a:t>
            </a:r>
            <a:r>
              <a:rPr lang="en-US" sz="2000" dirty="0">
                <a:solidFill>
                  <a:prstClr val="black"/>
                </a:solidFill>
              </a:rPr>
              <a:t>, </a:t>
            </a:r>
            <a:r>
              <a:rPr lang="en-US" sz="2000" dirty="0" err="1">
                <a:solidFill>
                  <a:prstClr val="black"/>
                </a:solidFill>
              </a:rPr>
              <a:t>Sirrey</a:t>
            </a:r>
            <a:r>
              <a:rPr lang="en-US" sz="2000" dirty="0">
                <a:solidFill>
                  <a:prstClr val="black"/>
                </a:solidFill>
              </a:rPr>
              <a:t>)</a:t>
            </a:r>
            <a:endParaRPr lang="ru-RU" sz="2000" dirty="0">
              <a:solidFill>
                <a:prstClr val="black"/>
              </a:solidFill>
            </a:endParaRPr>
          </a:p>
          <a:p>
            <a:endParaRPr lang="ru-RU" dirty="0"/>
          </a:p>
        </p:txBody>
      </p:sp>
    </p:spTree>
    <p:extLst>
      <p:ext uri="{BB962C8B-B14F-4D97-AF65-F5344CB8AC3E}">
        <p14:creationId xmlns:p14="http://schemas.microsoft.com/office/powerpoint/2010/main" val="4222958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4000" dirty="0" smtClean="0"/>
              <a:t>ე. საფლინგის კლასიფიკაცია</a:t>
            </a:r>
            <a:endParaRPr lang="ru-RU" sz="4000" dirty="0"/>
          </a:p>
        </p:txBody>
      </p:sp>
      <p:sp>
        <p:nvSpPr>
          <p:cNvPr id="3" name="Объект 2"/>
          <p:cNvSpPr>
            <a:spLocks noGrp="1"/>
          </p:cNvSpPr>
          <p:nvPr>
            <p:ph idx="1"/>
          </p:nvPr>
        </p:nvSpPr>
        <p:spPr>
          <a:xfrm>
            <a:off x="990600" y="1524000"/>
            <a:ext cx="8153400" cy="5181600"/>
          </a:xfrm>
        </p:spPr>
        <p:txBody>
          <a:bodyPr>
            <a:normAutofit/>
          </a:bodyPr>
          <a:lstStyle/>
          <a:p>
            <a:pPr marL="82296" indent="0">
              <a:buNone/>
            </a:pPr>
            <a:r>
              <a:rPr lang="ka-GE" sz="2000" b="1" dirty="0" smtClean="0">
                <a:solidFill>
                  <a:srgbClr val="FF0000"/>
                </a:solidFill>
              </a:rPr>
              <a:t>  ფუნქციურ – სემანტიკური ტიპები:</a:t>
            </a:r>
          </a:p>
          <a:p>
            <a:pPr marL="82296" indent="0">
              <a:buNone/>
            </a:pPr>
            <a:r>
              <a:rPr lang="ka-GE" sz="2000" dirty="0" smtClean="0"/>
              <a:t>1. ზოგადი ეპიტაფიები;</a:t>
            </a:r>
          </a:p>
          <a:p>
            <a:pPr marL="82296" indent="0">
              <a:buNone/>
            </a:pPr>
            <a:r>
              <a:rPr lang="ka-GE" sz="2000" dirty="0" smtClean="0"/>
              <a:t>2. რელიგიური სახის ეპიტაფიები;</a:t>
            </a:r>
          </a:p>
          <a:p>
            <a:pPr marL="82296" indent="0">
              <a:buNone/>
            </a:pPr>
            <a:r>
              <a:rPr lang="ka-GE" sz="2000" dirty="0" smtClean="0"/>
              <a:t>3. სახოტბო ეპიტაფიები;</a:t>
            </a:r>
          </a:p>
          <a:p>
            <a:pPr marL="82296" indent="0">
              <a:buNone/>
            </a:pPr>
            <a:r>
              <a:rPr lang="ka-GE" sz="2000" dirty="0" smtClean="0"/>
              <a:t>4. შეგონებითი ეპიტაფიები;</a:t>
            </a:r>
          </a:p>
          <a:p>
            <a:pPr marL="82296" indent="0">
              <a:buNone/>
            </a:pPr>
            <a:r>
              <a:rPr lang="ka-GE" sz="2000" dirty="0" smtClean="0"/>
              <a:t>5. იუმორისტული ეპიტაფიები;</a:t>
            </a:r>
          </a:p>
          <a:p>
            <a:pPr marL="82296" indent="0">
              <a:buNone/>
            </a:pPr>
            <a:r>
              <a:rPr lang="ka-GE" sz="2000" dirty="0" smtClean="0"/>
              <a:t>6. პროფესიონალური ეპიტაფიები;</a:t>
            </a:r>
          </a:p>
          <a:p>
            <a:pPr marL="82296" indent="0">
              <a:buNone/>
            </a:pPr>
            <a:r>
              <a:rPr lang="ka-GE" sz="2000" dirty="0" smtClean="0"/>
              <a:t>7. ცნობილ ადამიანთა ეპიტაფიები;</a:t>
            </a:r>
          </a:p>
          <a:p>
            <a:pPr marL="82296" indent="0">
              <a:buNone/>
            </a:pPr>
            <a:r>
              <a:rPr lang="ka-GE" sz="2000" dirty="0" smtClean="0"/>
              <a:t>8. ისტორიულ პირთა ეპიტაფიები;</a:t>
            </a:r>
          </a:p>
          <a:p>
            <a:pPr marL="82296" indent="0">
              <a:buNone/>
            </a:pPr>
            <a:r>
              <a:rPr lang="ka-GE" sz="2000" dirty="0" smtClean="0"/>
              <a:t>9. საბავშვო ეპიტაფიები;</a:t>
            </a:r>
          </a:p>
          <a:p>
            <a:pPr marL="82296" indent="0">
              <a:buNone/>
            </a:pPr>
            <a:r>
              <a:rPr lang="ka-GE" sz="2000" dirty="0" smtClean="0"/>
              <a:t>10. ქალთა და მამაკაცთა ეპიტაფიები;</a:t>
            </a:r>
            <a:endParaRPr lang="en-US" sz="2000" dirty="0" smtClean="0"/>
          </a:p>
          <a:p>
            <a:pPr marL="82296" indent="0">
              <a:buNone/>
            </a:pPr>
            <a:r>
              <a:rPr lang="ka-GE" sz="2000" dirty="0" smtClean="0"/>
              <a:t>11.ღრმად მოხუცებულ და ახალგაზრ</a:t>
            </a:r>
          </a:p>
          <a:p>
            <a:pPr marL="82296" indent="0">
              <a:buNone/>
            </a:pPr>
            <a:r>
              <a:rPr lang="ka-GE" sz="2000" dirty="0" smtClean="0"/>
              <a:t>და ასაკში გარდაცვლილთა ეპიტაფიები.</a:t>
            </a:r>
          </a:p>
          <a:p>
            <a:pPr marL="82296" indent="0">
              <a:buNone/>
            </a:pPr>
            <a:endParaRPr lang="ka-GE" sz="2000" dirty="0" smtClean="0"/>
          </a:p>
          <a:p>
            <a:pPr marL="82296" indent="0">
              <a:buNone/>
            </a:pPr>
            <a:endParaRPr lang="ru-RU"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24000"/>
            <a:ext cx="3200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542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274638"/>
            <a:ext cx="7790688" cy="1143000"/>
          </a:xfrm>
        </p:spPr>
        <p:txBody>
          <a:bodyPr>
            <a:normAutofit fontScale="90000"/>
          </a:bodyPr>
          <a:lstStyle/>
          <a:p>
            <a:pPr algn="ctr"/>
            <a:r>
              <a:rPr lang="ka-GE" sz="4400" dirty="0" smtClean="0">
                <a:solidFill>
                  <a:srgbClr val="4F271C">
                    <a:satMod val="130000"/>
                  </a:srgbClr>
                </a:solidFill>
              </a:rPr>
              <a:t>ე</a:t>
            </a:r>
            <a:r>
              <a:rPr lang="ka-GE" sz="4400" dirty="0">
                <a:solidFill>
                  <a:srgbClr val="4F271C">
                    <a:satMod val="130000"/>
                  </a:srgbClr>
                </a:solidFill>
              </a:rPr>
              <a:t>. საფლინგის </a:t>
            </a:r>
            <a:r>
              <a:rPr lang="ka-GE" sz="4400" dirty="0" smtClean="0">
                <a:solidFill>
                  <a:srgbClr val="4F271C">
                    <a:satMod val="130000"/>
                  </a:srgbClr>
                </a:solidFill>
              </a:rPr>
              <a:t>კლასიფიკაცია  </a:t>
            </a:r>
            <a:r>
              <a:rPr lang="ka-GE" sz="3100" dirty="0" smtClean="0">
                <a:solidFill>
                  <a:srgbClr val="FF0000"/>
                </a:solidFill>
              </a:rPr>
              <a:t>ეპიტაფიათა სტრუქტურული ტიპები:</a:t>
            </a:r>
            <a:endParaRPr lang="ru-RU" sz="3100" dirty="0">
              <a:solidFill>
                <a:srgbClr val="FF0000"/>
              </a:solidFill>
            </a:endParaRPr>
          </a:p>
        </p:txBody>
      </p:sp>
      <p:sp>
        <p:nvSpPr>
          <p:cNvPr id="3" name="Объект 2"/>
          <p:cNvSpPr>
            <a:spLocks noGrp="1"/>
          </p:cNvSpPr>
          <p:nvPr>
            <p:ph idx="1"/>
          </p:nvPr>
        </p:nvSpPr>
        <p:spPr>
          <a:xfrm>
            <a:off x="1143000" y="1676400"/>
            <a:ext cx="6172200" cy="3733800"/>
          </a:xfrm>
        </p:spPr>
        <p:txBody>
          <a:bodyPr>
            <a:normAutofit/>
          </a:bodyPr>
          <a:lstStyle/>
          <a:p>
            <a:pPr marL="82296" indent="0" algn="just">
              <a:buNone/>
            </a:pPr>
            <a:r>
              <a:rPr lang="en-US" sz="2800" dirty="0" smtClean="0"/>
              <a:t>1. </a:t>
            </a:r>
            <a:r>
              <a:rPr lang="ka-GE" sz="2800" dirty="0" smtClean="0"/>
              <a:t>მცირე ზომის ეპიტაფიები; </a:t>
            </a:r>
          </a:p>
          <a:p>
            <a:pPr marL="82296" lvl="0" indent="0" algn="just">
              <a:buClr>
                <a:srgbClr val="3891A7"/>
              </a:buClr>
              <a:buNone/>
            </a:pPr>
            <a:r>
              <a:rPr lang="ka-GE" sz="2800" dirty="0" smtClean="0"/>
              <a:t>2. </a:t>
            </a:r>
            <a:r>
              <a:rPr lang="ka-GE" sz="2800" dirty="0">
                <a:solidFill>
                  <a:prstClr val="black"/>
                </a:solidFill>
              </a:rPr>
              <a:t>პოეტური ეპიტაფიები;</a:t>
            </a:r>
            <a:endParaRPr lang="en-US" sz="2800" dirty="0">
              <a:solidFill>
                <a:prstClr val="black"/>
              </a:solidFill>
            </a:endParaRPr>
          </a:p>
          <a:p>
            <a:pPr marL="82296" indent="0" algn="just">
              <a:buNone/>
            </a:pPr>
            <a:r>
              <a:rPr lang="ka-GE" sz="2800" dirty="0" smtClean="0"/>
              <a:t>3. აკროსტიკული ეპიტაფიები;</a:t>
            </a:r>
          </a:p>
          <a:p>
            <a:pPr marL="82296" indent="0" algn="just">
              <a:buNone/>
            </a:pPr>
            <a:r>
              <a:rPr lang="ka-GE" sz="2800" dirty="0"/>
              <a:t>4</a:t>
            </a:r>
            <a:r>
              <a:rPr lang="ka-GE" sz="2800" dirty="0" smtClean="0"/>
              <a:t>. ანაგრამული ეპიტაფიები;</a:t>
            </a:r>
          </a:p>
          <a:p>
            <a:pPr marL="82296" indent="0" algn="just">
              <a:buNone/>
            </a:pPr>
            <a:r>
              <a:rPr lang="ka-GE" sz="2800" dirty="0"/>
              <a:t>5</a:t>
            </a:r>
            <a:r>
              <a:rPr lang="ka-GE" sz="2800" dirty="0" smtClean="0"/>
              <a:t>. ქრონოგრამული ეპიტაფიები;</a:t>
            </a:r>
          </a:p>
          <a:p>
            <a:pPr marL="82296" indent="0" algn="just">
              <a:buNone/>
            </a:pPr>
            <a:r>
              <a:rPr lang="ka-GE" sz="2800" dirty="0"/>
              <a:t>6</a:t>
            </a:r>
            <a:r>
              <a:rPr lang="ka-GE" sz="2800" dirty="0" smtClean="0"/>
              <a:t>. დიალოგური ეპიტაფიები;</a:t>
            </a:r>
          </a:p>
          <a:p>
            <a:pPr marL="82296" indent="0" algn="just">
              <a:buNone/>
            </a:pPr>
            <a:endParaRPr lang="ru-RU" sz="2800" dirty="0"/>
          </a:p>
        </p:txBody>
      </p:sp>
    </p:spTree>
    <p:extLst>
      <p:ext uri="{BB962C8B-B14F-4D97-AF65-F5344CB8AC3E}">
        <p14:creationId xmlns:p14="http://schemas.microsoft.com/office/powerpoint/2010/main" val="359001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19200" y="274320"/>
            <a:ext cx="7714488" cy="1143000"/>
          </a:xfrm>
        </p:spPr>
        <p:txBody>
          <a:bodyPr>
            <a:normAutofit fontScale="90000"/>
          </a:bodyPr>
          <a:lstStyle/>
          <a:p>
            <a:r>
              <a:rPr lang="ka-GE" sz="3600" dirty="0">
                <a:solidFill>
                  <a:srgbClr val="FF0000"/>
                </a:solidFill>
              </a:rPr>
              <a:t>კვლევის დროს გამოიკვეთა შემდეგი სახის ეპიტაფიები:</a:t>
            </a:r>
            <a:endParaRPr lang="ru-RU" dirty="0"/>
          </a:p>
        </p:txBody>
      </p:sp>
      <p:sp>
        <p:nvSpPr>
          <p:cNvPr id="5" name="Объект 4"/>
          <p:cNvSpPr>
            <a:spLocks noGrp="1"/>
          </p:cNvSpPr>
          <p:nvPr>
            <p:ph sz="half" idx="1"/>
          </p:nvPr>
        </p:nvSpPr>
        <p:spPr>
          <a:xfrm>
            <a:off x="914400" y="1524000"/>
            <a:ext cx="3048000" cy="4663440"/>
          </a:xfrm>
        </p:spPr>
        <p:txBody>
          <a:bodyPr>
            <a:noAutofit/>
          </a:bodyPr>
          <a:lstStyle/>
          <a:p>
            <a:pPr marL="82296" indent="0">
              <a:buNone/>
            </a:pPr>
            <a:r>
              <a:rPr lang="en-US" sz="1800" dirty="0" smtClean="0">
                <a:solidFill>
                  <a:prstClr val="black"/>
                </a:solidFill>
              </a:rPr>
              <a:t>1. </a:t>
            </a:r>
            <a:r>
              <a:rPr lang="ka-GE" sz="1800" dirty="0" smtClean="0">
                <a:solidFill>
                  <a:prstClr val="black"/>
                </a:solidFill>
              </a:rPr>
              <a:t>სიტყვათ </a:t>
            </a:r>
            <a:r>
              <a:rPr lang="ka-GE" sz="1800" dirty="0">
                <a:solidFill>
                  <a:prstClr val="black"/>
                </a:solidFill>
              </a:rPr>
              <a:t>– თამაშზე აგებული </a:t>
            </a:r>
            <a:r>
              <a:rPr lang="ka-GE" sz="1800" dirty="0" smtClean="0">
                <a:solidFill>
                  <a:prstClr val="black"/>
                </a:solidFill>
              </a:rPr>
              <a:t>ეპიტაფიები;</a:t>
            </a:r>
            <a:endParaRPr lang="en-US" sz="1800" dirty="0" smtClean="0">
              <a:solidFill>
                <a:prstClr val="black"/>
              </a:solidFill>
            </a:endParaRPr>
          </a:p>
          <a:p>
            <a:pPr marL="539496" indent="-457200">
              <a:buAutoNum type="arabicPeriod"/>
            </a:pPr>
            <a:endParaRPr lang="ka-GE" sz="1800" dirty="0" smtClean="0">
              <a:solidFill>
                <a:prstClr val="black"/>
              </a:solidFill>
            </a:endParaRPr>
          </a:p>
          <a:p>
            <a:pPr marL="82296" lvl="0" indent="0" algn="just">
              <a:buClr>
                <a:srgbClr val="3891A7"/>
              </a:buClr>
              <a:buNone/>
            </a:pPr>
            <a:r>
              <a:rPr lang="ka-GE" sz="1800" dirty="0" smtClean="0">
                <a:solidFill>
                  <a:prstClr val="black"/>
                </a:solidFill>
              </a:rPr>
              <a:t>2.რეკლამის</a:t>
            </a:r>
            <a:r>
              <a:rPr lang="en-US" sz="1800" dirty="0" smtClean="0">
                <a:solidFill>
                  <a:prstClr val="black"/>
                </a:solidFill>
              </a:rPr>
              <a:t> </a:t>
            </a:r>
            <a:r>
              <a:rPr lang="ka-GE" sz="1800" dirty="0" smtClean="0">
                <a:solidFill>
                  <a:prstClr val="black"/>
                </a:solidFill>
              </a:rPr>
              <a:t>სტილის ეპიტაფიები</a:t>
            </a:r>
            <a:endParaRPr lang="en-US" sz="1800" dirty="0" smtClean="0">
              <a:solidFill>
                <a:prstClr val="black"/>
              </a:solidFill>
            </a:endParaRPr>
          </a:p>
          <a:p>
            <a:pPr marL="82296" lvl="0" indent="0" algn="just">
              <a:buClr>
                <a:srgbClr val="3891A7"/>
              </a:buClr>
              <a:buNone/>
            </a:pPr>
            <a:endParaRPr lang="en-US" sz="1800" dirty="0" smtClean="0">
              <a:solidFill>
                <a:prstClr val="black"/>
              </a:solidFill>
            </a:endParaRPr>
          </a:p>
          <a:p>
            <a:pPr marL="82296" lvl="0" indent="0" algn="just">
              <a:buClr>
                <a:srgbClr val="3891A7"/>
              </a:buClr>
              <a:buNone/>
            </a:pPr>
            <a:endParaRPr lang="en-US" sz="1800" dirty="0">
              <a:solidFill>
                <a:prstClr val="black"/>
              </a:solidFill>
            </a:endParaRPr>
          </a:p>
          <a:p>
            <a:pPr marL="82296" lvl="0" indent="0" algn="just">
              <a:buClr>
                <a:srgbClr val="3891A7"/>
              </a:buClr>
              <a:buNone/>
            </a:pPr>
            <a:endParaRPr lang="ka-GE" sz="1800" dirty="0">
              <a:solidFill>
                <a:prstClr val="black"/>
              </a:solidFill>
            </a:endParaRPr>
          </a:p>
          <a:p>
            <a:pPr marL="82296" lvl="0" indent="0" algn="just">
              <a:buClr>
                <a:srgbClr val="3891A7"/>
              </a:buClr>
              <a:buNone/>
            </a:pPr>
            <a:r>
              <a:rPr lang="ka-GE" sz="1800" dirty="0" smtClean="0">
                <a:solidFill>
                  <a:prstClr val="black"/>
                </a:solidFill>
              </a:rPr>
              <a:t>3. ვულგარული </a:t>
            </a:r>
            <a:r>
              <a:rPr lang="ka-GE" sz="1800" dirty="0">
                <a:solidFill>
                  <a:prstClr val="black"/>
                </a:solidFill>
              </a:rPr>
              <a:t>და უხეში ეპიტაფიები</a:t>
            </a:r>
            <a:r>
              <a:rPr lang="ka-GE" sz="1800" dirty="0" smtClean="0">
                <a:solidFill>
                  <a:prstClr val="black"/>
                </a:solidFill>
              </a:rPr>
              <a:t>;</a:t>
            </a:r>
            <a:endParaRPr lang="en-US" sz="1800" dirty="0" smtClean="0">
              <a:solidFill>
                <a:prstClr val="black"/>
              </a:solidFill>
            </a:endParaRPr>
          </a:p>
          <a:p>
            <a:pPr marL="82296" lvl="0" indent="0" algn="just">
              <a:buClr>
                <a:srgbClr val="3891A7"/>
              </a:buClr>
              <a:buNone/>
            </a:pPr>
            <a:endParaRPr lang="ka-GE" sz="1800" dirty="0">
              <a:solidFill>
                <a:prstClr val="black"/>
              </a:solidFill>
            </a:endParaRPr>
          </a:p>
          <a:p>
            <a:pPr marL="82296" indent="0">
              <a:buNone/>
            </a:pPr>
            <a:r>
              <a:rPr lang="ka-GE" sz="1800" dirty="0" smtClean="0">
                <a:solidFill>
                  <a:prstClr val="black"/>
                </a:solidFill>
              </a:rPr>
              <a:t>4. ენიგმატური </a:t>
            </a:r>
            <a:r>
              <a:rPr lang="ka-GE" sz="1800" dirty="0">
                <a:solidFill>
                  <a:prstClr val="black"/>
                </a:solidFill>
              </a:rPr>
              <a:t>ეპიტაფიები / ,,ეპიტაფია – გამოცანები“, ,,ეპიტაფია ამოცანები“, ,,ეპიტაფია თავსატეხები“.</a:t>
            </a:r>
            <a:endParaRPr lang="ru-RU" sz="1800" dirty="0"/>
          </a:p>
        </p:txBody>
      </p:sp>
      <p:sp>
        <p:nvSpPr>
          <p:cNvPr id="6" name="Объект 5"/>
          <p:cNvSpPr>
            <a:spLocks noGrp="1"/>
          </p:cNvSpPr>
          <p:nvPr>
            <p:ph sz="half" idx="2"/>
          </p:nvPr>
        </p:nvSpPr>
        <p:spPr>
          <a:xfrm>
            <a:off x="4038600" y="1447800"/>
            <a:ext cx="4953000" cy="5257800"/>
          </a:xfrm>
        </p:spPr>
        <p:txBody>
          <a:bodyPr>
            <a:noAutofit/>
          </a:bodyPr>
          <a:lstStyle/>
          <a:p>
            <a:pPr marL="82296" indent="0" algn="just">
              <a:buNone/>
            </a:pPr>
            <a:r>
              <a:rPr lang="en-US" sz="1800" dirty="0" smtClean="0"/>
              <a:t>1. On the 22</a:t>
            </a:r>
            <a:r>
              <a:rPr lang="en-US" sz="1800" baseline="30000" dirty="0" smtClean="0"/>
              <a:t>nd</a:t>
            </a:r>
            <a:r>
              <a:rPr lang="en-US" sz="1800" dirty="0" smtClean="0"/>
              <a:t> of June</a:t>
            </a:r>
          </a:p>
          <a:p>
            <a:pPr marL="82296" indent="0" algn="just">
              <a:buNone/>
            </a:pPr>
            <a:r>
              <a:rPr lang="en-US" sz="1800" dirty="0" smtClean="0"/>
              <a:t>Jonathan </a:t>
            </a:r>
            <a:r>
              <a:rPr lang="en-US" sz="1800" b="1" dirty="0" smtClean="0"/>
              <a:t>Fiddle</a:t>
            </a:r>
          </a:p>
          <a:p>
            <a:pPr marL="82296" indent="0" algn="just">
              <a:buNone/>
            </a:pPr>
            <a:r>
              <a:rPr lang="en-US" sz="1800" dirty="0" smtClean="0"/>
              <a:t>Went out of tune (</a:t>
            </a:r>
            <a:r>
              <a:rPr lang="en-US" sz="1800" dirty="0" err="1" smtClean="0"/>
              <a:t>Hartscombe</a:t>
            </a:r>
            <a:r>
              <a:rPr lang="en-US" sz="1800" dirty="0" smtClean="0"/>
              <a:t>, England)</a:t>
            </a:r>
          </a:p>
          <a:p>
            <a:pPr marL="82296" indent="0" algn="just">
              <a:buNone/>
            </a:pPr>
            <a:r>
              <a:rPr lang="en-US" sz="1800" dirty="0" smtClean="0"/>
              <a:t>2.</a:t>
            </a:r>
            <a:r>
              <a:rPr lang="en-US" sz="1800" b="1" dirty="0" smtClean="0"/>
              <a:t> </a:t>
            </a:r>
            <a:r>
              <a:rPr lang="en-US" sz="1800" dirty="0" smtClean="0"/>
              <a:t>Here lies Jane Smith</a:t>
            </a:r>
          </a:p>
          <a:p>
            <a:pPr marL="82296" indent="0" algn="just">
              <a:buNone/>
            </a:pPr>
            <a:r>
              <a:rPr lang="en-US" sz="1800" dirty="0" smtClean="0"/>
              <a:t>Wife of Thomas Smith, Marble Cutter.</a:t>
            </a:r>
          </a:p>
          <a:p>
            <a:pPr marL="82296" indent="0" algn="just">
              <a:buNone/>
            </a:pPr>
            <a:r>
              <a:rPr lang="en-US" sz="1800" dirty="0" smtClean="0"/>
              <a:t>This monument erected by her husband</a:t>
            </a:r>
          </a:p>
          <a:p>
            <a:pPr marL="82296" indent="0" algn="just">
              <a:buNone/>
            </a:pPr>
            <a:r>
              <a:rPr lang="en-US" sz="1800" dirty="0" smtClean="0"/>
              <a:t>As a tribute to her memory</a:t>
            </a:r>
          </a:p>
          <a:p>
            <a:pPr marL="82296" indent="0" algn="just">
              <a:buNone/>
            </a:pPr>
            <a:r>
              <a:rPr lang="en-US" sz="1800" b="1" dirty="0" smtClean="0"/>
              <a:t>Monuments of this style are 250 Dollars.</a:t>
            </a:r>
          </a:p>
          <a:p>
            <a:pPr marL="82296" indent="0" algn="just">
              <a:buNone/>
            </a:pPr>
            <a:r>
              <a:rPr lang="en-US" sz="1800" b="1" dirty="0" smtClean="0"/>
              <a:t>3. </a:t>
            </a:r>
            <a:r>
              <a:rPr lang="en-US" sz="1800" dirty="0" smtClean="0"/>
              <a:t>I am so happy here ….. I could just </a:t>
            </a:r>
            <a:r>
              <a:rPr lang="en-US" sz="1800" b="1" dirty="0" smtClean="0"/>
              <a:t>shit </a:t>
            </a:r>
            <a:r>
              <a:rPr lang="en-US" sz="1800" dirty="0" smtClean="0"/>
              <a:t>(Swanton, Ohio).</a:t>
            </a:r>
            <a:endParaRPr lang="ru-RU" sz="1800" dirty="0"/>
          </a:p>
        </p:txBody>
      </p:sp>
    </p:spTree>
    <p:extLst>
      <p:ext uri="{BB962C8B-B14F-4D97-AF65-F5344CB8AC3E}">
        <p14:creationId xmlns:p14="http://schemas.microsoft.com/office/powerpoint/2010/main" val="19064419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2834</TotalTime>
  <Words>1582</Words>
  <Application>Microsoft Office PowerPoint</Application>
  <PresentationFormat>Экран (4:3)</PresentationFormat>
  <Paragraphs>251</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Solstice</vt:lpstr>
      <vt:lpstr>ჰუმანიტარულ მეცნიერებათა ფაკულტეტი ევროპეისტიკის დეპარტამენტი</vt:lpstr>
      <vt:lpstr>Презентация PowerPoint</vt:lpstr>
      <vt:lpstr>სამგლოვიარო ტექსტების შესწავლას მიეძღვნა თ. შავლაძის ორი მონოგრაფია</vt:lpstr>
      <vt:lpstr>Презентация PowerPoint</vt:lpstr>
      <vt:lpstr>ეპიტაფიათა კლასიფიკაციის ხერხები: </vt:lpstr>
      <vt:lpstr>ზოგადი                 სპეციფიკური</vt:lpstr>
      <vt:lpstr>ე. საფლინგის კლასიფიკაცია</vt:lpstr>
      <vt:lpstr>ე. საფლინგის კლასიფიკაცია  ეპიტაფიათა სტრუქტურული ტიპები:</vt:lpstr>
      <vt:lpstr>კვლევის დროს გამოიკვეთა შემდეგი სახის ეპიტაფიები:</vt:lpstr>
      <vt:lpstr>“ </vt:lpstr>
      <vt:lpstr>რატომ ვანიჭებთ უპირატესობას ტერმინის ,,ენიგმატური ეპიტაფია“ გამოყენებას ტერმინების ,,ეპიტაფია - გამოცანა“და ,,თავსატეხი ეპიტაფიასთან“ შედარებით?</vt:lpstr>
      <vt:lpstr>Презентация PowerPoint</vt:lpstr>
      <vt:lpstr>რაში მდგომარეობს ამ ტიპის ეპიტაფიების უნიკალურობა?</vt:lpstr>
      <vt:lpstr>Cveni dakvirvebis safuZvelze Tamamad SeiZleba ganvacxadoT:</vt:lpstr>
      <vt:lpstr>რა მიზნით იქმნებოდა ეპიტაფია – გამოცანა?</vt:lpstr>
      <vt:lpstr>უძველესი ,,ეპიტაფია–ამოცანა“</vt:lpstr>
      <vt:lpstr>აქცენტი გადატანილია თარიღებზე, მათემატიკურ ციფრებზე და ეპიტაფია ამოცანას ემსგავსება. იგი საფიქრალს უტოვებს წამკითხველს – რა ასაკში გარდაიცვალნენ მათემატიკოსი და მისი შვილი?</vt:lpstr>
      <vt:lpstr>,,თავსატეხი ეპიტაფია”</vt:lpstr>
      <vt:lpstr>ორი ქვრივი</vt:lpstr>
      <vt:lpstr>Edward Lambe </vt:lpstr>
      <vt:lpstr>სამუელ ჯონსონმა ასე ახსნა ეპიტაფიაში გამოყენებული ზოგიერთი სიტყვა: Ledede – he died გარდაიცვალა extremities - ახალგაზრდული ასაკი even life - ცხოვრების შუა წლები Learne – teach სწავლება Livers - ცოცხლად დარჩენილები </vt:lpstr>
      <vt:lpstr>Richard Weston</vt:lpstr>
      <vt:lpstr>Презентация PowerPoint</vt:lpstr>
      <vt:lpstr>დასკვნა</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uzer</dc:creator>
  <cp:lastModifiedBy>User</cp:lastModifiedBy>
  <cp:revision>282</cp:revision>
  <dcterms:created xsi:type="dcterms:W3CDTF">2012-06-14T14:07:32Z</dcterms:created>
  <dcterms:modified xsi:type="dcterms:W3CDTF">2018-01-15T08:16:21Z</dcterms:modified>
</cp:coreProperties>
</file>