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57" r:id="rId5"/>
    <p:sldId id="270" r:id="rId6"/>
    <p:sldId id="258" r:id="rId7"/>
    <p:sldId id="261" r:id="rId8"/>
    <p:sldId id="260" r:id="rId9"/>
    <p:sldId id="263" r:id="rId10"/>
    <p:sldId id="264" r:id="rId11"/>
    <p:sldId id="265" r:id="rId12"/>
    <p:sldId id="266" r:id="rId13"/>
    <p:sldId id="267" r:id="rId14"/>
  </p:sldIdLst>
  <p:sldSz cx="12192000" cy="6858000"/>
  <p:notesSz cx="6797675" cy="9928225"/>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195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1458624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45758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88809E-737A-4755-8D30-9E28A1471BAA}" type="slidenum">
              <a:rPr lang="ka-GE" smtClean="0"/>
              <a:t>‹#›</a:t>
            </a:fld>
            <a:endParaRPr lang="ka-G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1654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9900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88809E-737A-4755-8D30-9E28A1471BAA}" type="slidenum">
              <a:rPr lang="ka-GE" smtClean="0"/>
              <a:t>‹#›</a:t>
            </a:fld>
            <a:endParaRPr lang="ka-G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7788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ka-GE" smtClean="0"/>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2803372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395301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713532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18899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DE2433AC-5C83-4B16-B02E-EAD07F64D7CD}" type="datetimeFigureOut">
              <a:rPr lang="ka-GE" smtClean="0"/>
              <a:t>23.01.2018</a:t>
            </a:fld>
            <a:endParaRPr lang="ka-GE"/>
          </a:p>
        </p:txBody>
      </p:sp>
      <p:sp>
        <p:nvSpPr>
          <p:cNvPr id="5" name="Footer Placeholder 4"/>
          <p:cNvSpPr>
            <a:spLocks noGrp="1"/>
          </p:cNvSpPr>
          <p:nvPr>
            <p:ph type="ftr" sz="quarter" idx="11"/>
          </p:nvPr>
        </p:nvSpPr>
        <p:spPr/>
        <p:txBody>
          <a:bodyPr/>
          <a:lstStyle/>
          <a:p>
            <a:endParaRPr lang="ka-G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2033102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48981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DE2433AC-5C83-4B16-B02E-EAD07F64D7CD}" type="datetimeFigureOut">
              <a:rPr lang="ka-GE" smtClean="0"/>
              <a:t>23.01.2018</a:t>
            </a:fld>
            <a:endParaRPr lang="ka-GE"/>
          </a:p>
        </p:txBody>
      </p:sp>
      <p:sp>
        <p:nvSpPr>
          <p:cNvPr id="8" name="Footer Placeholder 7"/>
          <p:cNvSpPr>
            <a:spLocks noGrp="1"/>
          </p:cNvSpPr>
          <p:nvPr>
            <p:ph type="ftr" sz="quarter" idx="11"/>
          </p:nvPr>
        </p:nvSpPr>
        <p:spPr/>
        <p:txBody>
          <a:bodyPr/>
          <a:lstStyle/>
          <a:p>
            <a:endParaRPr lang="ka-G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273959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DE2433AC-5C83-4B16-B02E-EAD07F64D7CD}" type="datetimeFigureOut">
              <a:rPr lang="ka-GE" smtClean="0"/>
              <a:t>23.01.2018</a:t>
            </a:fld>
            <a:endParaRPr lang="ka-GE"/>
          </a:p>
        </p:txBody>
      </p:sp>
      <p:sp>
        <p:nvSpPr>
          <p:cNvPr id="4" name="Footer Placeholder 3"/>
          <p:cNvSpPr>
            <a:spLocks noGrp="1"/>
          </p:cNvSpPr>
          <p:nvPr>
            <p:ph type="ftr" sz="quarter" idx="11"/>
          </p:nvPr>
        </p:nvSpPr>
        <p:spPr/>
        <p:txBody>
          <a:bodyPr/>
          <a:lstStyle/>
          <a:p>
            <a:endParaRPr lang="ka-G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4117211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433AC-5C83-4B16-B02E-EAD07F64D7CD}" type="datetimeFigureOut">
              <a:rPr lang="ka-GE" smtClean="0"/>
              <a:t>23.01.2018</a:t>
            </a:fld>
            <a:endParaRPr lang="ka-GE"/>
          </a:p>
        </p:txBody>
      </p:sp>
      <p:sp>
        <p:nvSpPr>
          <p:cNvPr id="3" name="Footer Placeholder 2"/>
          <p:cNvSpPr>
            <a:spLocks noGrp="1"/>
          </p:cNvSpPr>
          <p:nvPr>
            <p:ph type="ftr" sz="quarter" idx="11"/>
          </p:nvPr>
        </p:nvSpPr>
        <p:spPr/>
        <p:txBody>
          <a:bodyPr/>
          <a:lstStyle/>
          <a:p>
            <a:endParaRPr lang="ka-G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194060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2281388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DE2433AC-5C83-4B16-B02E-EAD07F64D7CD}" type="datetimeFigureOut">
              <a:rPr lang="ka-GE" smtClean="0"/>
              <a:t>23.01.2018</a:t>
            </a:fld>
            <a:endParaRPr lang="ka-GE"/>
          </a:p>
        </p:txBody>
      </p:sp>
      <p:sp>
        <p:nvSpPr>
          <p:cNvPr id="6" name="Footer Placeholder 5"/>
          <p:cNvSpPr>
            <a:spLocks noGrp="1"/>
          </p:cNvSpPr>
          <p:nvPr>
            <p:ph type="ftr" sz="quarter" idx="11"/>
          </p:nvPr>
        </p:nvSpPr>
        <p:spPr/>
        <p:txBody>
          <a:bodyPr/>
          <a:lstStyle/>
          <a:p>
            <a:endParaRPr lang="ka-G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88809E-737A-4755-8D30-9E28A1471BAA}" type="slidenum">
              <a:rPr lang="ka-GE" smtClean="0"/>
              <a:t>‹#›</a:t>
            </a:fld>
            <a:endParaRPr lang="ka-GE"/>
          </a:p>
        </p:txBody>
      </p:sp>
    </p:spTree>
    <p:extLst>
      <p:ext uri="{BB962C8B-B14F-4D97-AF65-F5344CB8AC3E}">
        <p14:creationId xmlns:p14="http://schemas.microsoft.com/office/powerpoint/2010/main" val="3889052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2433AC-5C83-4B16-B02E-EAD07F64D7CD}" type="datetimeFigureOut">
              <a:rPr lang="ka-GE" smtClean="0"/>
              <a:t>23.01.2018</a:t>
            </a:fld>
            <a:endParaRPr lang="ka-G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A88809E-737A-4755-8D30-9E28A1471BAA}" type="slidenum">
              <a:rPr lang="ka-GE" smtClean="0"/>
              <a:t>‹#›</a:t>
            </a:fld>
            <a:endParaRPr lang="ka-GE"/>
          </a:p>
        </p:txBody>
      </p:sp>
    </p:spTree>
    <p:extLst>
      <p:ext uri="{BB962C8B-B14F-4D97-AF65-F5344CB8AC3E}">
        <p14:creationId xmlns:p14="http://schemas.microsoft.com/office/powerpoint/2010/main" val="16328993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627585" y="662152"/>
            <a:ext cx="7861739" cy="1334813"/>
          </a:xfrm>
        </p:spPr>
        <p:txBody>
          <a:bodyPr>
            <a:normAutofit/>
          </a:bodyPr>
          <a:lstStyle/>
          <a:p>
            <a:pPr marL="0" marR="0" algn="ctr">
              <a:lnSpc>
                <a:spcPct val="107000"/>
              </a:lnSpc>
              <a:spcBef>
                <a:spcPts val="0"/>
              </a:spcBef>
              <a:spcAft>
                <a:spcPts val="800"/>
              </a:spcAft>
            </a:pPr>
            <a:r>
              <a:rPr lang="ka-GE" sz="2700" b="1" dirty="0" smtClean="0">
                <a:cs typeface="Times New Roman" panose="02020603050405020304" pitchFamily="18" charset="0"/>
              </a:rPr>
              <a:t>ბათუმის შოთა რუსთაველის სახელმწიფო უნივერსიტეტი</a:t>
            </a:r>
            <a:endParaRPr lang="ka-GE" sz="2700" b="1" dirty="0"/>
          </a:p>
        </p:txBody>
      </p:sp>
      <p:sp>
        <p:nvSpPr>
          <p:cNvPr id="3" name="სუბტიტრი 2"/>
          <p:cNvSpPr>
            <a:spLocks noGrp="1"/>
          </p:cNvSpPr>
          <p:nvPr>
            <p:ph type="subTitle" idx="1"/>
          </p:nvPr>
        </p:nvSpPr>
        <p:spPr>
          <a:xfrm>
            <a:off x="2627585" y="2196662"/>
            <a:ext cx="8219091" cy="4424855"/>
          </a:xfrm>
        </p:spPr>
        <p:txBody>
          <a:bodyPr>
            <a:normAutofit/>
          </a:bodyPr>
          <a:lstStyle/>
          <a:p>
            <a:pPr algn="ctr"/>
            <a:endParaRPr lang="ka-GE" dirty="0"/>
          </a:p>
          <a:p>
            <a:pPr algn="ctr"/>
            <a:r>
              <a:rPr lang="ka-GE" sz="2000" b="1" dirty="0" smtClean="0"/>
              <a:t>ნიკო  ბერძენიშვილის ინსტიტუტი</a:t>
            </a:r>
          </a:p>
          <a:p>
            <a:pPr algn="ctr"/>
            <a:endParaRPr lang="ka-GE" dirty="0"/>
          </a:p>
          <a:p>
            <a:r>
              <a:rPr lang="ka-GE" b="1" dirty="0"/>
              <a:t> </a:t>
            </a:r>
            <a:r>
              <a:rPr lang="ka-GE" b="1" dirty="0" smtClean="0"/>
              <a:t>                                  ისტორიის და არქეოლოგიის განყოფილება           </a:t>
            </a:r>
          </a:p>
          <a:p>
            <a:endParaRPr lang="ka-GE" b="1" dirty="0"/>
          </a:p>
          <a:p>
            <a:r>
              <a:rPr lang="ka-GE" b="1" dirty="0" smtClean="0"/>
              <a:t>                  </a:t>
            </a:r>
          </a:p>
          <a:p>
            <a:endParaRPr lang="ka-GE" b="1" dirty="0"/>
          </a:p>
          <a:p>
            <a:r>
              <a:rPr lang="ka-GE" b="1" dirty="0" smtClean="0"/>
              <a:t>                                  </a:t>
            </a:r>
          </a:p>
          <a:p>
            <a:r>
              <a:rPr lang="ka-GE" b="1" dirty="0"/>
              <a:t> </a:t>
            </a:r>
            <a:r>
              <a:rPr lang="ka-GE" b="1" dirty="0" smtClean="0"/>
              <a:t>                                          </a:t>
            </a:r>
            <a:r>
              <a:rPr lang="ka-GE" b="1" i="1" dirty="0" smtClean="0"/>
              <a:t>პროფესორი        ბიჭიკო დიასამიძე</a:t>
            </a:r>
          </a:p>
          <a:p>
            <a:r>
              <a:rPr lang="ka-GE" b="1" i="1" dirty="0"/>
              <a:t> </a:t>
            </a:r>
            <a:r>
              <a:rPr lang="ka-GE" b="1" i="1" dirty="0" smtClean="0"/>
              <a:t>                                                </a:t>
            </a:r>
          </a:p>
          <a:p>
            <a:endParaRPr lang="ka-GE" b="1" dirty="0"/>
          </a:p>
        </p:txBody>
      </p:sp>
    </p:spTree>
    <p:extLst>
      <p:ext uri="{BB962C8B-B14F-4D97-AF65-F5344CB8AC3E}">
        <p14:creationId xmlns:p14="http://schemas.microsoft.com/office/powerpoint/2010/main" val="718292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336331"/>
            <a:ext cx="8911687" cy="220717"/>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589212" y="1198179"/>
            <a:ext cx="8915400" cy="5339254"/>
          </a:xfrm>
        </p:spPr>
        <p:txBody>
          <a:bodyPr>
            <a:normAutofit/>
          </a:bodyPr>
          <a:lstStyle/>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მართლაც, 1) ისევ ბიზანტიელი ავტორების ცნობით, IV-V საუკუნეების ეგრისში ბიზანტიელთა გავლენა ნომინალური იყო, შესაბამისად არაა მოსალოდნელი ამ დროს აქ ბერძნული ენის დანერგვა, რადგან    საკუთრივ ბიზანტიაში მხოლოდ მეშვიდე საუკუნეში აღიარეს ბერძნული სახელმწიფო ენად. ამიტომაა, რომ VI საუკუნეში ეგრისელებმა არ იციან ბერძნული ენა.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2) VII </a:t>
            </a:r>
            <a:r>
              <a:rPr lang="ka-GE" sz="2000" dirty="0">
                <a:ea typeface="Sylfaen" panose="010A0502050306030303" pitchFamily="18" charset="0"/>
                <a:cs typeface="Times New Roman" panose="02020603050405020304" pitchFamily="18" charset="0"/>
              </a:rPr>
              <a:t>საუკუნეში ჰერაკლე კეისრის წარმატებული ლაშქრობების მიუხედავად ქართლსა და ირანში, ბიზანტიის ირგვლივ შექმნილი სიტუაცია</a:t>
            </a:r>
            <a:r>
              <a:rPr lang="ka-GE" sz="2000" dirty="0" smtClean="0">
                <a:ea typeface="Sylfaen" panose="010A0502050306030303" pitchFamily="18" charset="0"/>
                <a:cs typeface="Times New Roman" panose="02020603050405020304" pitchFamily="18" charset="0"/>
              </a:rPr>
              <a:t>, კერძოდ</a:t>
            </a:r>
            <a:r>
              <a:rPr lang="ka-GE" sz="2000" dirty="0">
                <a:ea typeface="Sylfaen" panose="010A0502050306030303" pitchFamily="18" charset="0"/>
                <a:cs typeface="Times New Roman" panose="02020603050405020304" pitchFamily="18" charset="0"/>
              </a:rPr>
              <a:t>, არაბთა გახშირებული თავდასხმები, სირიის, მესოპოტამიის, ეგვიპტის, სომხეთის დაკარგვა, ზღვაზე ბატონობის ხელიდან გაშვება, დასავლეთით ესპანეთის და ცოტა მოგვიანებით აფრიკის სამფლობელოების ჩამოცილება, ბიზანტიას არ მისცემდა საშუალებას, მოკლე დროში (630-641 </a:t>
            </a:r>
            <a:r>
              <a:rPr lang="ka-GE" sz="2000" dirty="0" err="1">
                <a:ea typeface="Sylfaen" panose="010A0502050306030303" pitchFamily="18" charset="0"/>
                <a:cs typeface="Times New Roman" panose="02020603050405020304" pitchFamily="18" charset="0"/>
              </a:rPr>
              <a:t>წწ</a:t>
            </a:r>
            <a:r>
              <a:rPr lang="ka-GE" sz="2000" dirty="0">
                <a:ea typeface="Sylfaen" panose="010A0502050306030303" pitchFamily="18" charset="0"/>
                <a:cs typeface="Times New Roman" panose="02020603050405020304" pitchFamily="18" charset="0"/>
              </a:rPr>
              <a:t>.) მოეხერხებინა ეგრის-აფხაზეთში ბერძნული </a:t>
            </a:r>
            <a:r>
              <a:rPr lang="ka-GE" sz="2000" dirty="0" smtClean="0">
                <a:ea typeface="Sylfaen" panose="010A0502050306030303" pitchFamily="18" charset="0"/>
                <a:cs typeface="Times New Roman" panose="02020603050405020304" pitchFamily="18" charset="0"/>
              </a:rPr>
              <a:t>ენის დანერგვა </a:t>
            </a:r>
            <a:r>
              <a:rPr lang="ka-GE" sz="2000" dirty="0">
                <a:ea typeface="Sylfaen" panose="010A0502050306030303" pitchFamily="18" charset="0"/>
                <a:cs typeface="Times New Roman" panose="02020603050405020304" pitchFamily="18" charset="0"/>
              </a:rPr>
              <a:t>ქვეყნის </a:t>
            </a:r>
            <a:r>
              <a:rPr lang="ka-GE" sz="2000" dirty="0" smtClean="0">
                <a:ea typeface="Sylfaen" panose="010A0502050306030303" pitchFamily="18" charset="0"/>
                <a:cs typeface="Times New Roman" panose="02020603050405020304" pitchFamily="18" charset="0"/>
              </a:rPr>
              <a:t>როგორც საერო, ისე სასულიერო </a:t>
            </a:r>
            <a:r>
              <a:rPr lang="ka-GE" sz="2000" dirty="0">
                <a:ea typeface="Sylfaen" panose="010A0502050306030303" pitchFamily="18" charset="0"/>
                <a:cs typeface="Times New Roman" panose="02020603050405020304" pitchFamily="18" charset="0"/>
              </a:rPr>
              <a:t>ცხოვრებაში.</a:t>
            </a:r>
          </a:p>
          <a:p>
            <a:pPr marL="0" marR="0" algn="just">
              <a:lnSpc>
                <a:spcPct val="106000"/>
              </a:lnSpc>
              <a:spcBef>
                <a:spcPts val="0"/>
              </a:spcBef>
              <a:spcAft>
                <a:spcPts val="800"/>
              </a:spcAft>
            </a:pPr>
            <a:endParaRPr lang="ka-GE" dirty="0" smtClean="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554932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336331"/>
            <a:ext cx="8911687" cy="220717"/>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589212" y="662152"/>
            <a:ext cx="8915400" cy="5875281"/>
          </a:xfrm>
        </p:spPr>
        <p:txBody>
          <a:bodyPr>
            <a:normAutofit/>
          </a:bodyPr>
          <a:lstStyle/>
          <a:p>
            <a:pPr marL="0" marR="0" algn="just">
              <a:lnSpc>
                <a:spcPct val="106000"/>
              </a:lnSpc>
              <a:spcBef>
                <a:spcPts val="0"/>
              </a:spcBef>
              <a:spcAft>
                <a:spcPts val="800"/>
              </a:spcAft>
            </a:pPr>
            <a:endParaRPr lang="ka-GE"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b="1" dirty="0" smtClean="0">
                <a:ea typeface="Sylfaen" panose="010A0502050306030303" pitchFamily="18" charset="0"/>
                <a:cs typeface="Times New Roman" panose="02020603050405020304" pitchFamily="18" charset="0"/>
              </a:rPr>
              <a:t>რაც </a:t>
            </a:r>
            <a:r>
              <a:rPr lang="ka-GE" sz="2000" b="1" dirty="0">
                <a:ea typeface="Sylfaen" panose="010A0502050306030303" pitchFamily="18" charset="0"/>
                <a:cs typeface="Times New Roman" panose="02020603050405020304" pitchFamily="18" charset="0"/>
              </a:rPr>
              <a:t>შეეხება ქართული ეპიგრაფიკული ძეგლების არსებობას: </a:t>
            </a:r>
            <a:endParaRPr lang="ka-GE" sz="2000" b="1"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1</a:t>
            </a:r>
            <a:r>
              <a:rPr lang="ka-GE" sz="2000" dirty="0">
                <a:ea typeface="Sylfaen" panose="010A0502050306030303" pitchFamily="18" charset="0"/>
                <a:cs typeface="Times New Roman" panose="02020603050405020304" pitchFamily="18" charset="0"/>
              </a:rPr>
              <a:t>) დადასტურებულად ითვლება წებელდის ბარელიეფებზე მეოთხე საუკუნის პირველ ნახევარში ოთხ ენაზე შესრულებული წარწერები: </a:t>
            </a:r>
            <a:r>
              <a:rPr lang="ka-GE" sz="2000" b="1" i="1" dirty="0">
                <a:ea typeface="Sylfaen" panose="010A0502050306030303" pitchFamily="18" charset="0"/>
                <a:cs typeface="Times New Roman" panose="02020603050405020304" pitchFamily="18" charset="0"/>
              </a:rPr>
              <a:t>ქართულად</a:t>
            </a:r>
            <a:r>
              <a:rPr lang="ka-GE" sz="2000" dirty="0">
                <a:ea typeface="Sylfaen" panose="010A0502050306030303" pitchFamily="18" charset="0"/>
                <a:cs typeface="Times New Roman" panose="02020603050405020304" pitchFamily="18" charset="0"/>
              </a:rPr>
              <a:t> </a:t>
            </a:r>
            <a:r>
              <a:rPr lang="ka-GE" sz="2000" b="1" i="1" dirty="0">
                <a:ea typeface="Sylfaen" panose="010A0502050306030303" pitchFamily="18" charset="0"/>
                <a:cs typeface="Times New Roman" panose="02020603050405020304" pitchFamily="18" charset="0"/>
              </a:rPr>
              <a:t>(ასომთავრული), ბერძნულად, არამეულად და ფალაურად</a:t>
            </a:r>
            <a:r>
              <a:rPr lang="ka-GE" sz="2000" dirty="0">
                <a:ea typeface="Sylfaen" panose="010A0502050306030303" pitchFamily="18" charset="0"/>
                <a:cs typeface="Times New Roman" panose="02020603050405020304" pitchFamily="18" charset="0"/>
              </a:rPr>
              <a:t>;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2) </a:t>
            </a:r>
            <a:r>
              <a:rPr lang="ka-GE" sz="2000" dirty="0" err="1">
                <a:ea typeface="Sylfaen" panose="010A0502050306030303" pitchFamily="18" charset="0"/>
                <a:cs typeface="Times New Roman" panose="02020603050405020304" pitchFamily="18" charset="0"/>
              </a:rPr>
              <a:t>ანუხვის</a:t>
            </a:r>
            <a:r>
              <a:rPr lang="ka-GE" sz="2000" dirty="0">
                <a:ea typeface="Sylfaen" panose="010A0502050306030303" pitchFamily="18" charset="0"/>
                <a:cs typeface="Times New Roman" panose="02020603050405020304" pitchFamily="18" charset="0"/>
              </a:rPr>
              <a:t> მღვიმის ასომთავრული წარწერები</a:t>
            </a:r>
            <a:r>
              <a:rPr lang="ka-GE" sz="2000" dirty="0" smtClean="0">
                <a:ea typeface="Sylfaen" panose="010A0502050306030303" pitchFamily="18" charset="0"/>
                <a:cs typeface="Times New Roman" panose="02020603050405020304" pitchFamily="18" charset="0"/>
              </a:rPr>
              <a:t>, რომელიც </a:t>
            </a:r>
            <a:r>
              <a:rPr lang="ka-GE" sz="2000" dirty="0">
                <a:ea typeface="Sylfaen" panose="010A0502050306030303" pitchFamily="18" charset="0"/>
                <a:cs typeface="Times New Roman" panose="02020603050405020304" pitchFamily="18" charset="0"/>
              </a:rPr>
              <a:t>V-VIII საუკუნეებით თარიღდება;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3</a:t>
            </a:r>
            <a:r>
              <a:rPr lang="ka-GE" sz="2000" dirty="0">
                <a:ea typeface="Sylfaen" panose="010A0502050306030303" pitchFamily="18" charset="0"/>
                <a:cs typeface="Times New Roman" panose="02020603050405020304" pitchFamily="18" charset="0"/>
              </a:rPr>
              <a:t>) ნოქალაქევის ეკლესიის (IV ს.) მახლობლად აღმოჩენილი ქართული ასომთავრული საეკლესიო წარწერები;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4</a:t>
            </a:r>
            <a:r>
              <a:rPr lang="ka-GE" sz="2000" dirty="0">
                <a:ea typeface="Sylfaen" panose="010A0502050306030303" pitchFamily="18" charset="0"/>
                <a:cs typeface="Times New Roman" panose="02020603050405020304" pitchFamily="18" charset="0"/>
              </a:rPr>
              <a:t>) იერუსალიმის უდაბნოში, ბეთლემში აღმოჩენილ </a:t>
            </a:r>
            <a:r>
              <a:rPr lang="ka-GE" sz="2000" b="1" i="1" dirty="0">
                <a:ea typeface="Sylfaen" panose="010A0502050306030303" pitchFamily="18" charset="0"/>
                <a:cs typeface="Times New Roman" panose="02020603050405020304" pitchFamily="18" charset="0"/>
              </a:rPr>
              <a:t>„ლაზთა მონასტერში“ </a:t>
            </a:r>
            <a:r>
              <a:rPr lang="ka-GE" sz="2000" dirty="0">
                <a:ea typeface="Sylfaen" panose="010A0502050306030303" pitchFamily="18" charset="0"/>
                <a:cs typeface="Times New Roman" panose="02020603050405020304" pitchFamily="18" charset="0"/>
              </a:rPr>
              <a:t>IV საუკუნის ქართული ასომთავრული წარწერები</a:t>
            </a:r>
            <a:r>
              <a:rPr lang="ka-GE" sz="2000" dirty="0" smtClean="0">
                <a:ea typeface="Sylfaen" panose="010A0502050306030303" pitchFamily="18" charset="0"/>
                <a:cs typeface="Times New Roman" panose="02020603050405020304" pitchFamily="18" charset="0"/>
              </a:rPr>
              <a:t>, რომელთა </a:t>
            </a:r>
            <a:r>
              <a:rPr lang="ka-GE" sz="2000" dirty="0">
                <a:ea typeface="Sylfaen" panose="010A0502050306030303" pitchFamily="18" charset="0"/>
                <a:cs typeface="Times New Roman" panose="02020603050405020304" pitchFamily="18" charset="0"/>
              </a:rPr>
              <a:t>შემქმნელმა აკად. ს. ყაუხჩიშვილის აზრით, იცოდა რომელი ენით სარგებლობდა ლაზიკის (ეგრისის) მოსახლეობა.</a:t>
            </a:r>
          </a:p>
          <a:p>
            <a:pPr marL="0" marR="0" algn="just">
              <a:lnSpc>
                <a:spcPct val="106000"/>
              </a:lnSpc>
              <a:spcBef>
                <a:spcPts val="0"/>
              </a:spcBef>
              <a:spcAft>
                <a:spcPts val="800"/>
              </a:spcAft>
            </a:pPr>
            <a:endParaRPr lang="ka-GE" sz="2000" dirty="0" smtClean="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354136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494619" y="588579"/>
            <a:ext cx="8856553" cy="788276"/>
          </a:xfrm>
        </p:spPr>
        <p:txBody>
          <a:bodyPr>
            <a:normAutofit/>
          </a:bodyPr>
          <a:lstStyle/>
          <a:p>
            <a:r>
              <a:rPr lang="ka-GE" b="1" i="1" dirty="0" smtClean="0"/>
              <a:t>დასკვნები:</a:t>
            </a:r>
            <a:endParaRPr lang="ka-GE" b="1" i="1" dirty="0"/>
          </a:p>
        </p:txBody>
      </p:sp>
      <p:sp>
        <p:nvSpPr>
          <p:cNvPr id="3" name="შიგთავსის ჩანაცვლების ველი 2"/>
          <p:cNvSpPr>
            <a:spLocks noGrp="1"/>
          </p:cNvSpPr>
          <p:nvPr>
            <p:ph idx="1"/>
          </p:nvPr>
        </p:nvSpPr>
        <p:spPr>
          <a:xfrm>
            <a:off x="2312276" y="1376856"/>
            <a:ext cx="9192335" cy="5065986"/>
          </a:xfrm>
        </p:spPr>
        <p:txBody>
          <a:bodyPr>
            <a:normAutofit fontScale="92500" lnSpcReduction="10000"/>
          </a:bodyPr>
          <a:lstStyle/>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ყველა ზემოთქმული და ჩვენამდე მოღწეული წერილობითი წყაროები ადასტურებენ, </a:t>
            </a:r>
            <a:r>
              <a:rPr lang="ka-GE" sz="2000" dirty="0" smtClean="0">
                <a:ea typeface="Sylfaen" panose="010A0502050306030303" pitchFamily="18" charset="0"/>
                <a:cs typeface="Times New Roman" panose="02020603050405020304" pitchFamily="18" charset="0"/>
              </a:rPr>
              <a:t>რომ: </a:t>
            </a: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1.უსაფუძვლოა </a:t>
            </a:r>
            <a:r>
              <a:rPr lang="ka-GE" sz="2000" dirty="0">
                <a:ea typeface="Sylfaen" panose="010A0502050306030303" pitchFamily="18" charset="0"/>
                <a:cs typeface="Times New Roman" panose="02020603050405020304" pitchFamily="18" charset="0"/>
              </a:rPr>
              <a:t>თ</a:t>
            </a:r>
            <a:r>
              <a:rPr lang="ka-GE" sz="2000" dirty="0" smtClean="0">
                <a:ea typeface="Sylfaen" panose="010A0502050306030303" pitchFamily="18" charset="0"/>
                <a:cs typeface="Times New Roman" panose="02020603050405020304" pitchFamily="18" charset="0"/>
              </a:rPr>
              <a:t>ანამედროვე ისტორიოგრაფიაში დამკვიდრებული  დებულება, რომ </a:t>
            </a:r>
            <a:r>
              <a:rPr lang="en-US" sz="2000" dirty="0" smtClean="0">
                <a:ea typeface="Sylfaen" panose="010A0502050306030303" pitchFamily="18" charset="0"/>
                <a:cs typeface="Times New Roman" panose="02020603050405020304" pitchFamily="18" charset="0"/>
              </a:rPr>
              <a:t>IV-IX </a:t>
            </a:r>
            <a:r>
              <a:rPr lang="ka-GE" sz="2000" dirty="0" smtClean="0">
                <a:ea typeface="Sylfaen" panose="010A0502050306030303" pitchFamily="18" charset="0"/>
                <a:cs typeface="Times New Roman" panose="02020603050405020304" pitchFamily="18" charset="0"/>
              </a:rPr>
              <a:t>საუკუნეების დასავლეთ საქართველოში ოფიციალური ეკლესიისა და სახელმწიფო კანცელარიის ენის როლს ბერძნული ასრულებდა.</a:t>
            </a:r>
          </a:p>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2</a:t>
            </a:r>
            <a:r>
              <a:rPr lang="ka-GE" sz="2000" dirty="0" smtClean="0">
                <a:ea typeface="Sylfaen" panose="010A0502050306030303" pitchFamily="18" charset="0"/>
                <a:cs typeface="Times New Roman" panose="02020603050405020304" pitchFamily="18" charset="0"/>
              </a:rPr>
              <a:t>. </a:t>
            </a:r>
            <a:r>
              <a:rPr lang="ka-GE" sz="2000" dirty="0" err="1">
                <a:ea typeface="Sylfaen" panose="010A0502050306030303" pitchFamily="18" charset="0"/>
                <a:cs typeface="Times New Roman" panose="02020603050405020304" pitchFamily="18" charset="0"/>
              </a:rPr>
              <a:t>ადრეშუასუკუნეებში</a:t>
            </a:r>
            <a:r>
              <a:rPr lang="ka-GE" sz="2000" dirty="0">
                <a:ea typeface="Sylfaen" panose="010A0502050306030303" pitchFamily="18" charset="0"/>
                <a:cs typeface="Times New Roman" panose="02020603050405020304" pitchFamily="18" charset="0"/>
              </a:rPr>
              <a:t> როგორც აღმოსავლეთი, ისე დასავლეთი საქართველო ერთიანი ქართული სივრცეა ენით, დამწერლობითა და </a:t>
            </a:r>
            <a:r>
              <a:rPr lang="ka-GE" sz="2000" dirty="0" smtClean="0">
                <a:ea typeface="Sylfaen" panose="010A0502050306030303" pitchFamily="18" charset="0"/>
                <a:cs typeface="Times New Roman" panose="02020603050405020304" pitchFamily="18" charset="0"/>
              </a:rPr>
              <a:t>ყოფა-ცხოვრებით. </a:t>
            </a:r>
          </a:p>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3</a:t>
            </a:r>
            <a:r>
              <a:rPr lang="ka-GE" sz="2000" dirty="0" smtClean="0">
                <a:ea typeface="Sylfaen" panose="010A0502050306030303" pitchFamily="18" charset="0"/>
                <a:cs typeface="Times New Roman" panose="02020603050405020304" pitchFamily="18" charset="0"/>
              </a:rPr>
              <a:t>. ხელოვნურად </a:t>
            </a:r>
            <a:r>
              <a:rPr lang="ka-GE" sz="2000" dirty="0">
                <a:ea typeface="Sylfaen" panose="010A0502050306030303" pitchFamily="18" charset="0"/>
                <a:cs typeface="Times New Roman" panose="02020603050405020304" pitchFamily="18" charset="0"/>
              </a:rPr>
              <a:t>შექმნილი ჩანს </a:t>
            </a:r>
            <a:r>
              <a:rPr lang="ka-GE" sz="2000" dirty="0" err="1">
                <a:ea typeface="Sylfaen" panose="010A0502050306030303" pitchFamily="18" charset="0"/>
                <a:cs typeface="Times New Roman" panose="02020603050405020304" pitchFamily="18" charset="0"/>
              </a:rPr>
              <a:t>ე.წ</a:t>
            </a:r>
            <a:r>
              <a:rPr lang="ka-GE" sz="2000" dirty="0">
                <a:ea typeface="Sylfaen" panose="010A0502050306030303" pitchFamily="18" charset="0"/>
                <a:cs typeface="Times New Roman" panose="02020603050405020304" pitchFamily="18" charset="0"/>
              </a:rPr>
              <a:t>. </a:t>
            </a:r>
            <a:r>
              <a:rPr lang="ka-GE" sz="2000" b="1" dirty="0" err="1">
                <a:ea typeface="Sylfaen" panose="010A0502050306030303" pitchFamily="18" charset="0"/>
                <a:cs typeface="Times New Roman" panose="02020603050405020304" pitchFamily="18" charset="0"/>
              </a:rPr>
              <a:t>ქართიზაციისა</a:t>
            </a:r>
            <a:r>
              <a:rPr lang="ka-GE" sz="2000" dirty="0">
                <a:ea typeface="Sylfaen" panose="010A0502050306030303" pitchFamily="18" charset="0"/>
                <a:cs typeface="Times New Roman" panose="02020603050405020304" pitchFamily="18" charset="0"/>
              </a:rPr>
              <a:t> და </a:t>
            </a:r>
            <a:r>
              <a:rPr lang="ka-GE" sz="2000" b="1" dirty="0">
                <a:ea typeface="Sylfaen" panose="010A0502050306030303" pitchFamily="18" charset="0"/>
                <a:cs typeface="Times New Roman" panose="02020603050405020304" pitchFamily="18" charset="0"/>
              </a:rPr>
              <a:t>პროზელიტიზმის </a:t>
            </a:r>
            <a:r>
              <a:rPr lang="ka-GE" sz="2000" dirty="0">
                <a:ea typeface="Sylfaen" panose="010A0502050306030303" pitchFamily="18" charset="0"/>
                <a:cs typeface="Times New Roman" panose="02020603050405020304" pitchFamily="18" charset="0"/>
              </a:rPr>
              <a:t>თეორიები და ქართულ ეკლესიაში განვითარებული მოვლენების (ძველი საეპისკოპოსოების  შეცვლა ახლით)  ახსნა ზემოთ ხსენებული თეორიის შესაბამისად</a:t>
            </a:r>
            <a:r>
              <a:rPr lang="ka-GE" sz="2000" dirty="0" smtClean="0">
                <a:ea typeface="Sylfaen" panose="010A0502050306030303" pitchFamily="18" charset="0"/>
                <a:cs typeface="Times New Roman" panose="02020603050405020304" pitchFamily="18" charset="0"/>
              </a:rPr>
              <a:t>.</a:t>
            </a: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 4. უწმინდესი </a:t>
            </a:r>
            <a:r>
              <a:rPr lang="ka-GE" sz="2000" dirty="0">
                <a:ea typeface="Sylfaen" panose="010A0502050306030303" pitchFamily="18" charset="0"/>
                <a:cs typeface="Times New Roman" panose="02020603050405020304" pitchFamily="18" charset="0"/>
              </a:rPr>
              <a:t>სინოდის 2012 წლის 5 ივლისის განჩინების შესრულებისთვის კვლევა უნდა გაგრძელდეს </a:t>
            </a:r>
            <a:r>
              <a:rPr lang="ka-GE" sz="2000" dirty="0" smtClean="0">
                <a:ea typeface="Sylfaen" panose="010A0502050306030303" pitchFamily="18" charset="0"/>
                <a:cs typeface="Times New Roman" panose="02020603050405020304" pitchFamily="18" charset="0"/>
              </a:rPr>
              <a:t>თანამედროვე ისტორიოგრაფიაში დამკვიდრებული ხსენებული თეორიის </a:t>
            </a:r>
            <a:r>
              <a:rPr lang="ka-GE" sz="2000" dirty="0">
                <a:ea typeface="Sylfaen" panose="010A0502050306030303" pitchFamily="18" charset="0"/>
                <a:cs typeface="Times New Roman" panose="02020603050405020304" pitchFamily="18" charset="0"/>
              </a:rPr>
              <a:t>უსაფუძვლობის დასასაბუთებლად.</a:t>
            </a:r>
          </a:p>
          <a:p>
            <a:pPr marL="0" marR="0" indent="0" algn="just">
              <a:lnSpc>
                <a:spcPct val="106000"/>
              </a:lnSpc>
              <a:spcBef>
                <a:spcPts val="0"/>
              </a:spcBef>
              <a:spcAft>
                <a:spcPts val="800"/>
              </a:spcAft>
              <a:buNone/>
            </a:pPr>
            <a:r>
              <a:rPr lang="ka-GE" sz="2000" dirty="0">
                <a:ea typeface="Sylfaen" panose="010A0502050306030303" pitchFamily="18" charset="0"/>
                <a:cs typeface="Times New Roman" panose="02020603050405020304" pitchFamily="18" charset="0"/>
              </a:rPr>
              <a:t> </a:t>
            </a:r>
          </a:p>
          <a:p>
            <a:endParaRPr lang="ka-GE" dirty="0"/>
          </a:p>
        </p:txBody>
      </p:sp>
    </p:spTree>
    <p:extLst>
      <p:ext uri="{BB962C8B-B14F-4D97-AF65-F5344CB8AC3E}">
        <p14:creationId xmlns:p14="http://schemas.microsoft.com/office/powerpoint/2010/main" val="3050710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624110"/>
            <a:ext cx="8911687" cy="500497"/>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589212" y="1124607"/>
            <a:ext cx="8915400" cy="4981903"/>
          </a:xfrm>
        </p:spPr>
        <p:txBody>
          <a:bodyPr/>
          <a:lstStyle/>
          <a:p>
            <a:endParaRPr lang="ka-GE" dirty="0" smtClean="0"/>
          </a:p>
          <a:p>
            <a:endParaRPr lang="ka-GE" dirty="0"/>
          </a:p>
          <a:p>
            <a:endParaRPr lang="ka-GE" dirty="0" smtClean="0"/>
          </a:p>
          <a:p>
            <a:endParaRPr lang="ka-GE" dirty="0"/>
          </a:p>
          <a:p>
            <a:endParaRPr lang="ka-GE" dirty="0" smtClean="0"/>
          </a:p>
          <a:p>
            <a:r>
              <a:rPr lang="ka-GE" sz="3600" b="1" i="1" dirty="0" smtClean="0"/>
              <a:t>      </a:t>
            </a:r>
            <a:r>
              <a:rPr lang="ka-GE" sz="4000" b="1" i="1" dirty="0" smtClean="0"/>
              <a:t>გმადლობთ </a:t>
            </a:r>
            <a:r>
              <a:rPr lang="ka-GE" sz="4000" b="1" i="1" dirty="0"/>
              <a:t>ყურადღებისთვის</a:t>
            </a:r>
          </a:p>
          <a:p>
            <a:endParaRPr lang="ka-GE" sz="4000" dirty="0"/>
          </a:p>
        </p:txBody>
      </p:sp>
    </p:spTree>
    <p:extLst>
      <p:ext uri="{BB962C8B-B14F-4D97-AF65-F5344CB8AC3E}">
        <p14:creationId xmlns:p14="http://schemas.microsoft.com/office/powerpoint/2010/main" val="253182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2627585" y="1103585"/>
            <a:ext cx="7861739" cy="1240221"/>
          </a:xfrm>
        </p:spPr>
        <p:txBody>
          <a:bodyPr>
            <a:normAutofit fontScale="90000"/>
          </a:bodyPr>
          <a:lstStyle/>
          <a:p>
            <a:pPr marL="0" marR="0" algn="ctr">
              <a:lnSpc>
                <a:spcPct val="107000"/>
              </a:lnSpc>
              <a:spcBef>
                <a:spcPts val="0"/>
              </a:spcBef>
              <a:spcAft>
                <a:spcPts val="800"/>
              </a:spcAft>
            </a:pPr>
            <a:r>
              <a:rPr lang="ka-GE" sz="2400" b="1" dirty="0" smtClean="0">
                <a:ea typeface="Sylfaen" panose="010A0502050306030303" pitchFamily="18" charset="0"/>
                <a:cs typeface="Times New Roman" panose="02020603050405020304" pitchFamily="18" charset="0"/>
              </a:rPr>
              <a:t/>
            </a:r>
            <a:br>
              <a:rPr lang="ka-GE" sz="2400" b="1" dirty="0" smtClean="0">
                <a:ea typeface="Sylfaen" panose="010A0502050306030303" pitchFamily="18" charset="0"/>
                <a:cs typeface="Times New Roman" panose="02020603050405020304" pitchFamily="18" charset="0"/>
              </a:rPr>
            </a:br>
            <a:r>
              <a:rPr lang="ka-GE" sz="2700" b="1" dirty="0" smtClean="0">
                <a:ea typeface="Sylfaen" panose="010A0502050306030303" pitchFamily="18" charset="0"/>
                <a:cs typeface="Times New Roman" panose="02020603050405020304" pitchFamily="18" charset="0"/>
              </a:rPr>
              <a:t>პროფ</a:t>
            </a:r>
            <a:r>
              <a:rPr lang="ka-GE" sz="2700" b="1" dirty="0">
                <a:ea typeface="Sylfaen" panose="010A0502050306030303" pitchFamily="18" charset="0"/>
                <a:cs typeface="Times New Roman" panose="02020603050405020304" pitchFamily="18" charset="0"/>
              </a:rPr>
              <a:t>. ბ. დიასამიძის სასემინარო  თემა</a:t>
            </a:r>
            <a:r>
              <a:rPr lang="en-US" sz="2700" b="1" dirty="0" smtClean="0">
                <a:effectLst/>
                <a:latin typeface="Sylfaen" panose="010A0502050306030303" pitchFamily="18" charset="0"/>
                <a:ea typeface="Sylfaen" panose="010A0502050306030303" pitchFamily="18" charset="0"/>
                <a:cs typeface="Times New Roman" panose="02020603050405020304" pitchFamily="18" charset="0"/>
              </a:rPr>
              <a:t>:</a:t>
            </a:r>
            <a:r>
              <a:rPr lang="ka-GE" sz="2700" b="1" dirty="0">
                <a:ea typeface="Sylfaen" panose="010A0502050306030303" pitchFamily="18" charset="0"/>
                <a:cs typeface="Times New Roman" panose="02020603050405020304" pitchFamily="18" charset="0"/>
              </a:rPr>
              <a:t/>
            </a:r>
            <a:br>
              <a:rPr lang="ka-GE" sz="2700" b="1" dirty="0">
                <a:ea typeface="Sylfaen" panose="010A0502050306030303" pitchFamily="18" charset="0"/>
                <a:cs typeface="Times New Roman" panose="02020603050405020304" pitchFamily="18" charset="0"/>
              </a:rPr>
            </a:br>
            <a:endParaRPr lang="ka-GE" sz="2700" b="1" dirty="0"/>
          </a:p>
        </p:txBody>
      </p:sp>
      <p:sp>
        <p:nvSpPr>
          <p:cNvPr id="3" name="სუბტიტრი 2"/>
          <p:cNvSpPr>
            <a:spLocks noGrp="1"/>
          </p:cNvSpPr>
          <p:nvPr>
            <p:ph type="subTitle" idx="1"/>
          </p:nvPr>
        </p:nvSpPr>
        <p:spPr>
          <a:xfrm>
            <a:off x="2627585" y="2596055"/>
            <a:ext cx="8219091" cy="4025462"/>
          </a:xfrm>
        </p:spPr>
        <p:txBody>
          <a:bodyPr>
            <a:normAutofit lnSpcReduction="10000"/>
          </a:bodyPr>
          <a:lstStyle/>
          <a:p>
            <a:endParaRPr lang="ka-GE" dirty="0" smtClean="0"/>
          </a:p>
          <a:p>
            <a:r>
              <a:rPr lang="ka-GE" dirty="0" smtClean="0"/>
              <a:t>„</a:t>
            </a:r>
            <a:r>
              <a:rPr lang="ka-GE" sz="2000" b="1" i="1" dirty="0" smtClean="0"/>
              <a:t>საქართველოს სამოციქულო  მართლმადიდებელი ეკლესიის </a:t>
            </a:r>
          </a:p>
          <a:p>
            <a:r>
              <a:rPr lang="ka-GE" sz="2000" b="1" i="1" dirty="0" smtClean="0"/>
              <a:t>უწმინდესი სინოდის 2012 წლის 5 ივლისის განჩინების შესახებ“</a:t>
            </a:r>
          </a:p>
          <a:p>
            <a:endParaRPr lang="ka-GE" sz="2000" b="1" i="1" dirty="0"/>
          </a:p>
          <a:p>
            <a:endParaRPr lang="ka-GE" sz="2000" b="1" i="1" dirty="0" smtClean="0"/>
          </a:p>
          <a:p>
            <a:pPr algn="ctr"/>
            <a:endParaRPr lang="ka-GE" sz="2000" dirty="0"/>
          </a:p>
          <a:p>
            <a:r>
              <a:rPr lang="ka-GE" b="1" dirty="0"/>
              <a:t> </a:t>
            </a:r>
            <a:r>
              <a:rPr lang="ka-GE" b="1" dirty="0" smtClean="0"/>
              <a:t>                                                </a:t>
            </a:r>
          </a:p>
          <a:p>
            <a:endParaRPr lang="ka-GE" b="1" dirty="0"/>
          </a:p>
          <a:p>
            <a:r>
              <a:rPr lang="ka-GE" b="1" dirty="0" smtClean="0"/>
              <a:t> </a:t>
            </a:r>
          </a:p>
          <a:p>
            <a:r>
              <a:rPr lang="ka-GE" b="1" dirty="0"/>
              <a:t> </a:t>
            </a:r>
            <a:r>
              <a:rPr lang="ka-GE" b="1" dirty="0" smtClean="0"/>
              <a:t>                                                       ბათუმი 2018</a:t>
            </a:r>
            <a:endParaRPr lang="ka-GE" b="1" dirty="0"/>
          </a:p>
        </p:txBody>
      </p:sp>
    </p:spTree>
    <p:extLst>
      <p:ext uri="{BB962C8B-B14F-4D97-AF65-F5344CB8AC3E}">
        <p14:creationId xmlns:p14="http://schemas.microsoft.com/office/powerpoint/2010/main" val="2185991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111062" y="345057"/>
            <a:ext cx="7767145" cy="767751"/>
          </a:xfrm>
        </p:spPr>
        <p:txBody>
          <a:bodyPr>
            <a:normAutofit/>
          </a:bodyPr>
          <a:lstStyle/>
          <a:p>
            <a:r>
              <a:rPr lang="ka-GE" dirty="0" smtClean="0"/>
              <a:t>    </a:t>
            </a:r>
            <a:r>
              <a:rPr lang="ka-GE" b="1" dirty="0" smtClean="0"/>
              <a:t>გეგმა:</a:t>
            </a:r>
            <a:endParaRPr lang="ka-GE" b="1" dirty="0"/>
          </a:p>
        </p:txBody>
      </p:sp>
      <p:sp>
        <p:nvSpPr>
          <p:cNvPr id="3" name="შიგთავსის ჩანაცვლების ველი 2"/>
          <p:cNvSpPr>
            <a:spLocks noGrp="1"/>
          </p:cNvSpPr>
          <p:nvPr>
            <p:ph idx="1"/>
          </p:nvPr>
        </p:nvSpPr>
        <p:spPr>
          <a:xfrm>
            <a:off x="2764220" y="1000664"/>
            <a:ext cx="8660525" cy="5589917"/>
          </a:xfrm>
        </p:spPr>
        <p:txBody>
          <a:bodyPr/>
          <a:lstStyle/>
          <a:p>
            <a:pPr marL="0" marR="0" algn="just">
              <a:lnSpc>
                <a:spcPct val="106000"/>
              </a:lnSpc>
              <a:spcBef>
                <a:spcPts val="0"/>
              </a:spcBef>
              <a:spcAft>
                <a:spcPts val="800"/>
              </a:spcAft>
            </a:pPr>
            <a:r>
              <a:rPr lang="ka-GE" sz="2000" b="1" dirty="0" smtClean="0">
                <a:cs typeface="Times New Roman" panose="02020603050405020304" pitchFamily="18" charset="0"/>
              </a:rPr>
              <a:t>1. საქართველოს სამოციქულო მართლმადიდებელი ეკლესიის უწმინდესი სინოდის 2012 წლის 5 ივლისის განჩინების გაცნობა</a:t>
            </a:r>
          </a:p>
          <a:p>
            <a:pPr marL="0" marR="0" algn="just">
              <a:lnSpc>
                <a:spcPct val="106000"/>
              </a:lnSpc>
              <a:spcBef>
                <a:spcPts val="0"/>
              </a:spcBef>
              <a:spcAft>
                <a:spcPts val="800"/>
              </a:spcAft>
            </a:pPr>
            <a:endParaRPr lang="ka-GE" sz="2000" b="1" dirty="0" smtClean="0">
              <a:cs typeface="Times New Roman" panose="02020603050405020304" pitchFamily="18" charset="0"/>
            </a:endParaRPr>
          </a:p>
          <a:p>
            <a:pPr marL="0" marR="0" algn="just">
              <a:lnSpc>
                <a:spcPct val="106000"/>
              </a:lnSpc>
              <a:spcBef>
                <a:spcPts val="0"/>
              </a:spcBef>
              <a:spcAft>
                <a:spcPts val="800"/>
              </a:spcAft>
            </a:pPr>
            <a:r>
              <a:rPr lang="ka-GE" sz="2000" b="1" dirty="0" smtClean="0">
                <a:cs typeface="Times New Roman" panose="02020603050405020304" pitchFamily="18" charset="0"/>
              </a:rPr>
              <a:t>2.  განჩინების შესრულების მიზნით ჩატარებული პირველი კვლევების შედეგების განხილვა</a:t>
            </a:r>
          </a:p>
          <a:p>
            <a:pPr marL="0" marR="0" algn="just">
              <a:lnSpc>
                <a:spcPct val="106000"/>
              </a:lnSpc>
              <a:spcBef>
                <a:spcPts val="0"/>
              </a:spcBef>
              <a:spcAft>
                <a:spcPts val="800"/>
              </a:spcAft>
            </a:pPr>
            <a:endParaRPr lang="ka-GE" sz="2000" b="1" dirty="0" smtClean="0">
              <a:cs typeface="Times New Roman" panose="02020603050405020304" pitchFamily="18" charset="0"/>
            </a:endParaRPr>
          </a:p>
          <a:p>
            <a:pPr marL="0" marR="0" algn="just">
              <a:lnSpc>
                <a:spcPct val="106000"/>
              </a:lnSpc>
              <a:spcBef>
                <a:spcPts val="0"/>
              </a:spcBef>
              <a:spcAft>
                <a:spcPts val="800"/>
              </a:spcAft>
            </a:pPr>
            <a:r>
              <a:rPr lang="ka-GE" sz="2000" b="1" dirty="0">
                <a:cs typeface="Times New Roman" panose="02020603050405020304" pitchFamily="18" charset="0"/>
              </a:rPr>
              <a:t>3</a:t>
            </a:r>
            <a:r>
              <a:rPr lang="ka-GE" sz="2000" b="1" dirty="0" smtClean="0">
                <a:cs typeface="Times New Roman" panose="02020603050405020304" pitchFamily="18" charset="0"/>
              </a:rPr>
              <a:t>. ქართულ ისტორიოგრაფიაში დამკვიდრებული დებულებისა და მისგან გამომდინარე ხელოვნურად შექმნილი თეორიების არსი </a:t>
            </a:r>
          </a:p>
          <a:p>
            <a:pPr marL="0" marR="0" algn="just">
              <a:lnSpc>
                <a:spcPct val="106000"/>
              </a:lnSpc>
              <a:spcBef>
                <a:spcPts val="0"/>
              </a:spcBef>
              <a:spcAft>
                <a:spcPts val="800"/>
              </a:spcAft>
            </a:pPr>
            <a:endParaRPr lang="ka-GE" sz="2000" b="1" dirty="0" smtClean="0">
              <a:cs typeface="Times New Roman" panose="02020603050405020304" pitchFamily="18" charset="0"/>
            </a:endParaRPr>
          </a:p>
          <a:p>
            <a:pPr marL="0" marR="0" algn="just">
              <a:lnSpc>
                <a:spcPct val="106000"/>
              </a:lnSpc>
              <a:spcBef>
                <a:spcPts val="0"/>
              </a:spcBef>
              <a:spcAft>
                <a:spcPts val="800"/>
              </a:spcAft>
            </a:pPr>
            <a:r>
              <a:rPr lang="ka-GE" sz="2000" b="1" dirty="0">
                <a:cs typeface="Times New Roman" panose="02020603050405020304" pitchFamily="18" charset="0"/>
              </a:rPr>
              <a:t>4</a:t>
            </a:r>
            <a:r>
              <a:rPr lang="ka-GE" sz="2000" b="1" dirty="0" smtClean="0">
                <a:cs typeface="Times New Roman" panose="02020603050405020304" pitchFamily="18" charset="0"/>
              </a:rPr>
              <a:t>. განჩინების შესრულების მიზნით თანამედროვე ისტორიოგრაფიაში დამკვიდრებული დებულებისა და თეორიების უსაფუძვლობის დასაბუთება</a:t>
            </a:r>
          </a:p>
          <a:p>
            <a:pPr marL="0" marR="0" algn="just">
              <a:lnSpc>
                <a:spcPct val="106000"/>
              </a:lnSpc>
              <a:spcBef>
                <a:spcPts val="0"/>
              </a:spcBef>
              <a:spcAft>
                <a:spcPts val="800"/>
              </a:spcAft>
            </a:pPr>
            <a:endParaRPr lang="ka-GE" sz="2000" b="1" dirty="0" smtClean="0">
              <a:cs typeface="Times New Roman" panose="02020603050405020304" pitchFamily="18" charset="0"/>
            </a:endParaRPr>
          </a:p>
          <a:p>
            <a:pPr marL="0" marR="0" algn="just">
              <a:lnSpc>
                <a:spcPct val="106000"/>
              </a:lnSpc>
              <a:spcBef>
                <a:spcPts val="0"/>
              </a:spcBef>
              <a:spcAft>
                <a:spcPts val="800"/>
              </a:spcAft>
            </a:pPr>
            <a:r>
              <a:rPr lang="ka-GE" sz="2000" b="1" dirty="0">
                <a:cs typeface="Times New Roman" panose="02020603050405020304" pitchFamily="18" charset="0"/>
              </a:rPr>
              <a:t>5</a:t>
            </a:r>
            <a:r>
              <a:rPr lang="ka-GE" sz="2000" b="1" dirty="0" smtClean="0">
                <a:cs typeface="Times New Roman" panose="02020603050405020304" pitchFamily="18" charset="0"/>
              </a:rPr>
              <a:t>. დასკვნები.</a:t>
            </a:r>
          </a:p>
          <a:p>
            <a:pPr marL="0" marR="0" algn="just">
              <a:lnSpc>
                <a:spcPct val="106000"/>
              </a:lnSpc>
              <a:spcBef>
                <a:spcPts val="0"/>
              </a:spcBef>
              <a:spcAft>
                <a:spcPts val="800"/>
              </a:spcAft>
            </a:pPr>
            <a:endParaRPr lang="ka-GE" dirty="0"/>
          </a:p>
        </p:txBody>
      </p:sp>
    </p:spTree>
    <p:extLst>
      <p:ext uri="{BB962C8B-B14F-4D97-AF65-F5344CB8AC3E}">
        <p14:creationId xmlns:p14="http://schemas.microsoft.com/office/powerpoint/2010/main" val="225101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451946"/>
            <a:ext cx="8911687" cy="346840"/>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238703" y="1103587"/>
            <a:ext cx="9265909" cy="5139558"/>
          </a:xfrm>
        </p:spPr>
        <p:txBody>
          <a:bodyPr/>
          <a:lstStyle/>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2012 წლის 5 ივლისის განჩინება</a:t>
            </a:r>
            <a:r>
              <a:rPr lang="ka-GE" sz="2000" dirty="0" smtClean="0">
                <a:ea typeface="Sylfaen" panose="010A0502050306030303" pitchFamily="18" charset="0"/>
                <a:cs typeface="Times New Roman" panose="02020603050405020304" pitchFamily="18" charset="0"/>
              </a:rPr>
              <a:t>:</a:t>
            </a: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 </a:t>
            </a:r>
            <a:r>
              <a:rPr lang="ka-GE" sz="2000" b="1" i="1" dirty="0">
                <a:ea typeface="Sylfaen" panose="010A0502050306030303" pitchFamily="18" charset="0"/>
                <a:cs typeface="Times New Roman" panose="02020603050405020304" pitchFamily="18" charset="0"/>
              </a:rPr>
              <a:t>,,ვინაიდან </a:t>
            </a:r>
            <a:r>
              <a:rPr lang="en-US" sz="2000" b="1" i="1" dirty="0">
                <a:latin typeface="Sylfaen" panose="010A0502050306030303" pitchFamily="18" charset="0"/>
                <a:ea typeface="Sylfaen" panose="010A0502050306030303" pitchFamily="18" charset="0"/>
                <a:cs typeface="Times New Roman" panose="02020603050405020304" pitchFamily="18" charset="0"/>
              </a:rPr>
              <a:t>XIX </a:t>
            </a:r>
            <a:r>
              <a:rPr lang="ka-GE" sz="2000" b="1" i="1" dirty="0">
                <a:ea typeface="Sylfaen" panose="010A0502050306030303" pitchFamily="18" charset="0"/>
                <a:cs typeface="Times New Roman" panose="02020603050405020304" pitchFamily="18" charset="0"/>
              </a:rPr>
              <a:t>საუკუნის მეორე ნახევარში და განსაკუთრებით </a:t>
            </a:r>
            <a:r>
              <a:rPr lang="en-US" sz="2000" b="1" i="1" dirty="0">
                <a:latin typeface="Sylfaen" panose="010A0502050306030303" pitchFamily="18" charset="0"/>
                <a:ea typeface="Sylfaen" panose="010A0502050306030303" pitchFamily="18" charset="0"/>
                <a:cs typeface="Times New Roman" panose="02020603050405020304" pitchFamily="18" charset="0"/>
              </a:rPr>
              <a:t>XX </a:t>
            </a:r>
            <a:r>
              <a:rPr lang="ka-GE" sz="2000" b="1" i="1" dirty="0">
                <a:ea typeface="Sylfaen" panose="010A0502050306030303" pitchFamily="18" charset="0"/>
                <a:cs typeface="Times New Roman" panose="02020603050405020304" pitchFamily="18" charset="0"/>
              </a:rPr>
              <a:t>საუკუნეში, კომუნისტების მმართველობის ხანაში მიზანმიმართულად შეიცვალა და გაყალბდა შეხედულება საქართველოს ეკლესიის საზღვრების შესახებ, მკვიდრდებოდა რა აზრი, თითქოს დასავლეთ საქართველო </a:t>
            </a:r>
            <a:r>
              <a:rPr lang="en-US" sz="2000" b="1" i="1" dirty="0">
                <a:latin typeface="Sylfaen" panose="010A0502050306030303" pitchFamily="18" charset="0"/>
                <a:ea typeface="Sylfaen" panose="010A0502050306030303" pitchFamily="18" charset="0"/>
                <a:cs typeface="Times New Roman" panose="02020603050405020304" pitchFamily="18" charset="0"/>
              </a:rPr>
              <a:t>IV-IX </a:t>
            </a:r>
            <a:r>
              <a:rPr lang="ka-GE" sz="2000" b="1" i="1" dirty="0">
                <a:ea typeface="Sylfaen" panose="010A0502050306030303" pitchFamily="18" charset="0"/>
                <a:cs typeface="Times New Roman" panose="02020603050405020304" pitchFamily="18" charset="0"/>
              </a:rPr>
              <a:t>საუკუნეებში, ანუ 600 წლის მანძილზე არ იყო ქართული ეკლესიის იურისდიქციაში, ამასთან, თითქოს ჩრდილო აღმოსავლეთ და სამხრეთ საქართველოში ასევე არ შედიოდა ჩვენი ზოგიერთი ისტორიული რეგიონი, დაევალოს წმიდა ანდრია პირველწოდებულის ქართულ უნივერსიტეტს გადადგას რეალური დროული და ქმედითი ნაბიჯები... საქართველოს ეკლესიის ნამდვილი ისტორიის წარმოჩენისა და პოპულარიზაციისათვის</a:t>
            </a:r>
            <a:r>
              <a:rPr lang="ka-GE" sz="2000" b="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საპატრიარქოს უწყებანი №27, </a:t>
            </a:r>
            <a:r>
              <a:rPr lang="ka-GE" sz="2000" dirty="0" err="1">
                <a:ea typeface="Sylfaen" panose="010A0502050306030303" pitchFamily="18" charset="0"/>
                <a:cs typeface="Times New Roman" panose="02020603050405020304" pitchFamily="18" charset="0"/>
              </a:rPr>
              <a:t>თბ</a:t>
            </a:r>
            <a:r>
              <a:rPr lang="ka-GE" sz="2000" dirty="0">
                <a:ea typeface="Sylfaen" panose="010A0502050306030303" pitchFamily="18" charset="0"/>
                <a:cs typeface="Times New Roman" panose="02020603050405020304" pitchFamily="18" charset="0"/>
              </a:rPr>
              <a:t>., 2012).</a:t>
            </a:r>
          </a:p>
          <a:p>
            <a:pPr marL="0" indent="0">
              <a:buNone/>
            </a:pPr>
            <a:endParaRPr lang="ka-GE" dirty="0"/>
          </a:p>
        </p:txBody>
      </p:sp>
    </p:spTree>
    <p:extLst>
      <p:ext uri="{BB962C8B-B14F-4D97-AF65-F5344CB8AC3E}">
        <p14:creationId xmlns:p14="http://schemas.microsoft.com/office/powerpoint/2010/main" val="2997381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451946"/>
            <a:ext cx="8911687" cy="346840"/>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154621" y="1103587"/>
            <a:ext cx="9469820" cy="5139558"/>
          </a:xfrm>
        </p:spPr>
        <p:txBody>
          <a:bodyPr/>
          <a:lstStyle/>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ხსენებული</a:t>
            </a:r>
            <a:r>
              <a:rPr lang="ka-GE" sz="2000" b="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განჩინების შესაბამისად პრობლემის კვლევა დაიწყო მიტროპოლიტმა </a:t>
            </a:r>
            <a:r>
              <a:rPr lang="ka-GE" sz="2000" b="1" dirty="0">
                <a:ea typeface="Sylfaen" panose="010A0502050306030303" pitchFamily="18" charset="0"/>
                <a:cs typeface="Times New Roman" panose="02020603050405020304" pitchFamily="18" charset="0"/>
              </a:rPr>
              <a:t>ანანია ჯაფარიძემ, </a:t>
            </a:r>
            <a:r>
              <a:rPr lang="ka-GE" sz="2000" dirty="0">
                <a:ea typeface="Sylfaen" panose="010A0502050306030303" pitchFamily="18" charset="0"/>
                <a:cs typeface="Times New Roman" panose="02020603050405020304" pitchFamily="18" charset="0"/>
              </a:rPr>
              <a:t>რომლის მიხედვით აქამდე დასავლეთ საქართველოში ლოკალიზებული საეკლესიო ცენტრები </a:t>
            </a:r>
            <a:r>
              <a:rPr lang="ka-GE" sz="2000" b="1" i="1" dirty="0">
                <a:ea typeface="Sylfaen" panose="010A0502050306030303" pitchFamily="18" charset="0"/>
                <a:cs typeface="Times New Roman" panose="02020603050405020304" pitchFamily="18" charset="0"/>
              </a:rPr>
              <a:t>(</a:t>
            </a:r>
            <a:r>
              <a:rPr lang="ka-GE" sz="2000" b="1" i="1" dirty="0" err="1">
                <a:ea typeface="Sylfaen" panose="010A0502050306030303" pitchFamily="18" charset="0"/>
                <a:cs typeface="Times New Roman" panose="02020603050405020304" pitchFamily="18" charset="0"/>
              </a:rPr>
              <a:t>პიტიუნტი</a:t>
            </a:r>
            <a:r>
              <a:rPr lang="ka-GE" sz="2000" b="1" i="1" dirty="0">
                <a:ea typeface="Sylfaen" panose="010A0502050306030303" pitchFamily="18" charset="0"/>
                <a:cs typeface="Times New Roman" panose="02020603050405020304" pitchFamily="18" charset="0"/>
              </a:rPr>
              <a:t>/ბიჭვინთა, </a:t>
            </a:r>
            <a:r>
              <a:rPr lang="ka-GE" sz="2000" b="1" i="1" dirty="0" err="1">
                <a:ea typeface="Sylfaen" panose="010A0502050306030303" pitchFamily="18" charset="0"/>
                <a:cs typeface="Times New Roman" panose="02020603050405020304" pitchFamily="18" charset="0"/>
              </a:rPr>
              <a:t>სებასტოპოლისი</a:t>
            </a:r>
            <a:r>
              <a:rPr lang="ka-GE" sz="2000" b="1" i="1" dirty="0">
                <a:ea typeface="Sylfaen" panose="010A0502050306030303" pitchFamily="18" charset="0"/>
                <a:cs typeface="Times New Roman" panose="02020603050405020304" pitchFamily="18" charset="0"/>
              </a:rPr>
              <a:t>, ფაზისი, პეტრა...)</a:t>
            </a:r>
            <a:r>
              <a:rPr lang="ka-GE" sz="2000" dirty="0">
                <a:ea typeface="Sylfaen" panose="010A0502050306030303" pitchFamily="18" charset="0"/>
                <a:cs typeface="Times New Roman" panose="02020603050405020304" pitchFamily="18" charset="0"/>
              </a:rPr>
              <a:t> გადატანილია სამხრეთ-დასავლეთით ლაზეთში, მდინარე </a:t>
            </a:r>
            <a:r>
              <a:rPr lang="ka-GE" sz="2000" dirty="0" err="1">
                <a:ea typeface="Sylfaen" panose="010A0502050306030303" pitchFamily="18" charset="0"/>
                <a:cs typeface="Times New Roman" panose="02020603050405020304" pitchFamily="18" charset="0"/>
              </a:rPr>
              <a:t>აფსაროსიდან</a:t>
            </a:r>
            <a:r>
              <a:rPr lang="ka-GE" sz="2000" dirty="0">
                <a:ea typeface="Sylfaen" panose="010A0502050306030303" pitchFamily="18" charset="0"/>
                <a:cs typeface="Times New Roman" panose="02020603050405020304" pitchFamily="18" charset="0"/>
              </a:rPr>
              <a:t> (ჭოროხი) ტრაპიზონამდე ტერიტორიაზე. ავტორს სურს დაასაბუთოს, რომ </a:t>
            </a:r>
            <a:r>
              <a:rPr lang="ka-GE" b="1" i="1" dirty="0">
                <a:ea typeface="Sylfaen" panose="010A0502050306030303" pitchFamily="18" charset="0"/>
                <a:cs typeface="Times New Roman" panose="02020603050405020304" pitchFamily="18" charset="0"/>
              </a:rPr>
              <a:t>ბიზანტიელთა ბატონობა დასავლეთ საქართველოში კი არ ყოფილა, არამედ ჭოროხიდან ტრაპიზონამდე ტერიტორიაზე. იგი თვლის, რომ ტრაპიზონიდან აღმოსავლეთით ზღვისპირის გაყოლებით </a:t>
            </a:r>
            <a:r>
              <a:rPr lang="ka-GE" b="1" i="1" dirty="0" err="1" smtClean="0">
                <a:ea typeface="Sylfaen" panose="010A0502050306030303" pitchFamily="18" charset="0"/>
                <a:cs typeface="Times New Roman" panose="02020603050405020304" pitchFamily="18" charset="0"/>
              </a:rPr>
              <a:t>სურმენესთან</a:t>
            </a:r>
            <a:r>
              <a:rPr lang="ka-GE" b="1" i="1" dirty="0" smtClean="0">
                <a:ea typeface="Sylfaen" panose="010A0502050306030303" pitchFamily="18" charset="0"/>
                <a:cs typeface="Times New Roman" panose="02020603050405020304" pitchFamily="18" charset="0"/>
              </a:rPr>
              <a:t> იყო </a:t>
            </a:r>
            <a:r>
              <a:rPr lang="ka-GE" b="1" i="1" dirty="0">
                <a:ea typeface="Sylfaen" panose="010A0502050306030303" pitchFamily="18" charset="0"/>
                <a:cs typeface="Times New Roman" panose="02020603050405020304" pitchFamily="18" charset="0"/>
              </a:rPr>
              <a:t>დიოსკურია/</a:t>
            </a:r>
            <a:r>
              <a:rPr lang="ka-GE" b="1" i="1" dirty="0" err="1">
                <a:ea typeface="Sylfaen" panose="010A0502050306030303" pitchFamily="18" charset="0"/>
                <a:cs typeface="Times New Roman" panose="02020603050405020304" pitchFamily="18" charset="0"/>
              </a:rPr>
              <a:t>სებასტოპოლისი</a:t>
            </a:r>
            <a:r>
              <a:rPr lang="ka-GE" b="1" i="1" dirty="0">
                <a:ea typeface="Sylfaen" panose="010A0502050306030303" pitchFamily="18" charset="0"/>
                <a:cs typeface="Times New Roman" panose="02020603050405020304" pitchFamily="18" charset="0"/>
              </a:rPr>
              <a:t>, </a:t>
            </a:r>
            <a:r>
              <a:rPr lang="ka-GE" b="1" i="1" dirty="0" err="1">
                <a:ea typeface="Sylfaen" panose="010A0502050306030303" pitchFamily="18" charset="0"/>
                <a:cs typeface="Times New Roman" panose="02020603050405020304" pitchFamily="18" charset="0"/>
              </a:rPr>
              <a:t>ათინასთან</a:t>
            </a:r>
            <a:r>
              <a:rPr lang="ka-GE" b="1" i="1" baseline="30000" dirty="0" smtClean="0">
                <a:ea typeface="Sylfaen" panose="010A0502050306030303" pitchFamily="18" charset="0"/>
                <a:cs typeface="Times New Roman" panose="02020603050405020304" pitchFamily="18" charset="0"/>
              </a:rPr>
              <a:t>___</a:t>
            </a:r>
            <a:r>
              <a:rPr lang="ka-GE" b="1" i="1" dirty="0" err="1" smtClean="0">
                <a:ea typeface="Sylfaen" panose="010A0502050306030303" pitchFamily="18" charset="0"/>
                <a:cs typeface="Times New Roman" panose="02020603050405020304" pitchFamily="18" charset="0"/>
              </a:rPr>
              <a:t>პიტიუნტი</a:t>
            </a:r>
            <a:r>
              <a:rPr lang="ka-GE" b="1" i="1" dirty="0">
                <a:ea typeface="Sylfaen" panose="010A0502050306030303" pitchFamily="18" charset="0"/>
                <a:cs typeface="Times New Roman" panose="02020603050405020304" pitchFamily="18" charset="0"/>
              </a:rPr>
              <a:t>, </a:t>
            </a:r>
            <a:r>
              <a:rPr lang="ka-GE" b="1" i="1" dirty="0" err="1">
                <a:ea typeface="Sylfaen" panose="010A0502050306030303" pitchFamily="18" charset="0"/>
                <a:cs typeface="Times New Roman" panose="02020603050405020304" pitchFamily="18" charset="0"/>
              </a:rPr>
              <a:t>ხუფასთან</a:t>
            </a:r>
            <a:r>
              <a:rPr lang="ka-GE" b="1" i="1" dirty="0">
                <a:ea typeface="Sylfaen" panose="010A0502050306030303" pitchFamily="18" charset="0"/>
                <a:cs typeface="Times New Roman" panose="02020603050405020304" pitchFamily="18" charset="0"/>
              </a:rPr>
              <a:t> (</a:t>
            </a:r>
            <a:r>
              <a:rPr lang="ka-GE" b="1" i="1" dirty="0" err="1">
                <a:ea typeface="Sylfaen" panose="010A0502050306030303" pitchFamily="18" charset="0"/>
                <a:cs typeface="Times New Roman" panose="02020603050405020304" pitchFamily="18" charset="0"/>
              </a:rPr>
              <a:t>ხოფასთან</a:t>
            </a:r>
            <a:r>
              <a:rPr lang="ka-GE" b="1" i="1" dirty="0">
                <a:ea typeface="Sylfaen" panose="010A0502050306030303" pitchFamily="18" charset="0"/>
                <a:cs typeface="Times New Roman" panose="02020603050405020304" pitchFamily="18" charset="0"/>
              </a:rPr>
              <a:t>) </a:t>
            </a:r>
            <a:r>
              <a:rPr lang="ka-GE" b="1" i="1" dirty="0" smtClean="0">
                <a:ea typeface="Sylfaen" panose="010A0502050306030303" pitchFamily="18" charset="0"/>
                <a:cs typeface="Times New Roman" panose="02020603050405020304" pitchFamily="18" charset="0"/>
              </a:rPr>
              <a:t>_ </a:t>
            </a:r>
            <a:r>
              <a:rPr lang="ka-GE" b="1" i="1" dirty="0">
                <a:ea typeface="Sylfaen" panose="010A0502050306030303" pitchFamily="18" charset="0"/>
                <a:cs typeface="Times New Roman" panose="02020603050405020304" pitchFamily="18" charset="0"/>
              </a:rPr>
              <a:t>პეტრა, </a:t>
            </a:r>
            <a:r>
              <a:rPr lang="ka-GE" b="1" i="1" dirty="0" err="1">
                <a:ea typeface="Sylfaen" panose="010A0502050306030303" pitchFamily="18" charset="0"/>
                <a:cs typeface="Times New Roman" panose="02020603050405020304" pitchFamily="18" charset="0"/>
              </a:rPr>
              <a:t>გონიოსთან</a:t>
            </a:r>
            <a:r>
              <a:rPr lang="ka-GE" b="1" i="1" baseline="30000" dirty="0" err="1">
                <a:ea typeface="Sylfaen" panose="010A0502050306030303" pitchFamily="18" charset="0"/>
                <a:cs typeface="Times New Roman" panose="02020603050405020304" pitchFamily="18" charset="0"/>
              </a:rPr>
              <a:t>___</a:t>
            </a:r>
            <a:r>
              <a:rPr lang="ka-GE" b="1" i="1" dirty="0" err="1">
                <a:ea typeface="Sylfaen" panose="010A0502050306030303" pitchFamily="18" charset="0"/>
                <a:cs typeface="Times New Roman" panose="02020603050405020304" pitchFamily="18" charset="0"/>
              </a:rPr>
              <a:t>ფაზისი</a:t>
            </a:r>
            <a:r>
              <a:rPr lang="ka-GE" b="1" i="1" dirty="0">
                <a:ea typeface="Sylfaen" panose="010A0502050306030303" pitchFamily="18" charset="0"/>
                <a:cs typeface="Times New Roman" panose="02020603050405020304" pitchFamily="18" charset="0"/>
              </a:rPr>
              <a:t>, ციხისძირთან--</a:t>
            </a:r>
            <a:r>
              <a:rPr lang="ka-GE" b="1" i="1" dirty="0" err="1">
                <a:ea typeface="Sylfaen" panose="010A0502050306030303" pitchFamily="18" charset="0"/>
                <a:cs typeface="Times New Roman" panose="02020603050405020304" pitchFamily="18" charset="0"/>
              </a:rPr>
              <a:t>არქეოპოლისი</a:t>
            </a:r>
            <a:r>
              <a:rPr lang="ka-GE" b="1" i="1" dirty="0">
                <a:ea typeface="Sylfaen" panose="010A0502050306030303" pitchFamily="18" charset="0"/>
                <a:cs typeface="Times New Roman" panose="02020603050405020304" pitchFamily="18" charset="0"/>
              </a:rPr>
              <a:t> და სხვა.</a:t>
            </a:r>
          </a:p>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    ყველა ეს მოსაზრება ეფუძნება იმას, რომ მისი აზრით, ეკლესიური ლაზიკა და პოლიტიკური ლაზიკა სხვადასხვა ტერიტორიებს მოიცავდა. </a:t>
            </a:r>
          </a:p>
          <a:p>
            <a:pPr marL="0" marR="0" indent="0" algn="just">
              <a:lnSpc>
                <a:spcPct val="106000"/>
              </a:lnSpc>
              <a:spcBef>
                <a:spcPts val="0"/>
              </a:spcBef>
              <a:spcAft>
                <a:spcPts val="800"/>
              </a:spcAft>
              <a:buNone/>
            </a:pPr>
            <a:r>
              <a:rPr lang="ka-GE" sz="2000" dirty="0">
                <a:ea typeface="Sylfaen" panose="010A0502050306030303" pitchFamily="18" charset="0"/>
                <a:cs typeface="Times New Roman" panose="02020603050405020304" pitchFamily="18" charset="0"/>
              </a:rPr>
              <a:t> </a:t>
            </a:r>
          </a:p>
          <a:p>
            <a:pPr marL="0" indent="0">
              <a:buNone/>
            </a:pPr>
            <a:endParaRPr lang="ka-GE" dirty="0"/>
          </a:p>
        </p:txBody>
      </p:sp>
    </p:spTree>
    <p:extLst>
      <p:ext uri="{BB962C8B-B14F-4D97-AF65-F5344CB8AC3E}">
        <p14:creationId xmlns:p14="http://schemas.microsoft.com/office/powerpoint/2010/main" val="1142286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325822"/>
            <a:ext cx="8911687" cy="241737"/>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322787" y="966953"/>
            <a:ext cx="9181826" cy="5444358"/>
          </a:xfrm>
        </p:spPr>
        <p:txBody>
          <a:bodyPr>
            <a:normAutofit lnSpcReduction="10000"/>
          </a:bodyPr>
          <a:lstStyle/>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ანანია </a:t>
            </a:r>
            <a:r>
              <a:rPr lang="ka-GE" sz="2000" dirty="0">
                <a:ea typeface="Sylfaen" panose="010A0502050306030303" pitchFamily="18" charset="0"/>
                <a:cs typeface="Times New Roman" panose="02020603050405020304" pitchFamily="18" charset="0"/>
              </a:rPr>
              <a:t>ჯაფარიძის ეს მოსაზრებანი ნაკლებად არგუმენტირებული ჩანს, რადგან ამ დასახელების ცენტრები </a:t>
            </a:r>
            <a:r>
              <a:rPr lang="ka-GE" sz="2000" dirty="0" smtClean="0">
                <a:ea typeface="Sylfaen" panose="010A0502050306030303" pitchFamily="18" charset="0"/>
                <a:cs typeface="Times New Roman" panose="02020603050405020304" pitchFamily="18" charset="0"/>
              </a:rPr>
              <a:t>გონიოდან </a:t>
            </a:r>
            <a:r>
              <a:rPr lang="ka-GE" sz="2000" dirty="0">
                <a:ea typeface="Sylfaen" panose="010A0502050306030303" pitchFamily="18" charset="0"/>
                <a:cs typeface="Times New Roman" panose="02020603050405020304" pitchFamily="18" charset="0"/>
              </a:rPr>
              <a:t>ტრაპიზონის მიმართულებით არ ჩანს, მაშინ როცა მეორე საუკუნის რომაელი მოხელის </a:t>
            </a:r>
            <a:r>
              <a:rPr lang="ka-GE" sz="2000" b="1" dirty="0">
                <a:ea typeface="Sylfaen" panose="010A0502050306030303" pitchFamily="18" charset="0"/>
                <a:cs typeface="Times New Roman" panose="02020603050405020304" pitchFamily="18" charset="0"/>
              </a:rPr>
              <a:t>ფლავიუს </a:t>
            </a:r>
            <a:r>
              <a:rPr lang="ka-GE" sz="2000" b="1" dirty="0" err="1">
                <a:ea typeface="Sylfaen" panose="010A0502050306030303" pitchFamily="18" charset="0"/>
                <a:cs typeface="Times New Roman" panose="02020603050405020304" pitchFamily="18" charset="0"/>
              </a:rPr>
              <a:t>არიანეს</a:t>
            </a:r>
            <a:r>
              <a:rPr lang="ka-GE" sz="2000" dirty="0">
                <a:ea typeface="Sylfaen" panose="010A0502050306030303" pitchFamily="18" charset="0"/>
                <a:cs typeface="Times New Roman" panose="02020603050405020304" pitchFamily="18" charset="0"/>
              </a:rPr>
              <a:t> </a:t>
            </a:r>
            <a:r>
              <a:rPr lang="ka-GE" sz="2000" dirty="0" smtClean="0">
                <a:ea typeface="Sylfaen" panose="010A0502050306030303" pitchFamily="18" charset="0"/>
                <a:cs typeface="Times New Roman" panose="02020603050405020304" pitchFamily="18" charset="0"/>
              </a:rPr>
              <a:t>თხზულებაში-</a:t>
            </a:r>
            <a:r>
              <a:rPr lang="ka-GE" sz="2000" b="1" dirty="0">
                <a:ea typeface="Sylfaen" panose="010A0502050306030303" pitchFamily="18" charset="0"/>
                <a:cs typeface="Times New Roman" panose="02020603050405020304" pitchFamily="18" charset="0"/>
              </a:rPr>
              <a:t>,,მოგზაურობა შავი ზღვის გარშემო“ </a:t>
            </a:r>
            <a:r>
              <a:rPr lang="ka-GE" sz="2000" dirty="0">
                <a:ea typeface="Sylfaen" panose="010A0502050306030303" pitchFamily="18" charset="0"/>
                <a:cs typeface="Times New Roman" panose="02020603050405020304" pitchFamily="18" charset="0"/>
              </a:rPr>
              <a:t>აღწერილი ცენტრები </a:t>
            </a:r>
            <a:r>
              <a:rPr lang="ka-GE" sz="2000" dirty="0" smtClean="0">
                <a:ea typeface="Sylfaen" panose="010A0502050306030303" pitchFamily="18" charset="0"/>
                <a:cs typeface="Times New Roman" panose="02020603050405020304" pitchFamily="18" charset="0"/>
              </a:rPr>
              <a:t>მეტ- </a:t>
            </a:r>
            <a:r>
              <a:rPr lang="ka-GE" sz="2000" dirty="0">
                <a:ea typeface="Sylfaen" panose="010A0502050306030303" pitchFamily="18" charset="0"/>
                <a:cs typeface="Times New Roman" panose="02020603050405020304" pitchFamily="18" charset="0"/>
              </a:rPr>
              <a:t>ნაკლები ცვლილებებით დღემდეა შემონახული. იგი </a:t>
            </a:r>
            <a:r>
              <a:rPr lang="ka-GE" sz="2000" dirty="0" smtClean="0">
                <a:ea typeface="Sylfaen" panose="010A0502050306030303" pitchFamily="18" charset="0"/>
                <a:cs typeface="Times New Roman" panose="02020603050405020304" pitchFamily="18" charset="0"/>
              </a:rPr>
              <a:t>ასახელებს </a:t>
            </a:r>
            <a:r>
              <a:rPr lang="ka-GE" sz="2000" dirty="0" err="1">
                <a:ea typeface="Sylfaen" panose="010A0502050306030303" pitchFamily="18" charset="0"/>
                <a:cs typeface="Times New Roman" panose="02020603050405020304" pitchFamily="18" charset="0"/>
              </a:rPr>
              <a:t>ჰისოს</a:t>
            </a:r>
            <a:r>
              <a:rPr lang="ka-GE" sz="2000" dirty="0">
                <a:ea typeface="Sylfaen" panose="010A0502050306030303" pitchFamily="18" charset="0"/>
                <a:cs typeface="Times New Roman" panose="02020603050405020304" pitchFamily="18" charset="0"/>
              </a:rPr>
              <a:t> (</a:t>
            </a:r>
            <a:r>
              <a:rPr lang="ka-GE" sz="2000" dirty="0" err="1">
                <a:ea typeface="Sylfaen" panose="010A0502050306030303" pitchFamily="18" charset="0"/>
                <a:cs typeface="Times New Roman" panose="02020603050405020304" pitchFamily="18" charset="0"/>
              </a:rPr>
              <a:t>სურმენე</a:t>
            </a:r>
            <a:r>
              <a:rPr lang="ka-GE" sz="2000" dirty="0">
                <a:ea typeface="Sylfaen" panose="010A0502050306030303" pitchFamily="18" charset="0"/>
                <a:cs typeface="Times New Roman" panose="02020603050405020304" pitchFamily="18" charset="0"/>
              </a:rPr>
              <a:t>), შემდეგ ათენს (ფაზარი), </a:t>
            </a:r>
            <a:r>
              <a:rPr lang="ka-GE" sz="2000" dirty="0" err="1">
                <a:ea typeface="Sylfaen" panose="010A0502050306030303" pitchFamily="18" charset="0"/>
                <a:cs typeface="Times New Roman" panose="02020603050405020304" pitchFamily="18" charset="0"/>
              </a:rPr>
              <a:t>აფსაროსს</a:t>
            </a:r>
            <a:r>
              <a:rPr lang="ka-GE" sz="2000" dirty="0">
                <a:ea typeface="Sylfaen" panose="010A0502050306030303" pitchFamily="18" charset="0"/>
                <a:cs typeface="Times New Roman" panose="02020603050405020304" pitchFamily="18" charset="0"/>
              </a:rPr>
              <a:t> (გონიო), ფაზისს, დიოსკურია (</a:t>
            </a:r>
            <a:r>
              <a:rPr lang="ka-GE" sz="2000" dirty="0" err="1">
                <a:ea typeface="Sylfaen" panose="010A0502050306030303" pitchFamily="18" charset="0"/>
                <a:cs typeface="Times New Roman" panose="02020603050405020304" pitchFamily="18" charset="0"/>
              </a:rPr>
              <a:t>სებასტოპოლისს</a:t>
            </a:r>
            <a:r>
              <a:rPr lang="ka-GE" sz="2000" dirty="0">
                <a:ea typeface="Sylfaen" panose="010A0502050306030303" pitchFamily="18" charset="0"/>
                <a:cs typeface="Times New Roman" panose="02020603050405020304" pitchFamily="18" charset="0"/>
              </a:rPr>
              <a:t>) და წერს, რომ </a:t>
            </a:r>
            <a:r>
              <a:rPr lang="ka-GE" sz="2000" b="1" dirty="0">
                <a:ea typeface="Sylfaen" panose="010A0502050306030303" pitchFamily="18" charset="0"/>
                <a:cs typeface="Times New Roman" panose="02020603050405020304" pitchFamily="18" charset="0"/>
              </a:rPr>
              <a:t>,,ტრაპეზუნტიდან </a:t>
            </a:r>
            <a:r>
              <a:rPr lang="ka-GE" sz="2000" b="1" dirty="0" err="1">
                <a:ea typeface="Sylfaen" panose="010A0502050306030303" pitchFamily="18" charset="0"/>
                <a:cs typeface="Times New Roman" panose="02020603050405020304" pitchFamily="18" charset="0"/>
              </a:rPr>
              <a:t>სებასტოპოლისამდე</a:t>
            </a:r>
            <a:r>
              <a:rPr lang="ka-GE" sz="2000" b="1" dirty="0">
                <a:ea typeface="Sylfaen" panose="010A0502050306030303" pitchFamily="18" charset="0"/>
                <a:cs typeface="Times New Roman" panose="02020603050405020304" pitchFamily="18" charset="0"/>
              </a:rPr>
              <a:t> 2260 სტადიონია“.</a:t>
            </a:r>
            <a:r>
              <a:rPr lang="ka-GE" sz="2000" dirty="0">
                <a:ea typeface="Sylfaen" panose="010A0502050306030303" pitchFamily="18" charset="0"/>
                <a:cs typeface="Times New Roman" panose="02020603050405020304" pitchFamily="18" charset="0"/>
              </a:rPr>
              <a:t> მიღებულია, რომ </a:t>
            </a:r>
            <a:r>
              <a:rPr lang="ka-GE" sz="2000" dirty="0" err="1">
                <a:ea typeface="Sylfaen" panose="010A0502050306030303" pitchFamily="18" charset="0"/>
                <a:cs typeface="Times New Roman" panose="02020603050405020304" pitchFamily="18" charset="0"/>
              </a:rPr>
              <a:t>არიანეს</a:t>
            </a:r>
            <a:r>
              <a:rPr lang="ka-GE" sz="2000" dirty="0">
                <a:ea typeface="Sylfaen" panose="010A0502050306030303" pitchFamily="18" charset="0"/>
                <a:cs typeface="Times New Roman" panose="02020603050405020304" pitchFamily="18" charset="0"/>
              </a:rPr>
              <a:t> სტადიონი დაახ. 180 მეტრია. შესაბამისად ტრაპიზონიდან </a:t>
            </a:r>
            <a:r>
              <a:rPr lang="ka-GE" sz="2000" dirty="0" err="1">
                <a:ea typeface="Sylfaen" panose="010A0502050306030303" pitchFamily="18" charset="0"/>
                <a:cs typeface="Times New Roman" panose="02020603050405020304" pitchFamily="18" charset="0"/>
              </a:rPr>
              <a:t>სებასტოპოლისამდე</a:t>
            </a:r>
            <a:r>
              <a:rPr lang="ka-GE" sz="2000" dirty="0">
                <a:ea typeface="Sylfaen" panose="010A0502050306030303" pitchFamily="18" charset="0"/>
                <a:cs typeface="Times New Roman" panose="02020603050405020304" pitchFamily="18" charset="0"/>
              </a:rPr>
              <a:t> 400 კმ. გამოდის, რაც ნიშნავს იმას, რომ </a:t>
            </a:r>
            <a:r>
              <a:rPr lang="ka-GE" sz="2000" dirty="0" err="1">
                <a:ea typeface="Sylfaen" panose="010A0502050306030303" pitchFamily="18" charset="0"/>
                <a:cs typeface="Times New Roman" panose="02020603050405020304" pitchFamily="18" charset="0"/>
              </a:rPr>
              <a:t>არიანეს</a:t>
            </a:r>
            <a:r>
              <a:rPr lang="ka-GE" sz="2000" dirty="0">
                <a:ea typeface="Sylfaen" panose="010A0502050306030303" pitchFamily="18" charset="0"/>
                <a:cs typeface="Times New Roman" panose="02020603050405020304" pitchFamily="18" charset="0"/>
              </a:rPr>
              <a:t> </a:t>
            </a:r>
            <a:r>
              <a:rPr lang="ka-GE" sz="2000" dirty="0" err="1">
                <a:ea typeface="Sylfaen" panose="010A0502050306030303" pitchFamily="18" charset="0"/>
                <a:cs typeface="Times New Roman" panose="02020603050405020304" pitchFamily="18" charset="0"/>
              </a:rPr>
              <a:t>სებასტოპოლისი</a:t>
            </a:r>
            <a:r>
              <a:rPr lang="ka-GE" sz="2000" dirty="0">
                <a:ea typeface="Sylfaen" panose="010A0502050306030303" pitchFamily="18" charset="0"/>
                <a:cs typeface="Times New Roman" panose="02020603050405020304" pitchFamily="18" charset="0"/>
              </a:rPr>
              <a:t> თანამედროვე სოხუმის მიდამოებია.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 ანანია ჯაფარიძის ნაშრომებში არ ჩანს რა იყო დასავლეთ საქართველოს იმ საეკლესიო ცენტრების </a:t>
            </a:r>
            <a:r>
              <a:rPr lang="ka-GE" sz="2000" b="1" dirty="0">
                <a:ea typeface="Sylfaen" panose="010A0502050306030303" pitchFamily="18" charset="0"/>
                <a:cs typeface="Times New Roman" panose="02020603050405020304" pitchFamily="18" charset="0"/>
              </a:rPr>
              <a:t>(</a:t>
            </a:r>
            <a:r>
              <a:rPr lang="ka-GE" sz="2000" b="1" dirty="0" err="1">
                <a:ea typeface="Sylfaen" panose="010A0502050306030303" pitchFamily="18" charset="0"/>
                <a:cs typeface="Times New Roman" panose="02020603050405020304" pitchFamily="18" charset="0"/>
              </a:rPr>
              <a:t>პიტიუნტი</a:t>
            </a:r>
            <a:r>
              <a:rPr lang="ka-GE" sz="2000" b="1" dirty="0">
                <a:ea typeface="Sylfaen" panose="010A0502050306030303" pitchFamily="18" charset="0"/>
                <a:cs typeface="Times New Roman" panose="02020603050405020304" pitchFamily="18" charset="0"/>
              </a:rPr>
              <a:t>, </a:t>
            </a:r>
            <a:r>
              <a:rPr lang="ka-GE" sz="2000" b="1" dirty="0" err="1">
                <a:ea typeface="Sylfaen" panose="010A0502050306030303" pitchFamily="18" charset="0"/>
                <a:cs typeface="Times New Roman" panose="02020603050405020304" pitchFamily="18" charset="0"/>
              </a:rPr>
              <a:t>სებასტოპოლისი</a:t>
            </a:r>
            <a:r>
              <a:rPr lang="ka-GE" sz="2000" b="1" dirty="0">
                <a:ea typeface="Sylfaen" panose="010A0502050306030303" pitchFamily="18" charset="0"/>
                <a:cs typeface="Times New Roman" panose="02020603050405020304" pitchFamily="18" charset="0"/>
              </a:rPr>
              <a:t>, </a:t>
            </a:r>
            <a:r>
              <a:rPr lang="ka-GE" sz="2000" b="1" dirty="0" smtClean="0">
                <a:ea typeface="Sylfaen" panose="010A0502050306030303" pitchFamily="18" charset="0"/>
                <a:cs typeface="Times New Roman" panose="02020603050405020304" pitchFamily="18" charset="0"/>
              </a:rPr>
              <a:t>ფაზისი, პეტრა</a:t>
            </a:r>
            <a:r>
              <a:rPr lang="ka-GE" sz="2000" dirty="0" smtClean="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ადგილზე, რომლებიც მან სამხრეთ-შავიზღვისპირეთში </a:t>
            </a:r>
            <a:r>
              <a:rPr lang="ka-GE" sz="2000" dirty="0" smtClean="0">
                <a:ea typeface="Sylfaen" panose="010A0502050306030303" pitchFamily="18" charset="0"/>
                <a:cs typeface="Times New Roman" panose="02020603050405020304" pitchFamily="18" charset="0"/>
              </a:rPr>
              <a:t>გადაიტანა, იქ </a:t>
            </a:r>
            <a:r>
              <a:rPr lang="ka-GE" sz="2000" dirty="0">
                <a:ea typeface="Sylfaen" panose="010A0502050306030303" pitchFamily="18" charset="0"/>
                <a:cs typeface="Times New Roman" panose="02020603050405020304" pitchFamily="18" charset="0"/>
              </a:rPr>
              <a:t>ხომ არქეოლოგიური კვლევებია ჩატარებული და მოძიებულია შესაბამისი ნივთიერი მასალა.</a:t>
            </a:r>
            <a:endParaRPr lang="ka-GE" sz="2000" dirty="0" smtClean="0">
              <a:ea typeface="Sylfaen" panose="010A0502050306030303" pitchFamily="18" charset="0"/>
              <a:cs typeface="Times New Roman" panose="02020603050405020304" pitchFamily="18" charset="0"/>
            </a:endParaRPr>
          </a:p>
          <a:p>
            <a:pPr marL="0" marR="0" indent="0" algn="just">
              <a:lnSpc>
                <a:spcPct val="106000"/>
              </a:lnSpc>
              <a:spcBef>
                <a:spcPts val="0"/>
              </a:spcBef>
              <a:spcAft>
                <a:spcPts val="800"/>
              </a:spcAft>
              <a:buNone/>
            </a:pPr>
            <a:endParaRPr lang="ka-GE" sz="2000" dirty="0">
              <a:ea typeface="Sylfaen" panose="010A0502050306030303" pitchFamily="18" charset="0"/>
              <a:cs typeface="Times New Roman" panose="02020603050405020304" pitchFamily="18" charset="0"/>
            </a:endParaRPr>
          </a:p>
          <a:p>
            <a:endParaRPr lang="ka-GE" dirty="0"/>
          </a:p>
        </p:txBody>
      </p:sp>
    </p:spTree>
    <p:extLst>
      <p:ext uri="{BB962C8B-B14F-4D97-AF65-F5344CB8AC3E}">
        <p14:creationId xmlns:p14="http://schemas.microsoft.com/office/powerpoint/2010/main" val="3638205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336331"/>
            <a:ext cx="8911687" cy="304800"/>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322786" y="735724"/>
            <a:ext cx="9181826" cy="5906814"/>
          </a:xfrm>
        </p:spPr>
        <p:txBody>
          <a:bodyPr/>
          <a:lstStyle/>
          <a:p>
            <a:pPr marL="0" marR="0" algn="just">
              <a:lnSpc>
                <a:spcPct val="106000"/>
              </a:lnSpc>
              <a:spcBef>
                <a:spcPts val="0"/>
              </a:spcBef>
              <a:spcAft>
                <a:spcPts val="800"/>
              </a:spcAft>
            </a:pPr>
            <a:endParaRPr lang="ka-GE" sz="1600" dirty="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a:ea typeface="Sylfaen" panose="010A0502050306030303" pitchFamily="18" charset="0"/>
                <a:cs typeface="Times New Roman" panose="02020603050405020304" pitchFamily="18" charset="0"/>
              </a:rPr>
              <a:t>უწმინდესი სინოდის განჩინების საფუძველი გახდა თანამედროვე ქართულ ისტორიოგრაფიაში დამკვიდრებული დებულება</a:t>
            </a:r>
            <a:r>
              <a:rPr lang="ka-GE" sz="2000" dirty="0" smtClean="0">
                <a:ea typeface="Sylfaen" panose="010A0502050306030303" pitchFamily="18" charset="0"/>
                <a:cs typeface="Times New Roman" panose="02020603050405020304" pitchFamily="18" charset="0"/>
              </a:rPr>
              <a:t>: </a:t>
            </a:r>
            <a:r>
              <a:rPr lang="ka-GE" sz="2000" b="1" i="1" dirty="0" smtClean="0">
                <a:ea typeface="Sylfaen" panose="010A0502050306030303" pitchFamily="18" charset="0"/>
                <a:cs typeface="Times New Roman" panose="02020603050405020304" pitchFamily="18" charset="0"/>
              </a:rPr>
              <a:t>„სანამ </a:t>
            </a:r>
            <a:r>
              <a:rPr lang="ka-GE" sz="2000" b="1" i="1" dirty="0">
                <a:ea typeface="Sylfaen" panose="010A0502050306030303" pitchFamily="18" charset="0"/>
                <a:cs typeface="Times New Roman" panose="02020603050405020304" pitchFamily="18" charset="0"/>
              </a:rPr>
              <a:t>დასავლეთ საქართველო პოლიტიკურად ბიზანტიის ხელისუფლების ქვეშ იმყოფებოდა, ოფიციალური ეკლესიისა და სახელმწიფო კანცელარიის ენის როლს ბერძნული ასრულებდა</a:t>
            </a:r>
            <a:r>
              <a:rPr lang="ka-GE" sz="2000" b="1" i="1" dirty="0" smtClean="0">
                <a:ea typeface="Sylfaen" panose="010A0502050306030303" pitchFamily="18" charset="0"/>
                <a:cs typeface="Times New Roman" panose="02020603050405020304" pitchFamily="18" charset="0"/>
              </a:rPr>
              <a:t>“</a:t>
            </a:r>
            <a:r>
              <a:rPr lang="ka-GE" sz="2000" dirty="0" smtClean="0">
                <a:ea typeface="Sylfaen" panose="010A0502050306030303" pitchFamily="18" charset="0"/>
                <a:cs typeface="Times New Roman" panose="02020603050405020304" pitchFamily="18" charset="0"/>
              </a:rPr>
              <a:t> (სინ,</a:t>
            </a:r>
            <a:r>
              <a:rPr lang="en-US" sz="2000" dirty="0" smtClean="0">
                <a:ea typeface="Sylfaen" panose="010A0502050306030303" pitchFamily="18" charset="0"/>
                <a:cs typeface="Times New Roman" panose="02020603050405020304" pitchFamily="18" charset="0"/>
              </a:rPr>
              <a:t>II</a:t>
            </a:r>
            <a:r>
              <a:rPr lang="ka-GE" sz="2000" dirty="0" smtClean="0">
                <a:ea typeface="Sylfaen" panose="010A0502050306030303" pitchFamily="18" charset="0"/>
                <a:cs typeface="Times New Roman" panose="02020603050405020304" pitchFamily="18" charset="0"/>
              </a:rPr>
              <a:t>,1973:428) და აქედან </a:t>
            </a:r>
            <a:r>
              <a:rPr lang="ka-GE" sz="2000" dirty="0">
                <a:ea typeface="Sylfaen" panose="010A0502050306030303" pitchFamily="18" charset="0"/>
                <a:cs typeface="Times New Roman" panose="02020603050405020304" pitchFamily="18" charset="0"/>
              </a:rPr>
              <a:t>გამომდინარე ხელოვნურად შექმნილი </a:t>
            </a:r>
            <a:r>
              <a:rPr lang="ka-GE" sz="2000" dirty="0" smtClean="0">
                <a:ea typeface="Sylfaen" panose="010A0502050306030303" pitchFamily="18" charset="0"/>
                <a:cs typeface="Times New Roman" panose="02020603050405020304" pitchFamily="18" charset="0"/>
              </a:rPr>
              <a:t>თეორიები </a:t>
            </a:r>
            <a:r>
              <a:rPr lang="ka-GE" sz="2000" dirty="0">
                <a:ea typeface="Sylfaen" panose="010A0502050306030303" pitchFamily="18" charset="0"/>
                <a:cs typeface="Times New Roman" panose="02020603050405020304" pitchFamily="18" charset="0"/>
              </a:rPr>
              <a:t>ე. წ. </a:t>
            </a:r>
            <a:r>
              <a:rPr lang="ka-GE" sz="2000" b="1" dirty="0" smtClean="0">
                <a:ea typeface="Sylfaen" panose="010A0502050306030303" pitchFamily="18" charset="0"/>
                <a:cs typeface="Times New Roman" panose="02020603050405020304" pitchFamily="18" charset="0"/>
              </a:rPr>
              <a:t>„</a:t>
            </a:r>
            <a:r>
              <a:rPr lang="ka-GE" sz="2000" b="1" dirty="0" err="1" smtClean="0">
                <a:ea typeface="Sylfaen" panose="010A0502050306030303" pitchFamily="18" charset="0"/>
                <a:cs typeface="Times New Roman" panose="02020603050405020304" pitchFamily="18" charset="0"/>
              </a:rPr>
              <a:t>ქართიზაციისა</a:t>
            </a:r>
            <a:r>
              <a:rPr lang="ka-GE" sz="2000" b="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და </a:t>
            </a:r>
            <a:r>
              <a:rPr lang="ka-GE" sz="2000" dirty="0" smtClean="0">
                <a:ea typeface="Sylfaen" panose="010A0502050306030303" pitchFamily="18" charset="0"/>
                <a:cs typeface="Times New Roman" panose="02020603050405020304" pitchFamily="18" charset="0"/>
              </a:rPr>
              <a:t>„</a:t>
            </a:r>
            <a:r>
              <a:rPr lang="ka-GE" sz="2000" b="1" dirty="0" err="1" smtClean="0">
                <a:ea typeface="Sylfaen" panose="010A0502050306030303" pitchFamily="18" charset="0"/>
                <a:cs typeface="Times New Roman" panose="02020603050405020304" pitchFamily="18" charset="0"/>
              </a:rPr>
              <a:t>პროზელიტიზმისა</a:t>
            </a:r>
            <a:r>
              <a:rPr lang="ka-GE" sz="2000" b="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რაც ფაქტიურად საქართველოს სახელმწიფოებრივი და საეკლესიო იურისდიქციიდან დასავლეთ საქართველოს ამოვარდნას ნიშნავს მთელი ხუთი- ექვსი საუკუნის (IV-IX სს.) განმავლობაში. ამიტომ ვფიქრობთ, განჩინების შესრულებაც იმით უნდა დაწყებულიყო, რამდენად დასაბუთებულია </a:t>
            </a:r>
            <a:r>
              <a:rPr lang="ka-GE" sz="2000" dirty="0" smtClean="0">
                <a:ea typeface="Sylfaen" panose="010A0502050306030303" pitchFamily="18" charset="0"/>
                <a:cs typeface="Times New Roman" panose="02020603050405020304" pitchFamily="18" charset="0"/>
              </a:rPr>
              <a:t>ზემოთ </a:t>
            </a:r>
            <a:r>
              <a:rPr lang="ka-GE" sz="2000" dirty="0">
                <a:ea typeface="Sylfaen" panose="010A0502050306030303" pitchFamily="18" charset="0"/>
                <a:cs typeface="Times New Roman" panose="02020603050405020304" pitchFamily="18" charset="0"/>
              </a:rPr>
              <a:t>მოტანილი დებულება და მის გასამაგრებლად შექმნილი თეორიები.</a:t>
            </a:r>
          </a:p>
          <a:p>
            <a:endParaRPr lang="ka-GE" sz="2000" dirty="0"/>
          </a:p>
        </p:txBody>
      </p:sp>
    </p:spTree>
    <p:extLst>
      <p:ext uri="{BB962C8B-B14F-4D97-AF65-F5344CB8AC3E}">
        <p14:creationId xmlns:p14="http://schemas.microsoft.com/office/powerpoint/2010/main" val="3859886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336331"/>
            <a:ext cx="8911687" cy="304800"/>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2427890" y="1408386"/>
            <a:ext cx="9076722" cy="5129046"/>
          </a:xfrm>
        </p:spPr>
        <p:txBody>
          <a:bodyPr/>
          <a:lstStyle/>
          <a:p>
            <a:pPr marL="0" marR="0" algn="just">
              <a:lnSpc>
                <a:spcPct val="106000"/>
              </a:lnSpc>
              <a:spcBef>
                <a:spcPts val="0"/>
              </a:spcBef>
              <a:spcAft>
                <a:spcPts val="800"/>
              </a:spcAft>
            </a:pPr>
            <a:endParaRPr lang="ka-GE" sz="16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სამეცნიერო </a:t>
            </a:r>
            <a:r>
              <a:rPr lang="ka-GE" sz="2000" dirty="0">
                <a:ea typeface="Sylfaen" panose="010A0502050306030303" pitchFamily="18" charset="0"/>
                <a:cs typeface="Times New Roman" panose="02020603050405020304" pitchFamily="18" charset="0"/>
              </a:rPr>
              <a:t>ლიტერატურაში </a:t>
            </a:r>
            <a:r>
              <a:rPr lang="ka-GE" sz="2000" b="1" i="1" dirty="0">
                <a:ea typeface="Sylfaen" panose="010A0502050306030303" pitchFamily="18" charset="0"/>
                <a:cs typeface="Times New Roman" panose="02020603050405020304" pitchFamily="18" charset="0"/>
              </a:rPr>
              <a:t>„</a:t>
            </a:r>
            <a:r>
              <a:rPr lang="ka-GE" sz="2000" b="1" i="1" dirty="0" err="1">
                <a:ea typeface="Sylfaen" panose="010A0502050306030303" pitchFamily="18" charset="0"/>
                <a:cs typeface="Times New Roman" panose="02020603050405020304" pitchFamily="18" charset="0"/>
              </a:rPr>
              <a:t>ქართიზაცია</a:t>
            </a:r>
            <a:r>
              <a:rPr lang="ka-GE" sz="2000" b="1" i="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განმარტებულია, როგორც „ქართის ტომების </a:t>
            </a:r>
            <a:r>
              <a:rPr lang="ka-GE" sz="2000" dirty="0" err="1" smtClean="0">
                <a:ea typeface="Sylfaen" panose="010A0502050306030303" pitchFamily="18" charset="0"/>
                <a:cs typeface="Times New Roman" panose="02020603050405020304" pitchFamily="18" charset="0"/>
              </a:rPr>
              <a:t>შეღწევა</a:t>
            </a:r>
            <a:r>
              <a:rPr lang="ka-GE" b="1" i="1" baseline="30000" dirty="0" err="1" smtClean="0">
                <a:solidFill>
                  <a:prstClr val="black">
                    <a:lumMod val="75000"/>
                    <a:lumOff val="25000"/>
                  </a:prstClr>
                </a:solidFill>
                <a:ea typeface="Sylfaen" panose="010A0502050306030303" pitchFamily="18" charset="0"/>
                <a:cs typeface="Times New Roman" panose="02020603050405020304" pitchFamily="18" charset="0"/>
              </a:rPr>
              <a:t>___</a:t>
            </a:r>
            <a:r>
              <a:rPr lang="ka-GE" sz="2000" dirty="0" err="1" smtClean="0">
                <a:ea typeface="Sylfaen" panose="010A0502050306030303" pitchFamily="18" charset="0"/>
                <a:cs typeface="Times New Roman" panose="02020603050405020304" pitchFamily="18" charset="0"/>
              </a:rPr>
              <a:t>ინფილტრაცია</a:t>
            </a:r>
            <a:r>
              <a:rPr lang="ka-GE" b="1" i="1" baseline="30000" dirty="0" smtClean="0">
                <a:solidFill>
                  <a:prstClr val="black">
                    <a:lumMod val="75000"/>
                    <a:lumOff val="25000"/>
                  </a:prstClr>
                </a:solidFill>
                <a:ea typeface="Sylfaen" panose="010A0502050306030303" pitchFamily="18" charset="0"/>
                <a:cs typeface="Times New Roman" panose="02020603050405020304" pitchFamily="18" charset="0"/>
              </a:rPr>
              <a:t> </a:t>
            </a:r>
            <a:r>
              <a:rPr lang="ka-GE" b="1" i="1" baseline="30000" dirty="0">
                <a:solidFill>
                  <a:prstClr val="black">
                    <a:lumMod val="75000"/>
                    <a:lumOff val="25000"/>
                  </a:prstClr>
                </a:solidFill>
                <a:ea typeface="Sylfaen" panose="010A0502050306030303" pitchFamily="18" charset="0"/>
                <a:cs typeface="Times New Roman" panose="02020603050405020304" pitchFamily="18" charset="0"/>
              </a:rPr>
              <a:t>___ </a:t>
            </a:r>
            <a:r>
              <a:rPr lang="ka-GE" sz="2000" dirty="0" smtClean="0">
                <a:ea typeface="Sylfaen" panose="010A0502050306030303" pitchFamily="18" charset="0"/>
                <a:cs typeface="Times New Roman" panose="02020603050405020304" pitchFamily="18" charset="0"/>
              </a:rPr>
              <a:t>არაქართულ </a:t>
            </a:r>
            <a:r>
              <a:rPr lang="ka-GE" sz="2000" dirty="0">
                <a:ea typeface="Sylfaen" panose="010A0502050306030303" pitchFamily="18" charset="0"/>
                <a:cs typeface="Times New Roman" panose="02020603050405020304" pitchFamily="18" charset="0"/>
              </a:rPr>
              <a:t>ან </a:t>
            </a:r>
            <a:r>
              <a:rPr lang="ka-GE" sz="2000" dirty="0" err="1">
                <a:ea typeface="Sylfaen" panose="010A0502050306030303" pitchFamily="18" charset="0"/>
                <a:cs typeface="Times New Roman" panose="02020603050405020304" pitchFamily="18" charset="0"/>
              </a:rPr>
              <a:t>არაქართველურ</a:t>
            </a:r>
            <a:r>
              <a:rPr lang="ka-GE" sz="2000" dirty="0">
                <a:ea typeface="Sylfaen" panose="010A0502050306030303" pitchFamily="18" charset="0"/>
                <a:cs typeface="Times New Roman" panose="02020603050405020304" pitchFamily="18" charset="0"/>
              </a:rPr>
              <a:t> ტომებში, ხოლო </a:t>
            </a:r>
            <a:r>
              <a:rPr lang="ka-GE" sz="2000" b="1" smtClean="0">
                <a:ea typeface="Sylfaen" panose="010A0502050306030303" pitchFamily="18" charset="0"/>
                <a:cs typeface="Times New Roman" panose="02020603050405020304" pitchFamily="18" charset="0"/>
              </a:rPr>
              <a:t>პროზელიტიზმი</a:t>
            </a:r>
            <a:r>
              <a:rPr lang="ka-GE" b="1" i="1" baseline="30000" smtClean="0">
                <a:solidFill>
                  <a:prstClr val="black">
                    <a:lumMod val="75000"/>
                    <a:lumOff val="25000"/>
                  </a:prstClr>
                </a:solidFill>
                <a:ea typeface="Sylfaen" panose="010A0502050306030303" pitchFamily="18" charset="0"/>
                <a:cs typeface="Times New Roman" panose="02020603050405020304" pitchFamily="18" charset="0"/>
              </a:rPr>
              <a:t>___</a:t>
            </a:r>
            <a:r>
              <a:rPr lang="ka-GE" sz="2000" smtClean="0">
                <a:ea typeface="Sylfaen" panose="010A0502050306030303" pitchFamily="18" charset="0"/>
                <a:cs typeface="Times New Roman" panose="02020603050405020304" pitchFamily="18" charset="0"/>
              </a:rPr>
              <a:t>ქართლის</a:t>
            </a:r>
            <a:r>
              <a:rPr lang="ka-GE" sz="2000" dirty="0" smtClean="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ეკლესიის შეჭრა სხვა ეკლესიის იურისდიქციის ფარგლებში. ეს თეორიები სჭირდებოდათ ზემოთ ხსენებული თეორიის დასასაბუთებლად, რადგან თუ </a:t>
            </a:r>
            <a:r>
              <a:rPr lang="ka-GE" sz="2000" dirty="0" smtClean="0">
                <a:ea typeface="Sylfaen" panose="010A0502050306030303" pitchFamily="18" charset="0"/>
                <a:cs typeface="Times New Roman" panose="02020603050405020304" pitchFamily="18" charset="0"/>
              </a:rPr>
              <a:t>ხუთი-ექვსი </a:t>
            </a:r>
            <a:r>
              <a:rPr lang="ka-GE" sz="2000" dirty="0">
                <a:ea typeface="Sylfaen" panose="010A0502050306030303" pitchFamily="18" charset="0"/>
                <a:cs typeface="Times New Roman" panose="02020603050405020304" pitchFamily="18" charset="0"/>
              </a:rPr>
              <a:t>საუკუნის </a:t>
            </a:r>
            <a:r>
              <a:rPr lang="ka-GE" sz="2000" dirty="0" smtClean="0">
                <a:ea typeface="Sylfaen" panose="010A0502050306030303" pitchFamily="18" charset="0"/>
                <a:cs typeface="Times New Roman" panose="02020603050405020304" pitchFamily="18" charset="0"/>
              </a:rPr>
              <a:t>განმავლობაში </a:t>
            </a:r>
            <a:r>
              <a:rPr lang="ka-GE" sz="2000" dirty="0">
                <a:ea typeface="Sylfaen" panose="010A0502050306030303" pitchFamily="18" charset="0"/>
                <a:cs typeface="Times New Roman" panose="02020603050405020304" pitchFamily="18" charset="0"/>
              </a:rPr>
              <a:t>დასავლეთ საქართველოში</a:t>
            </a:r>
            <a:r>
              <a:rPr lang="ka-GE" sz="2000" b="1" dirty="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მართლაც სახელმწიფო მმართველობისა და ღვთისმსახურების ენა ბერძნული იყო, აქაურ ქართველობას უნდა დავიწყებოდა მშობლიური ქართული ენა და საჭირო გახდებოდა გარედან ჩარევა.</a:t>
            </a:r>
          </a:p>
          <a:p>
            <a:pPr marL="0" marR="0" algn="just">
              <a:lnSpc>
                <a:spcPct val="106000"/>
              </a:lnSpc>
              <a:spcBef>
                <a:spcPts val="0"/>
              </a:spcBef>
              <a:spcAft>
                <a:spcPts val="800"/>
              </a:spcAft>
            </a:pPr>
            <a:endParaRPr lang="ka-GE" sz="20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691287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592925" y="178677"/>
            <a:ext cx="8911687" cy="273268"/>
          </a:xfrm>
        </p:spPr>
        <p:txBody>
          <a:bodyPr>
            <a:normAutofit fontScale="90000"/>
          </a:bodyPr>
          <a:lstStyle/>
          <a:p>
            <a:endParaRPr lang="ka-GE" dirty="0"/>
          </a:p>
        </p:txBody>
      </p:sp>
      <p:sp>
        <p:nvSpPr>
          <p:cNvPr id="3" name="შიგთავსის ჩანაცვლების ველი 2"/>
          <p:cNvSpPr>
            <a:spLocks noGrp="1"/>
          </p:cNvSpPr>
          <p:nvPr>
            <p:ph idx="1"/>
          </p:nvPr>
        </p:nvSpPr>
        <p:spPr>
          <a:xfrm>
            <a:off x="1860331" y="283779"/>
            <a:ext cx="9869214" cy="6421821"/>
          </a:xfrm>
        </p:spPr>
        <p:txBody>
          <a:bodyPr>
            <a:normAutofit/>
          </a:bodyPr>
          <a:lstStyle/>
          <a:p>
            <a:pPr marL="0" marR="0" indent="0" algn="just">
              <a:lnSpc>
                <a:spcPct val="106000"/>
              </a:lnSpc>
              <a:spcBef>
                <a:spcPts val="0"/>
              </a:spcBef>
              <a:spcAft>
                <a:spcPts val="800"/>
              </a:spcAft>
              <a:buNone/>
            </a:pP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 </a:t>
            </a:r>
            <a:r>
              <a:rPr lang="ka-GE" sz="2000" dirty="0">
                <a:ea typeface="Sylfaen" panose="010A0502050306030303" pitchFamily="18" charset="0"/>
                <a:cs typeface="Times New Roman" panose="02020603050405020304" pitchFamily="18" charset="0"/>
              </a:rPr>
              <a:t>ზემოთ ხსენებული თეორია ეფუძნებოდა </a:t>
            </a:r>
            <a:r>
              <a:rPr lang="ka-GE" sz="2000" b="1" dirty="0">
                <a:ea typeface="Sylfaen" panose="010A0502050306030303" pitchFamily="18" charset="0"/>
                <a:cs typeface="Times New Roman" panose="02020603050405020304" pitchFamily="18" charset="0"/>
              </a:rPr>
              <a:t>სამ ძირითად არგუმენტს: </a:t>
            </a:r>
            <a:endParaRPr lang="ka-GE" sz="2000" b="1"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1</a:t>
            </a:r>
            <a:r>
              <a:rPr lang="ka-GE" sz="2000" dirty="0">
                <a:ea typeface="Sylfaen" panose="010A0502050306030303" pitchFamily="18" charset="0"/>
                <a:cs typeface="Times New Roman" panose="02020603050405020304" pitchFamily="18" charset="0"/>
              </a:rPr>
              <a:t>. IV—IX საუკუნეებში დასავლეთი საქართველო ექვემდებარებოდა </a:t>
            </a:r>
            <a:r>
              <a:rPr lang="ka-GE" sz="2000" dirty="0" smtClean="0">
                <a:ea typeface="Sylfaen" panose="010A0502050306030303" pitchFamily="18" charset="0"/>
                <a:cs typeface="Times New Roman" panose="02020603050405020304" pitchFamily="18" charset="0"/>
              </a:rPr>
              <a:t>ბიზანტიას; </a:t>
            </a: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2</a:t>
            </a:r>
            <a:r>
              <a:rPr lang="ka-GE" sz="2000" dirty="0">
                <a:ea typeface="Sylfaen" panose="010A0502050306030303" pitchFamily="18" charset="0"/>
                <a:cs typeface="Times New Roman" panose="02020603050405020304" pitchFamily="18" charset="0"/>
              </a:rPr>
              <a:t>. ბერძნული საეკლესიო ნუსხების მიხედვით, აქაური საეკლესიო ცენტრები (</a:t>
            </a:r>
            <a:r>
              <a:rPr lang="ka-GE" sz="2000" b="1" dirty="0" err="1">
                <a:ea typeface="Sylfaen" panose="010A0502050306030303" pitchFamily="18" charset="0"/>
                <a:cs typeface="Times New Roman" panose="02020603050405020304" pitchFamily="18" charset="0"/>
              </a:rPr>
              <a:t>პიტიუნტი</a:t>
            </a:r>
            <a:r>
              <a:rPr lang="ka-GE" sz="2000" b="1" dirty="0">
                <a:ea typeface="Sylfaen" panose="010A0502050306030303" pitchFamily="18" charset="0"/>
                <a:cs typeface="Times New Roman" panose="02020603050405020304" pitchFamily="18" charset="0"/>
              </a:rPr>
              <a:t>, </a:t>
            </a:r>
            <a:r>
              <a:rPr lang="ka-GE" sz="2000" b="1" dirty="0" err="1">
                <a:ea typeface="Sylfaen" panose="010A0502050306030303" pitchFamily="18" charset="0"/>
                <a:cs typeface="Times New Roman" panose="02020603050405020304" pitchFamily="18" charset="0"/>
              </a:rPr>
              <a:t>სებასტოპოლისი</a:t>
            </a:r>
            <a:r>
              <a:rPr lang="ka-GE" sz="2000" b="1" dirty="0">
                <a:ea typeface="Sylfaen" panose="010A0502050306030303" pitchFamily="18" charset="0"/>
                <a:cs typeface="Times New Roman" panose="02020603050405020304" pitchFamily="18" charset="0"/>
              </a:rPr>
              <a:t>, </a:t>
            </a:r>
            <a:r>
              <a:rPr lang="ka-GE" sz="2000" b="1" dirty="0" err="1" smtClean="0">
                <a:ea typeface="Sylfaen" panose="010A0502050306030303" pitchFamily="18" charset="0"/>
                <a:cs typeface="Times New Roman" panose="02020603050405020304" pitchFamily="18" charset="0"/>
              </a:rPr>
              <a:t>ფაზისი,პეტრა</a:t>
            </a:r>
            <a:r>
              <a:rPr lang="ka-GE" sz="2000" dirty="0" smtClean="0">
                <a:ea typeface="Sylfaen" panose="010A0502050306030303" pitchFamily="18" charset="0"/>
                <a:cs typeface="Times New Roman" panose="02020603050405020304" pitchFamily="18" charset="0"/>
              </a:rPr>
              <a:t>...)VII საუკუნიდან </a:t>
            </a:r>
            <a:r>
              <a:rPr lang="ka-GE" sz="2000" dirty="0">
                <a:ea typeface="Sylfaen" panose="010A0502050306030303" pitchFamily="18" charset="0"/>
                <a:cs typeface="Times New Roman" panose="02020603050405020304" pitchFamily="18" charset="0"/>
              </a:rPr>
              <a:t>ექვემდებარებოდნენ კონსტანტინეპოლის საპატრიარქოს, </a:t>
            </a:r>
            <a:endParaRPr lang="ka-GE" sz="2000" dirty="0" smtClean="0">
              <a:ea typeface="Sylfaen" panose="010A0502050306030303" pitchFamily="18" charset="0"/>
              <a:cs typeface="Times New Roman" panose="02020603050405020304" pitchFamily="18" charset="0"/>
            </a:endParaRP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3</a:t>
            </a:r>
            <a:r>
              <a:rPr lang="ka-GE" sz="2000" dirty="0">
                <a:ea typeface="Sylfaen" panose="010A0502050306030303" pitchFamily="18" charset="0"/>
                <a:cs typeface="Times New Roman" panose="02020603050405020304" pitchFamily="18" charset="0"/>
              </a:rPr>
              <a:t>. დასავლეთ საქართველოს ტერიტორიაზე არ არის აღმოჩენილი ქართული ეპიგრაფიკული ძეგლები</a:t>
            </a:r>
            <a:r>
              <a:rPr lang="ka-GE" sz="2000" dirty="0" smtClean="0">
                <a:ea typeface="Sylfaen" panose="010A0502050306030303" pitchFamily="18" charset="0"/>
                <a:cs typeface="Times New Roman" panose="02020603050405020304" pitchFamily="18" charset="0"/>
              </a:rPr>
              <a:t>.</a:t>
            </a:r>
          </a:p>
          <a:p>
            <a:pPr marL="0" marR="0" algn="just">
              <a:lnSpc>
                <a:spcPct val="106000"/>
              </a:lnSpc>
              <a:spcBef>
                <a:spcPts val="0"/>
              </a:spcBef>
              <a:spcAft>
                <a:spcPts val="800"/>
              </a:spcAft>
            </a:pPr>
            <a:r>
              <a:rPr lang="ka-GE" sz="2000" dirty="0" smtClean="0">
                <a:ea typeface="Sylfaen" panose="010A0502050306030303" pitchFamily="18" charset="0"/>
                <a:cs typeface="Times New Roman" panose="02020603050405020304" pitchFamily="18" charset="0"/>
              </a:rPr>
              <a:t>პირველი </a:t>
            </a:r>
            <a:r>
              <a:rPr lang="ka-GE" sz="2000" dirty="0">
                <a:ea typeface="Sylfaen" panose="010A0502050306030303" pitchFamily="18" charset="0"/>
                <a:cs typeface="Times New Roman" panose="02020603050405020304" pitchFamily="18" charset="0"/>
              </a:rPr>
              <a:t>ორი არგუმენტი ისტორიული ფაქტია, მაგრამ დებულების ასეთი დასკვნის საფუძველს არ იძლევა, რადგან </a:t>
            </a:r>
            <a:r>
              <a:rPr lang="ka-GE" sz="2000" b="1" dirty="0">
                <a:ea typeface="Sylfaen" panose="010A0502050306030303" pitchFamily="18" charset="0"/>
                <a:cs typeface="Times New Roman" panose="02020603050405020304" pitchFamily="18" charset="0"/>
              </a:rPr>
              <a:t>ჯერ</a:t>
            </a:r>
            <a:r>
              <a:rPr lang="ka-GE" sz="2000" dirty="0">
                <a:ea typeface="Sylfaen" panose="010A0502050306030303" pitchFamily="18" charset="0"/>
                <a:cs typeface="Times New Roman" panose="02020603050405020304" pitchFamily="18" charset="0"/>
              </a:rPr>
              <a:t> </a:t>
            </a:r>
            <a:r>
              <a:rPr lang="ka-GE" sz="2000" b="1" dirty="0">
                <a:ea typeface="Sylfaen" panose="010A0502050306030303" pitchFamily="18" charset="0"/>
                <a:cs typeface="Times New Roman" panose="02020603050405020304" pitchFamily="18" charset="0"/>
              </a:rPr>
              <a:t>ერთი,</a:t>
            </a:r>
            <a:r>
              <a:rPr lang="ka-GE" sz="2000" dirty="0">
                <a:ea typeface="Sylfaen" panose="010A0502050306030303" pitchFamily="18" charset="0"/>
                <a:cs typeface="Times New Roman" panose="02020603050405020304" pitchFamily="18" charset="0"/>
              </a:rPr>
              <a:t> მართლმადიდებელ ეკლესიაში მიღებულია ეროვნულ ენებზე ღვთისმსახურება, </a:t>
            </a:r>
            <a:r>
              <a:rPr lang="ka-GE" sz="2000" b="1" dirty="0">
                <a:ea typeface="Sylfaen" panose="010A0502050306030303" pitchFamily="18" charset="0"/>
                <a:cs typeface="Times New Roman" panose="02020603050405020304" pitchFamily="18" charset="0"/>
              </a:rPr>
              <a:t>მეორე</a:t>
            </a:r>
            <a:r>
              <a:rPr lang="ka-GE" sz="2000" dirty="0">
                <a:ea typeface="Sylfaen" panose="010A0502050306030303" pitchFamily="18" charset="0"/>
                <a:cs typeface="Times New Roman" panose="02020603050405020304" pitchFamily="18" charset="0"/>
              </a:rPr>
              <a:t>, საკუთრივ ბიზანტიაში VII საუკუნემდე ოფიციალური სახელმწიფო ენა იყო ლათინური და  დასავლეთ საქართველოში </a:t>
            </a:r>
            <a:r>
              <a:rPr lang="ka-GE" sz="2000" dirty="0" smtClean="0">
                <a:ea typeface="Sylfaen" panose="010A0502050306030303" pitchFamily="18" charset="0"/>
                <a:cs typeface="Times New Roman" panose="02020603050405020304" pitchFamily="18" charset="0"/>
              </a:rPr>
              <a:t>იგი ბერძნულს </a:t>
            </a:r>
            <a:r>
              <a:rPr lang="ka-GE" sz="2000" dirty="0">
                <a:ea typeface="Sylfaen" panose="010A0502050306030303" pitchFamily="18" charset="0"/>
                <a:cs typeface="Times New Roman" panose="02020603050405020304" pitchFamily="18" charset="0"/>
              </a:rPr>
              <a:t>ვერ გაავრცელებდა და </a:t>
            </a:r>
            <a:r>
              <a:rPr lang="ka-GE" sz="2000" b="1" dirty="0">
                <a:ea typeface="Sylfaen" panose="010A0502050306030303" pitchFamily="18" charset="0"/>
                <a:cs typeface="Times New Roman" panose="02020603050405020304" pitchFamily="18" charset="0"/>
              </a:rPr>
              <a:t>მესამე</a:t>
            </a:r>
            <a:r>
              <a:rPr lang="ka-GE" sz="2000" dirty="0">
                <a:ea typeface="Sylfaen" panose="010A0502050306030303" pitchFamily="18" charset="0"/>
                <a:cs typeface="Times New Roman" panose="02020603050405020304" pitchFamily="18" charset="0"/>
              </a:rPr>
              <a:t>, ბერძენი და რომაელი ავტორების ცნობით, აქ ბიზანტიელთა ბატონობა არ იყო ისე  მყარი, რომ ეს </a:t>
            </a:r>
            <a:r>
              <a:rPr lang="ka-GE" sz="2000" dirty="0" smtClean="0">
                <a:ea typeface="Sylfaen" panose="010A0502050306030303" pitchFamily="18" charset="0"/>
                <a:cs typeface="Times New Roman" panose="02020603050405020304" pitchFamily="18" charset="0"/>
              </a:rPr>
              <a:t>შესძლებოდათ. </a:t>
            </a:r>
            <a:endParaRPr lang="ka-GE" sz="2000" dirty="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742975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ფრაგმენტები">
  <a:themeElements>
    <a:clrScheme name="ფრაგმენტები">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ფრაგმენტები">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ფრაგმენტები">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142</TotalTime>
  <Words>1044</Words>
  <Application>Microsoft Office PowerPoint</Application>
  <PresentationFormat>ფართოეკრანიანი</PresentationFormat>
  <Paragraphs>70</Paragraphs>
  <Slides>13</Slides>
  <Notes>0</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13</vt:i4>
      </vt:variant>
    </vt:vector>
  </HeadingPairs>
  <TitlesOfParts>
    <vt:vector size="19" baseType="lpstr">
      <vt:lpstr>Arial</vt:lpstr>
      <vt:lpstr>Century Gothic</vt:lpstr>
      <vt:lpstr>Sylfaen</vt:lpstr>
      <vt:lpstr>Times New Roman</vt:lpstr>
      <vt:lpstr>Wingdings 3</vt:lpstr>
      <vt:lpstr>ფრაგმენტები</vt:lpstr>
      <vt:lpstr>ბათუმის შოთა რუსთაველის სახელმწიფო უნივერსიტეტი</vt:lpstr>
      <vt:lpstr> პროფ. ბ. დიასამიძის სასემინარო  თემა: </vt:lpstr>
      <vt:lpstr>    გეგმა: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დასკვნები:</vt:lpstr>
      <vt:lpstr>PowerPoint-ის პრეზენტაცია</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პროფ. ბ. დიასამიძის სასემინარო  თემა:</dc:title>
  <dc:creator>BSU-PC</dc:creator>
  <cp:lastModifiedBy>admin</cp:lastModifiedBy>
  <cp:revision>39</cp:revision>
  <cp:lastPrinted>2018-01-23T06:44:05Z</cp:lastPrinted>
  <dcterms:created xsi:type="dcterms:W3CDTF">2018-01-18T12:03:43Z</dcterms:created>
  <dcterms:modified xsi:type="dcterms:W3CDTF">2018-01-23T10:25:30Z</dcterms:modified>
</cp:coreProperties>
</file>