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4"/>
  </p:notesMasterIdLst>
  <p:sldIdLst>
    <p:sldId id="256" r:id="rId2"/>
    <p:sldId id="257" r:id="rId3"/>
    <p:sldId id="259" r:id="rId4"/>
    <p:sldId id="261" r:id="rId5"/>
    <p:sldId id="262" r:id="rId6"/>
    <p:sldId id="263" r:id="rId7"/>
    <p:sldId id="265" r:id="rId8"/>
    <p:sldId id="273" r:id="rId9"/>
    <p:sldId id="274" r:id="rId10"/>
    <p:sldId id="275" r:id="rId11"/>
    <p:sldId id="278" r:id="rId12"/>
    <p:sldId id="281" r:id="rId13"/>
    <p:sldId id="282" r:id="rId14"/>
    <p:sldId id="285" r:id="rId15"/>
    <p:sldId id="288" r:id="rId16"/>
    <p:sldId id="289" r:id="rId17"/>
    <p:sldId id="290" r:id="rId18"/>
    <p:sldId id="291" r:id="rId19"/>
    <p:sldId id="292" r:id="rId20"/>
    <p:sldId id="293" r:id="rId21"/>
    <p:sldId id="294" r:id="rId22"/>
    <p:sldId id="295" r:id="rId23"/>
    <p:sldId id="296" r:id="rId24"/>
    <p:sldId id="304" r:id="rId25"/>
    <p:sldId id="305" r:id="rId26"/>
    <p:sldId id="299" r:id="rId27"/>
    <p:sldId id="300" r:id="rId28"/>
    <p:sldId id="314" r:id="rId29"/>
    <p:sldId id="301" r:id="rId30"/>
    <p:sldId id="308" r:id="rId31"/>
    <p:sldId id="309" r:id="rId32"/>
    <p:sldId id="313" r:id="rId3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231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a-GE"/>
  <c:roundedCorners val="1"/>
  <c:style val="2"/>
  <c:chart>
    <c:title>
      <c:overlay val="1"/>
    </c:title>
    <c:autoTitleDeleted val="0"/>
    <c:view3D>
      <c:rotX val="75"/>
      <c:rotY val="0"/>
      <c:rAngAx val="1"/>
    </c:view3D>
    <c:floor>
      <c:thickness val="0"/>
    </c:floor>
    <c:sideWall>
      <c:thickness val="0"/>
    </c:sideWall>
    <c:backWall>
      <c:thickness val="0"/>
    </c:backWall>
    <c:plotArea>
      <c:layout/>
      <c:pie3DChart>
        <c:varyColors val="1"/>
        <c:ser>
          <c:idx val="0"/>
          <c:order val="0"/>
          <c:tx>
            <c:strRef>
              <c:f>ფურცელი1!$B$1</c:f>
              <c:strCache>
                <c:ptCount val="1"/>
                <c:pt idx="0">
                  <c:v>საჯარო ინფორმაციის გაცემა </c:v>
                </c:pt>
              </c:strCache>
            </c:strRef>
          </c:tx>
          <c:dLbls>
            <c:spPr>
              <a:noFill/>
              <a:ln>
                <a:noFill/>
              </a:ln>
              <a:effectLst/>
            </c:spPr>
            <c:txPr>
              <a:bodyPr rot="0" vert="horz"/>
              <a:lstStyle/>
              <a:p>
                <a:pPr>
                  <a:defRPr/>
                </a:pPr>
                <a:endParaRPr lang="en-US"/>
              </a:p>
            </c:txPr>
            <c:showLegendKey val="1"/>
            <c:showVal val="1"/>
            <c:showCatName val="1"/>
            <c:showSerName val="1"/>
            <c:showPercent val="1"/>
            <c:showBubbleSize val="1"/>
            <c:showLeaderLines val="1"/>
            <c:extLst>
              <c:ext xmlns:c15="http://schemas.microsoft.com/office/drawing/2012/chart" uri="{CE6537A1-D6FC-4f65-9D91-7224C49458BB}"/>
            </c:extLst>
          </c:dLbls>
          <c:cat>
            <c:strRef>
              <c:f>ფურცელი1!$A$2:$A$3</c:f>
              <c:strCache>
                <c:ptCount val="2"/>
                <c:pt idx="0">
                  <c:v>საჯარო ინფორმაცია მოგვაწოდა დროულად</c:v>
                </c:pt>
                <c:pt idx="1">
                  <c:v>საჯარო ინფორმაცია მოგვაწოდა ვადის დარღვევით</c:v>
                </c:pt>
              </c:strCache>
            </c:strRef>
          </c:cat>
          <c:val>
            <c:numRef>
              <c:f>ფურცელი1!$B$2:$B$3</c:f>
              <c:numCache>
                <c:formatCode>General</c:formatCode>
                <c:ptCount val="2"/>
                <c:pt idx="0">
                  <c:v>13</c:v>
                </c:pt>
                <c:pt idx="1">
                  <c:v>3</c:v>
                </c:pt>
              </c:numCache>
            </c:numRef>
          </c:val>
        </c:ser>
        <c:dLbls>
          <c:showLegendKey val="1"/>
          <c:showVal val="1"/>
          <c:showCatName val="1"/>
          <c:showSerName val="1"/>
          <c:showPercent val="1"/>
          <c:showBubbleSize val="1"/>
          <c:showLeaderLines val="1"/>
        </c:dLbls>
      </c:pie3DChart>
    </c:plotArea>
    <c:legend>
      <c:legendPos val="t"/>
      <c:overlay val="1"/>
    </c:legend>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ka-GE"/>
  <c:roundedCorners val="1"/>
  <c:style val="2"/>
  <c:chart>
    <c:title>
      <c:tx>
        <c:rich>
          <a:bodyPr rot="0" vert="horz"/>
          <a:lstStyle/>
          <a:p>
            <a:pPr>
              <a:defRPr/>
            </a:pPr>
            <a:r>
              <a:rPr lang="ka-GE"/>
              <a:t>ინფორმაციის სრულყოფილად მოწოდება</a:t>
            </a:r>
          </a:p>
        </c:rich>
      </c:tx>
      <c:overlay val="1"/>
    </c:title>
    <c:autoTitleDeleted val="0"/>
    <c:plotArea>
      <c:layout/>
      <c:pieChart>
        <c:varyColors val="1"/>
        <c:ser>
          <c:idx val="0"/>
          <c:order val="0"/>
          <c:tx>
            <c:strRef>
              <c:f>ფურცელი1!$B$1</c:f>
              <c:strCache>
                <c:ptCount val="1"/>
                <c:pt idx="0">
                  <c:v>სვეტი2</c:v>
                </c:pt>
              </c:strCache>
            </c:strRef>
          </c:tx>
          <c:dLbls>
            <c:spPr>
              <a:noFill/>
              <a:ln>
                <a:noFill/>
              </a:ln>
              <a:effectLst/>
            </c:spPr>
            <c:txPr>
              <a:bodyPr rot="0" vert="horz"/>
              <a:lstStyle/>
              <a:p>
                <a:pPr>
                  <a:defRPr/>
                </a:pPr>
                <a:endParaRPr lang="en-US"/>
              </a:p>
            </c:txPr>
            <c:showLegendKey val="1"/>
            <c:showVal val="1"/>
            <c:showCatName val="1"/>
            <c:showSerName val="1"/>
            <c:showPercent val="1"/>
            <c:showBubbleSize val="1"/>
            <c:showLeaderLines val="1"/>
            <c:extLst>
              <c:ext xmlns:c15="http://schemas.microsoft.com/office/drawing/2012/chart" uri="{CE6537A1-D6FC-4f65-9D91-7224C49458BB}"/>
            </c:extLst>
          </c:dLbls>
          <c:cat>
            <c:strRef>
              <c:f>ფურცელი1!$A$2:$A$4</c:f>
              <c:strCache>
                <c:ptCount val="3"/>
                <c:pt idx="0">
                  <c:v>ინფორმაცია სრულყოფილად მოგვაწოდა</c:v>
                </c:pt>
                <c:pt idx="1">
                  <c:v>ინფორმაცია არა სრულყოფილად მოგვაწოდა</c:v>
                </c:pt>
                <c:pt idx="2">
                  <c:v>ინფორმაცია არ/ვერ მოგვაწოდა</c:v>
                </c:pt>
              </c:strCache>
            </c:strRef>
          </c:cat>
          <c:val>
            <c:numRef>
              <c:f>ფურცელი1!$B$2:$B$4</c:f>
              <c:numCache>
                <c:formatCode>General</c:formatCode>
                <c:ptCount val="3"/>
                <c:pt idx="0">
                  <c:v>8</c:v>
                </c:pt>
                <c:pt idx="1">
                  <c:v>3</c:v>
                </c:pt>
                <c:pt idx="2">
                  <c:v>5</c:v>
                </c:pt>
              </c:numCache>
            </c:numRef>
          </c:val>
        </c:ser>
        <c:dLbls>
          <c:showLegendKey val="1"/>
          <c:showVal val="1"/>
          <c:showCatName val="1"/>
          <c:showSerName val="1"/>
          <c:showPercent val="1"/>
          <c:showBubbleSize val="1"/>
          <c:showLeaderLines val="1"/>
        </c:dLbls>
        <c:firstSliceAng val="0"/>
      </c:pieChart>
    </c:plotArea>
    <c:legend>
      <c:legendPos val="r"/>
      <c:layout>
        <c:manualLayout>
          <c:xMode val="edge"/>
          <c:yMode val="edge"/>
          <c:x val="0.71810376603820969"/>
          <c:y val="0.31185655185481648"/>
          <c:w val="0.26695599491796662"/>
          <c:h val="0.51134679354920209"/>
        </c:manualLayout>
      </c:layout>
      <c:overlay val="1"/>
      <c:txPr>
        <a:bodyPr rot="0" vert="horz"/>
        <a:lstStyle/>
        <a:p>
          <a:pPr>
            <a:defRPr/>
          </a:pPr>
          <a:endParaRPr lang="en-US"/>
        </a:p>
      </c:txPr>
    </c:legend>
    <c:plotVisOnly val="1"/>
    <c:dispBlanksAs val="zero"/>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F31A6-3886-481F-ADEA-414581D91465}" type="datetimeFigureOut">
              <a:rPr lang="en-US" smtClean="0"/>
              <a:pPr/>
              <a:t>3/13/2018</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A20C8-BFC9-4125-9B1A-8D41C7F65020}" type="slidenum">
              <a:rPr lang="en-US" smtClean="0"/>
              <a:pPr/>
              <a:t>‹#›</a:t>
            </a:fld>
            <a:endParaRPr lang="en-US"/>
          </a:p>
        </p:txBody>
      </p:sp>
    </p:spTree>
    <p:extLst>
      <p:ext uri="{BB962C8B-B14F-4D97-AF65-F5344CB8AC3E}">
        <p14:creationId xmlns:p14="http://schemas.microsoft.com/office/powerpoint/2010/main" val="183131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14" name="სათაური 13"/>
          <p:cNvSpPr>
            <a:spLocks noGrp="1"/>
          </p:cNvSpPr>
          <p:nvPr>
            <p:ph type="ctrTitle"/>
          </p:nvPr>
        </p:nvSpPr>
        <p:spPr>
          <a:xfrm>
            <a:off x="1432560" y="359898"/>
            <a:ext cx="7406640" cy="1472184"/>
          </a:xfrm>
        </p:spPr>
        <p:txBody>
          <a:bodyPr anchor="b"/>
          <a:lstStyle>
            <a:lvl1pPr algn="l">
              <a:defRPr/>
            </a:lvl1pPr>
            <a:extLst/>
          </a:lstStyle>
          <a:p>
            <a:r>
              <a:rPr kumimoji="0" lang="ka-GE" smtClean="0"/>
              <a:t>დააწკაპ. მთ. სათაურის სტილის შეცვლისათვის</a:t>
            </a:r>
            <a:endParaRPr kumimoji="0" lang="en-US"/>
          </a:p>
        </p:txBody>
      </p:sp>
      <p:sp>
        <p:nvSpPr>
          <p:cNvPr id="22" name="სუბტიტრ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a-GE" smtClean="0"/>
              <a:t>დააწკაპუნეთ მთავარი ქვესათაურის სტილის რედაქტირებისთვის</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04F703FD-E23E-4F15-9CF7-C03C85BFA965}" type="datetime1">
              <a:rPr lang="en-US" smtClean="0"/>
              <a:pPr/>
              <a:t>3/13/2018</a:t>
            </a:fld>
            <a:endParaRPr lang="en-US"/>
          </a:p>
        </p:txBody>
      </p:sp>
      <p:sp>
        <p:nvSpPr>
          <p:cNvPr id="20" name="ქვედა კოლონტიტულის ჩანაცვლების ველი 19"/>
          <p:cNvSpPr>
            <a:spLocks noGrp="1"/>
          </p:cNvSpPr>
          <p:nvPr>
            <p:ph type="ftr" sz="quarter" idx="11"/>
          </p:nvPr>
        </p:nvSpPr>
        <p:spPr/>
        <p:txBody>
          <a:bodyPr/>
          <a:lstStyle>
            <a:extLst/>
          </a:lstStyle>
          <a:p>
            <a:endParaRPr lang="en-US"/>
          </a:p>
        </p:txBody>
      </p:sp>
      <p:sp>
        <p:nvSpPr>
          <p:cNvPr id="10" name="სლაიდის რიცხვის ჩანაცვლების ველი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02C97405-ADC3-4F2A-B38D-EFC1F5C400E6}" type="datetime1">
              <a:rPr lang="en-US" smtClean="0"/>
              <a:pPr/>
              <a:t>3/13/2018</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858000" y="274639"/>
            <a:ext cx="1828800" cy="5851525"/>
          </a:xfrm>
        </p:spPr>
        <p:txBody>
          <a:bodyPr vert="eaVert"/>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a:xfrm>
            <a:off x="1143000" y="274640"/>
            <a:ext cx="5562600" cy="5851525"/>
          </a:xfrm>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A918814F-872A-42B4-BE6A-4E3C189E4476}" type="datetime1">
              <a:rPr lang="en-US" smtClean="0"/>
              <a:pPr/>
              <a:t>3/13/2018</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idx="1"/>
          </p:nvPr>
        </p:nvSpPr>
        <p:spPr/>
        <p:txBody>
          <a:bodyPr/>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E5505351-472E-4712-8727-5643765FF302}" type="datetime1">
              <a:rPr lang="en-US" smtClean="0"/>
              <a:pPr/>
              <a:t>3/13/2018</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extLst/>
          </a:lstStyle>
          <a:p>
            <a:fld id="{5BE7F0C4-C1BD-4E9E-AE6F-37FF5C2CBAAF}" type="datetime1">
              <a:rPr lang="en-US" smtClean="0"/>
              <a:pPr/>
              <a:t>3/13/2018</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შიგთავსის ჩანაცვლების ველი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3A9A497E-6C32-40BD-87B4-12CAC365E059}" type="datetime1">
              <a:rPr lang="en-US" smtClean="0"/>
              <a:pPr/>
              <a:t>3/13/2018</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4" name="ტექსტის ჩანაცვლების ველ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5" name="შიგთავსის ჩანაცვლების ველი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6" name="შიგთავსის ჩანაცვლების ველი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FB5730B1-8D36-47E3-BB41-669E0D0860C6}" type="datetime1">
              <a:rPr lang="en-US" smtClean="0"/>
              <a:pPr/>
              <a:t>3/13/2018</a:t>
            </a:fld>
            <a:endParaRPr lang="en-US"/>
          </a:p>
        </p:txBody>
      </p:sp>
      <p:sp>
        <p:nvSpPr>
          <p:cNvPr id="8" name="ქვედა კოლონტიტულის ჩანაცვლების ველი 7"/>
          <p:cNvSpPr>
            <a:spLocks noGrp="1"/>
          </p:cNvSpPr>
          <p:nvPr>
            <p:ph type="ftr" sz="quarter" idx="11"/>
          </p:nvPr>
        </p:nvSpPr>
        <p:spPr/>
        <p:txBody>
          <a:bodyPr/>
          <a:lstStyle>
            <a:extLst/>
          </a:lstStyle>
          <a:p>
            <a:endParaRPr lang="en-US"/>
          </a:p>
        </p:txBody>
      </p:sp>
      <p:sp>
        <p:nvSpPr>
          <p:cNvPr id="9" name="სლაიდის რიცხვის ჩანაცვლების ველი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nchor="ctr"/>
          <a:lstStyle>
            <a:extLst/>
          </a:lstStyle>
          <a:p>
            <a:r>
              <a:rPr kumimoji="0" lang="ka-GE" smtClean="0"/>
              <a:t>დააწკაპ. მთ. სათაურის სტილის შეცვლისათვის</a:t>
            </a:r>
            <a:endParaRPr kumimoji="0" lang="en-US"/>
          </a:p>
        </p:txBody>
      </p:sp>
      <p:sp>
        <p:nvSpPr>
          <p:cNvPr id="3" name="თარიღის ჩანაცვლების ველი 2"/>
          <p:cNvSpPr>
            <a:spLocks noGrp="1"/>
          </p:cNvSpPr>
          <p:nvPr>
            <p:ph type="dt" sz="half" idx="10"/>
          </p:nvPr>
        </p:nvSpPr>
        <p:spPr/>
        <p:txBody>
          <a:bodyPr/>
          <a:lstStyle>
            <a:extLst/>
          </a:lstStyle>
          <a:p>
            <a:fld id="{DFAC341B-DB93-4449-AA30-6B2B888133F1}" type="datetime1">
              <a:rPr lang="en-US" smtClean="0"/>
              <a:pPr/>
              <a:t>3/13/2018</a:t>
            </a:fld>
            <a:endParaRPr lang="en-US"/>
          </a:p>
        </p:txBody>
      </p:sp>
      <p:sp>
        <p:nvSpPr>
          <p:cNvPr id="4" name="ქვედა კოლონტიტულის ჩანაცვლების ველი 3"/>
          <p:cNvSpPr>
            <a:spLocks noGrp="1"/>
          </p:cNvSpPr>
          <p:nvPr>
            <p:ph type="ftr" sz="quarter" idx="11"/>
          </p:nvPr>
        </p:nvSpPr>
        <p:spPr/>
        <p:txBody>
          <a:bodyPr/>
          <a:lstStyle>
            <a:extLst/>
          </a:lstStyle>
          <a:p>
            <a:endParaRPr lang="en-US"/>
          </a:p>
        </p:txBody>
      </p:sp>
      <p:sp>
        <p:nvSpPr>
          <p:cNvPr id="5" name="სლაიდის რიცხვის ჩანაცვლების ველი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თარიღის ჩანაცვლების ველი 1"/>
          <p:cNvSpPr>
            <a:spLocks noGrp="1"/>
          </p:cNvSpPr>
          <p:nvPr>
            <p:ph type="dt" sz="half" idx="10"/>
          </p:nvPr>
        </p:nvSpPr>
        <p:spPr/>
        <p:txBody>
          <a:bodyPr/>
          <a:lstStyle>
            <a:extLst/>
          </a:lstStyle>
          <a:p>
            <a:fld id="{606C1DD9-81EA-44F5-9D1B-7C72FDE1A1F4}" type="datetime1">
              <a:rPr lang="en-US" smtClean="0"/>
              <a:pPr/>
              <a:t>3/13/2018</a:t>
            </a:fld>
            <a:endParaRPr lang="en-US"/>
          </a:p>
        </p:txBody>
      </p:sp>
      <p:sp>
        <p:nvSpPr>
          <p:cNvPr id="3" name="ქვედა კოლონტიტულის ჩანაცვლების ველი 2"/>
          <p:cNvSpPr>
            <a:spLocks noGrp="1"/>
          </p:cNvSpPr>
          <p:nvPr>
            <p:ph type="ftr" sz="quarter" idx="11"/>
          </p:nvPr>
        </p:nvSpPr>
        <p:spPr/>
        <p:txBody>
          <a:bodyPr/>
          <a:lstStyle>
            <a:extLst/>
          </a:lstStyle>
          <a:p>
            <a:endParaRPr lang="en-US"/>
          </a:p>
        </p:txBody>
      </p:sp>
      <p:sp>
        <p:nvSpPr>
          <p:cNvPr id="4" name="სლაიდის რიცხვის ჩანაცვლების ველი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0F3CD582-F739-41C8-878D-C049A4C79BA7}" type="datetime1">
              <a:rPr lang="en-US" smtClean="0"/>
              <a:pPr/>
              <a:t>3/13/2018</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ka-GE" smtClean="0"/>
              <a:t>დააწკაპ. მთ. სათაურის სტილის შეცვლისათვის</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7E683AA4-93B1-4A1A-BAF2-07EF6469250D}" type="datetime1">
              <a:rPr lang="en-US" smtClean="0"/>
              <a:pPr/>
              <a:t>3/13/2018</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სურათის ჩანაცვლების ველი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ka-GE" smtClean="0"/>
              <a:t>სურათის დასამატებლად დააწკაპუნეთ ხატულაზე</a:t>
            </a:r>
            <a:endParaRPr kumimoji="0" lang="en-US" dirty="0"/>
          </a:p>
        </p:txBody>
      </p:sp>
      <p:sp>
        <p:nvSpPr>
          <p:cNvPr id="9" name="გრაფიკული რუკა: პროცესი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გრაფიკული რუკა: პროცესი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ტექსტის ჩანაცვლების ველ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ka-GE" smtClean="0"/>
              <a:t>დააწკაპ. მთ. სათაურის სტილის შეცვლისათვის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ბლითი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სათაურის ჩანაცვლების ველი 4"/>
          <p:cNvSpPr>
            <a:spLocks noGrp="1"/>
          </p:cNvSpPr>
          <p:nvPr>
            <p:ph type="title"/>
          </p:nvPr>
        </p:nvSpPr>
        <p:spPr>
          <a:xfrm>
            <a:off x="1435608" y="274638"/>
            <a:ext cx="7498080" cy="1143000"/>
          </a:xfrm>
          <a:prstGeom prst="rect">
            <a:avLst/>
          </a:prstGeom>
        </p:spPr>
        <p:txBody>
          <a:bodyPr anchor="ctr">
            <a:normAutofit/>
          </a:bodyPr>
          <a:lstStyle>
            <a:extLst/>
          </a:lstStyle>
          <a:p>
            <a:r>
              <a:rPr kumimoji="0" lang="ka-GE" smtClean="0"/>
              <a:t>დააწკაპ. მთ. სათაურის სტილის შეცვლისათვის</a:t>
            </a:r>
            <a:endParaRPr kumimoji="0" lang="en-US"/>
          </a:p>
        </p:txBody>
      </p:sp>
      <p:sp>
        <p:nvSpPr>
          <p:cNvPr id="9" name="ტექსტის ჩანაცვლების ველ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ka-GE" smtClean="0"/>
              <a:t>დააწკაპ. მთ. სათაურის სტილის შეცვლისათვის</a:t>
            </a:r>
          </a:p>
          <a:p>
            <a:pPr lvl="1" eaLnBrk="1" latinLnBrk="0" hangingPunct="1"/>
            <a:r>
              <a:rPr kumimoji="0" lang="ka-GE" smtClean="0"/>
              <a:t>მეორე დონე</a:t>
            </a:r>
          </a:p>
          <a:p>
            <a:pPr lvl="2" eaLnBrk="1" latinLnBrk="0" hangingPunct="1"/>
            <a:r>
              <a:rPr kumimoji="0" lang="ka-GE" smtClean="0"/>
              <a:t>მესამე დონე</a:t>
            </a:r>
          </a:p>
          <a:p>
            <a:pPr lvl="3" eaLnBrk="1" latinLnBrk="0" hangingPunct="1"/>
            <a:r>
              <a:rPr kumimoji="0" lang="ka-GE" smtClean="0"/>
              <a:t>მეოთხე დონე</a:t>
            </a:r>
          </a:p>
          <a:p>
            <a:pPr lvl="4" eaLnBrk="1" latinLnBrk="0" hangingPunct="1"/>
            <a:r>
              <a:rPr kumimoji="0" lang="ka-GE" smtClean="0"/>
              <a:t>მეხუთე დონე</a:t>
            </a:r>
            <a:endParaRPr kumimoji="0" lang="en-US"/>
          </a:p>
        </p:txBody>
      </p:sp>
      <p:sp>
        <p:nvSpPr>
          <p:cNvPr id="24" name="თარიღის ჩანაცვლების ველი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FDB4BA-A988-470D-AE27-366B4DD8BD74}" type="datetime1">
              <a:rPr lang="en-US" smtClean="0"/>
              <a:pPr/>
              <a:t>3/13/2018</a:t>
            </a:fld>
            <a:endParaRPr lang="en-US"/>
          </a:p>
        </p:txBody>
      </p:sp>
      <p:sp>
        <p:nvSpPr>
          <p:cNvPr id="10" name="ქვედა კოლონტიტულის ჩანაცვლების ველი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სლაიდის რიცხვის ჩანაცვლების ველი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8382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sz="3100" b="1" dirty="0" smtClean="0"/>
              <a:t>ბათუმის შოთა რუსთაველის სახელმწიფო უნივერსიტეტი</a:t>
            </a:r>
            <a:endParaRPr lang="en-US" sz="3100" dirty="0"/>
          </a:p>
        </p:txBody>
      </p:sp>
      <p:sp>
        <p:nvSpPr>
          <p:cNvPr id="3" name="სუბტიტრი 2"/>
          <p:cNvSpPr>
            <a:spLocks noGrp="1"/>
          </p:cNvSpPr>
          <p:nvPr>
            <p:ph type="subTitle" idx="1"/>
          </p:nvPr>
        </p:nvSpPr>
        <p:spPr>
          <a:xfrm>
            <a:off x="990600" y="2057400"/>
            <a:ext cx="7848600" cy="1905000"/>
          </a:xfrm>
        </p:spPr>
        <p:txBody>
          <a:bodyPr>
            <a:normAutofit/>
          </a:bodyPr>
          <a:lstStyle/>
          <a:p>
            <a:pPr algn="ctr"/>
            <a:r>
              <a:rPr lang="ka-GE" sz="3500" b="1" dirty="0" smtClean="0"/>
              <a:t>ელექტრონული სერვისები რეგიონალურ საჯარო სამსახურებში</a:t>
            </a:r>
            <a:endParaRPr lang="en-US" sz="3500" dirty="0" smtClean="0"/>
          </a:p>
          <a:p>
            <a:endParaRPr lang="en-US" dirty="0"/>
          </a:p>
        </p:txBody>
      </p:sp>
      <p:sp>
        <p:nvSpPr>
          <p:cNvPr id="4" name="სათაური 1"/>
          <p:cNvSpPr txBox="1">
            <a:spLocks/>
          </p:cNvSpPr>
          <p:nvPr/>
        </p:nvSpPr>
        <p:spPr>
          <a:xfrm>
            <a:off x="3657600" y="1066800"/>
            <a:ext cx="24384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lang="ka-GE" sz="2000" b="1" dirty="0" smtClean="0"/>
              <a:t>ირაკლი მანველიძე</a:t>
            </a:r>
            <a:endParaRPr lang="en-US" sz="20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0" name="Rectangle 9"/>
          <p:cNvSpPr/>
          <p:nvPr/>
        </p:nvSpPr>
        <p:spPr>
          <a:xfrm>
            <a:off x="3124200" y="5867400"/>
            <a:ext cx="3886200" cy="307777"/>
          </a:xfrm>
          <a:prstGeom prst="rect">
            <a:avLst/>
          </a:prstGeom>
        </p:spPr>
        <p:txBody>
          <a:bodyPr wrap="square">
            <a:spAutoFit/>
          </a:bodyPr>
          <a:lstStyle/>
          <a:p>
            <a:pPr algn="ctr"/>
            <a:r>
              <a:rPr lang="ka-GE" sz="1400" b="1" dirty="0" smtClean="0"/>
              <a:t>ბათუმი,  2018</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990600"/>
            <a:ext cx="7924800" cy="533400"/>
          </a:xfrm>
        </p:spPr>
        <p:txBody>
          <a:bodyPr>
            <a:normAutofit/>
          </a:bodyPr>
          <a:lstStyle/>
          <a:p>
            <a:r>
              <a:rPr lang="ka-GE" sz="2800" smtClean="0"/>
              <a:t>ელექტრონული მთავრობის კონცეფცია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a:t>
            </a: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838200" y="1447800"/>
            <a:ext cx="7924800" cy="4953000"/>
          </a:xfrm>
          <a:prstGeom prst="rect">
            <a:avLst/>
          </a:prstGeom>
        </p:spPr>
        <p:txBody>
          <a:bodyPr tIns="0">
            <a:normAutofit/>
          </a:bodyPr>
          <a:lstStyle/>
          <a:p>
            <a:pPr algn="just">
              <a:lnSpc>
                <a:spcPct val="150000"/>
              </a:lnSpc>
            </a:pPr>
            <a:r>
              <a:rPr lang="ka-GE" sz="2000" dirty="0" smtClean="0"/>
              <a:t>ელექტრონული მთავრობის შიდა გარე კონტურების ურთიერთქმედება</a:t>
            </a:r>
            <a:endParaRPr lang="en-US" sz="2800" dirty="0"/>
          </a:p>
        </p:txBody>
      </p:sp>
      <p:pic>
        <p:nvPicPr>
          <p:cNvPr id="31746" name="Picture 5" descr="D:\Documents\Desktop\slaidebi\damushavebulebi\slide_3.jpg"/>
          <p:cNvPicPr>
            <a:picLocks noChangeAspect="1" noChangeArrowheads="1"/>
          </p:cNvPicPr>
          <p:nvPr/>
        </p:nvPicPr>
        <p:blipFill>
          <a:blip r:embed="rId2"/>
          <a:srcRect/>
          <a:stretch>
            <a:fillRect/>
          </a:stretch>
        </p:blipFill>
        <p:spPr bwMode="auto">
          <a:xfrm>
            <a:off x="2133600" y="2362200"/>
            <a:ext cx="5715000" cy="428870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990600"/>
            <a:ext cx="7924800" cy="533400"/>
          </a:xfrm>
        </p:spPr>
        <p:txBody>
          <a:bodyPr>
            <a:normAutofit/>
          </a:bodyPr>
          <a:lstStyle/>
          <a:p>
            <a:r>
              <a:rPr lang="ka-GE" sz="2800" smtClean="0"/>
              <a:t>ელექტრონული მთავრობის კონცეფცია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b="1" dirty="0" smtClean="0">
                <a:solidFill>
                  <a:schemeClr val="tx2">
                    <a:shade val="30000"/>
                    <a:satMod val="150000"/>
                  </a:schemeClr>
                </a:solidFill>
              </a:rPr>
              <a:t>1</a:t>
            </a: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rmAutofit/>
          </a:bodyPr>
          <a:lstStyle/>
          <a:p>
            <a:pPr algn="just">
              <a:lnSpc>
                <a:spcPct val="150000"/>
              </a:lnSpc>
            </a:pPr>
            <a:r>
              <a:rPr lang="ka-GE" sz="2000" dirty="0" smtClean="0"/>
              <a:t>საერთაშორისო პრაქტიკაში ელექტრონული მმართველობის დანერგვის რამდენიმე საფეხური არსებობს</a:t>
            </a:r>
            <a:endParaRPr lang="en-US" sz="2800" dirty="0"/>
          </a:p>
        </p:txBody>
      </p:sp>
      <p:pic>
        <p:nvPicPr>
          <p:cNvPr id="34818" name="Picture 3" descr="D:\Documents\Desktop\slaidebi\damushavebulebi\55.png"/>
          <p:cNvPicPr>
            <a:picLocks noChangeAspect="1" noChangeArrowheads="1"/>
          </p:cNvPicPr>
          <p:nvPr/>
        </p:nvPicPr>
        <p:blipFill>
          <a:blip r:embed="rId2"/>
          <a:srcRect/>
          <a:stretch>
            <a:fillRect/>
          </a:stretch>
        </p:blipFill>
        <p:spPr bwMode="auto">
          <a:xfrm>
            <a:off x="1295400" y="2362200"/>
            <a:ext cx="6808621" cy="4343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13</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65" name="Object 1"/>
          <p:cNvGraphicFramePr>
            <a:graphicFrameLocks/>
          </p:cNvGraphicFramePr>
          <p:nvPr/>
        </p:nvGraphicFramePr>
        <p:xfrm>
          <a:off x="1447800" y="1371600"/>
          <a:ext cx="6705600" cy="4876800"/>
        </p:xfrm>
        <a:graphic>
          <a:graphicData uri="http://schemas.openxmlformats.org/presentationml/2006/ole">
            <mc:AlternateContent xmlns:mc="http://schemas.openxmlformats.org/markup-compatibility/2006">
              <mc:Choice xmlns:v="urn:schemas-microsoft-com:vml" Requires="v">
                <p:oleObj spid="_x0000_s36867" name="Chart" r:id="rId3" imgW="5924556" imgH="4524390" progId="Excel.Sheet.8">
                  <p:embed/>
                </p:oleObj>
              </mc:Choice>
              <mc:Fallback>
                <p:oleObj name="Chart" r:id="rId3" imgW="5924556" imgH="4524390" progId="Excel.Sheet.8">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7056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rot="5400000">
            <a:off x="3962400" y="2590800"/>
            <a:ext cx="533400" cy="7696200"/>
          </a:xfrm>
          <a:prstGeom prst="rect">
            <a:avLst/>
          </a:prstGeom>
        </p:spPr>
        <p:txBody>
          <a:bodyPr vert="vert270" tIns="0">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კომუნიკაციების ეროვნული მარეგულირებელი კომისია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838200"/>
          </a:xfrm>
        </p:spPr>
        <p:txBody>
          <a:bodyPr>
            <a:normAutofit/>
          </a:bodyPr>
          <a:lstStyle/>
          <a:p>
            <a:r>
              <a:rPr lang="ka-GE" sz="2800" dirty="0" smtClean="0"/>
              <a:t>რეგიონალური ელექტრონული მთავრობა</a:t>
            </a:r>
          </a:p>
          <a:p>
            <a:pPr algn="ctr"/>
            <a:r>
              <a:rPr lang="ka-GE" sz="1900" b="1" dirty="0" smtClean="0"/>
              <a:t>კვლევის პირველი ეტაპი</a:t>
            </a:r>
            <a:endParaRPr lang="en-US" sz="1900" b="1"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b="1" dirty="0" smtClean="0">
                <a:solidFill>
                  <a:schemeClr val="tx2">
                    <a:shade val="30000"/>
                    <a:satMod val="150000"/>
                  </a:schemeClr>
                </a:solidFill>
              </a:rPr>
              <a:t>14</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graphicFrame>
        <p:nvGraphicFramePr>
          <p:cNvPr id="16" name="Object 2"/>
          <p:cNvGraphicFramePr/>
          <p:nvPr/>
        </p:nvGraphicFramePr>
        <p:xfrm>
          <a:off x="1933574" y="1600200"/>
          <a:ext cx="6219825"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fontScale="55000" lnSpcReduction="20000"/>
          </a:bodyPr>
          <a:lstStyle/>
          <a:p>
            <a:r>
              <a:rPr lang="ka-GE" sz="2800" dirty="0" smtClean="0"/>
              <a:t>რეგიონალური ელექტრონული მთავრობა</a:t>
            </a:r>
          </a:p>
          <a:p>
            <a:pPr algn="ctr"/>
            <a:r>
              <a:rPr lang="ka-GE" sz="2800" b="1" dirty="0" smtClean="0"/>
              <a:t>კვლევის მეორე ეტაპი</a:t>
            </a:r>
            <a:endParaRPr lang="en-US" sz="2800" b="1"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b="1" dirty="0" smtClean="0">
                <a:solidFill>
                  <a:schemeClr val="tx2">
                    <a:shade val="30000"/>
                    <a:satMod val="150000"/>
                  </a:schemeClr>
                </a:solidFill>
              </a:rPr>
              <a:t>17</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
          <p:cNvGraphicFramePr/>
          <p:nvPr/>
        </p:nvGraphicFramePr>
        <p:xfrm>
          <a:off x="2021840" y="1529080"/>
          <a:ext cx="5902960" cy="4262120"/>
        </p:xfrm>
        <a:graphic>
          <a:graphicData uri="http://schemas.openxmlformats.org/drawingml/2006/chart">
            <c:chart xmlns:c="http://schemas.openxmlformats.org/drawingml/2006/chart" xmlns:r="http://schemas.openxmlformats.org/officeDocument/2006/relationships" r:id="rId2"/>
          </a:graphicData>
        </a:graphic>
      </p:graphicFrame>
      <p:sp>
        <p:nvSpPr>
          <p:cNvPr id="17"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18</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1" name="Object 1"/>
          <p:cNvGraphicFramePr>
            <a:graphicFrameLocks/>
          </p:cNvGraphicFramePr>
          <p:nvPr/>
        </p:nvGraphicFramePr>
        <p:xfrm>
          <a:off x="1905000" y="1447800"/>
          <a:ext cx="5915025" cy="4972050"/>
        </p:xfrm>
        <a:graphic>
          <a:graphicData uri="http://schemas.openxmlformats.org/presentationml/2006/ole">
            <mc:AlternateContent xmlns:mc="http://schemas.openxmlformats.org/markup-compatibility/2006">
              <mc:Choice xmlns:v="urn:schemas-microsoft-com:vml" Requires="v">
                <p:oleObj spid="_x0000_s81923" name="Chart" r:id="rId3" imgW="5915101" imgH="4972050" progId="Excel.Sheet.8">
                  <p:embed/>
                </p:oleObj>
              </mc:Choice>
              <mc:Fallback>
                <p:oleObj name="Chart" r:id="rId3" imgW="5915101" imgH="4972050" progId="Excel.Sheet.8">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5915025" cy="497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19</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47" name="Object 3"/>
          <p:cNvGraphicFramePr>
            <a:graphicFrameLocks/>
          </p:cNvGraphicFramePr>
          <p:nvPr/>
        </p:nvGraphicFramePr>
        <p:xfrm>
          <a:off x="1219200" y="1295400"/>
          <a:ext cx="7620000" cy="4953000"/>
        </p:xfrm>
        <a:graphic>
          <a:graphicData uri="http://schemas.openxmlformats.org/presentationml/2006/ole">
            <mc:AlternateContent xmlns:mc="http://schemas.openxmlformats.org/markup-compatibility/2006">
              <mc:Choice xmlns:v="urn:schemas-microsoft-com:vml" Requires="v">
                <p:oleObj spid="_x0000_s82949" name="Chart" r:id="rId3" imgW="5877012" imgH="4991220" progId="Excel.Sheet.8">
                  <p:embed/>
                </p:oleObj>
              </mc:Choice>
              <mc:Fallback>
                <p:oleObj name="Chart" r:id="rId3" imgW="5877012" imgH="499122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95400"/>
                        <a:ext cx="76200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20</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3971" name="Object 3"/>
          <p:cNvGraphicFramePr>
            <a:graphicFrameLocks/>
          </p:cNvGraphicFramePr>
          <p:nvPr/>
        </p:nvGraphicFramePr>
        <p:xfrm>
          <a:off x="2362200" y="1371600"/>
          <a:ext cx="5619750" cy="4829175"/>
        </p:xfrm>
        <a:graphic>
          <a:graphicData uri="http://schemas.openxmlformats.org/presentationml/2006/ole">
            <mc:AlternateContent xmlns:mc="http://schemas.openxmlformats.org/markup-compatibility/2006">
              <mc:Choice xmlns:v="urn:schemas-microsoft-com:vml" Requires="v">
                <p:oleObj spid="_x0000_s83973" name="Chart" r:id="rId3" imgW="5610121" imgH="4829220" progId="Excel.Sheet.8">
                  <p:embed/>
                </p:oleObj>
              </mc:Choice>
              <mc:Fallback>
                <p:oleObj name="Chart" r:id="rId3" imgW="5610121" imgH="482922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0"/>
                        <a:ext cx="5619750" cy="482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21</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5" name="Object 3"/>
          <p:cNvGraphicFramePr>
            <a:graphicFrameLocks/>
          </p:cNvGraphicFramePr>
          <p:nvPr/>
        </p:nvGraphicFramePr>
        <p:xfrm>
          <a:off x="1447800" y="1219200"/>
          <a:ext cx="7010400" cy="5486400"/>
        </p:xfrm>
        <a:graphic>
          <a:graphicData uri="http://schemas.openxmlformats.org/presentationml/2006/ole">
            <mc:AlternateContent xmlns:mc="http://schemas.openxmlformats.org/markup-compatibility/2006">
              <mc:Choice xmlns:v="urn:schemas-microsoft-com:vml" Requires="v">
                <p:oleObj spid="_x0000_s84997" name="Chart" r:id="rId3" imgW="5991278" imgH="5753160" progId="Excel.Sheet.8">
                  <p:embed/>
                </p:oleObj>
              </mc:Choice>
              <mc:Fallback>
                <p:oleObj name="Chart" r:id="rId3" imgW="5991278" imgH="575316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b="-24"/>
                      <a:stretch>
                        <a:fillRect/>
                      </a:stretch>
                    </p:blipFill>
                    <p:spPr bwMode="auto">
                      <a:xfrm>
                        <a:off x="1447800" y="1219200"/>
                        <a:ext cx="70104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22</a:t>
            </a: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rot="5400000">
            <a:off x="1181100" y="5143500"/>
            <a:ext cx="533400" cy="2590800"/>
          </a:xfrm>
          <a:prstGeom prst="rect">
            <a:avLst/>
          </a:prstGeom>
        </p:spPr>
        <p:txBody>
          <a:bodyPr vert="vert270" tIns="0">
            <a:normAutofit fontScale="85000" lnSpcReduction="1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19" name="Object 3"/>
          <p:cNvGraphicFramePr>
            <a:graphicFrameLocks/>
          </p:cNvGraphicFramePr>
          <p:nvPr/>
        </p:nvGraphicFramePr>
        <p:xfrm>
          <a:off x="1676400" y="1524000"/>
          <a:ext cx="6400800" cy="4648200"/>
        </p:xfrm>
        <a:graphic>
          <a:graphicData uri="http://schemas.openxmlformats.org/presentationml/2006/ole">
            <mc:AlternateContent xmlns:mc="http://schemas.openxmlformats.org/markup-compatibility/2006">
              <mc:Choice xmlns:v="urn:schemas-microsoft-com:vml" Requires="v">
                <p:oleObj spid="_x0000_s86021" name="Chart" r:id="rId3" imgW="5905376" imgH="5505570" progId="Excel.Sheet.8">
                  <p:embed/>
                </p:oleObj>
              </mc:Choice>
              <mc:Fallback>
                <p:oleObj name="Chart" r:id="rId3" imgW="5905376" imgH="550557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64008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914400"/>
            <a:ext cx="3429000" cy="533400"/>
          </a:xfrm>
        </p:spPr>
        <p:txBody>
          <a:bodyPr>
            <a:normAutofit fontScale="92500"/>
          </a:bodyPr>
          <a:lstStyle/>
          <a:p>
            <a:r>
              <a:rPr lang="ka-GE" b="1" dirty="0" smtClean="0"/>
              <a:t>საკითხის </a:t>
            </a:r>
            <a:r>
              <a:rPr lang="en-US" b="1" dirty="0" err="1" smtClean="0"/>
              <a:t>აქტუალობა</a:t>
            </a:r>
            <a:endParaRPr lang="en-US" dirty="0" smtClean="0"/>
          </a:p>
          <a:p>
            <a:endParaRPr lang="en-US"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371600"/>
            <a:ext cx="7848600" cy="5334000"/>
          </a:xfrm>
          <a:prstGeom prst="rect">
            <a:avLst/>
          </a:prstGeom>
        </p:spPr>
        <p:style>
          <a:lnRef idx="2">
            <a:schemeClr val="accent2"/>
          </a:lnRef>
          <a:fillRef idx="1">
            <a:schemeClr val="lt1"/>
          </a:fillRef>
          <a:effectRef idx="0">
            <a:schemeClr val="accent2"/>
          </a:effectRef>
          <a:fontRef idx="minor">
            <a:schemeClr val="dk1"/>
          </a:fontRef>
        </p:style>
        <p:txBody>
          <a:bodyPr tIns="0">
            <a:normAutofit fontScale="70000" lnSpcReduction="20000"/>
          </a:bodyPr>
          <a:lstStyle/>
          <a:p>
            <a:pPr marL="27432" algn="just">
              <a:lnSpc>
                <a:spcPct val="170000"/>
              </a:lnSpc>
              <a:spcBef>
                <a:spcPts val="600"/>
              </a:spcBef>
              <a:buClr>
                <a:schemeClr val="accent1"/>
              </a:buClr>
              <a:buSzPct val="80000"/>
            </a:pPr>
            <a:r>
              <a:rPr lang="ka-GE" sz="3400" dirty="0" smtClean="0"/>
              <a:t>          სახელმწიფო მართვის საინფორმაციო სექტორის განვითარებამ აუცილებელი გახადა ქვეყნაში ელექტრონული სერვისების განვითარება, რომელიც </a:t>
            </a:r>
            <a:r>
              <a:rPr lang="en-US" sz="3400" dirty="0" err="1" smtClean="0"/>
              <a:t>ხელს</a:t>
            </a:r>
            <a:r>
              <a:rPr lang="en-US" sz="3400" dirty="0" smtClean="0"/>
              <a:t>   </a:t>
            </a:r>
            <a:r>
              <a:rPr lang="en-US" sz="3400" dirty="0" err="1" smtClean="0"/>
              <a:t>უწყობს</a:t>
            </a:r>
            <a:r>
              <a:rPr lang="en-US" sz="3400" dirty="0" smtClean="0"/>
              <a:t>   </a:t>
            </a:r>
            <a:r>
              <a:rPr lang="en-US" sz="3400" dirty="0" err="1" smtClean="0"/>
              <a:t>მართვის</a:t>
            </a:r>
            <a:r>
              <a:rPr lang="en-US" sz="3400" dirty="0" smtClean="0"/>
              <a:t>   </a:t>
            </a:r>
            <a:r>
              <a:rPr lang="en-US" sz="3400" dirty="0" err="1" smtClean="0"/>
              <a:t>პროცესების</a:t>
            </a:r>
            <a:r>
              <a:rPr lang="en-US" sz="3400" dirty="0" smtClean="0"/>
              <a:t>   </a:t>
            </a:r>
            <a:r>
              <a:rPr lang="en-US" sz="3400" dirty="0" err="1" smtClean="0"/>
              <a:t>სრულყოფას</a:t>
            </a:r>
            <a:r>
              <a:rPr lang="en-US" sz="3400" dirty="0" smtClean="0"/>
              <a:t>, </a:t>
            </a:r>
            <a:r>
              <a:rPr lang="en-US" sz="3400" dirty="0" err="1" smtClean="0"/>
              <a:t>სტიმულს</a:t>
            </a:r>
            <a:r>
              <a:rPr lang="en-US" sz="3400" dirty="0" smtClean="0"/>
              <a:t> </a:t>
            </a:r>
            <a:r>
              <a:rPr lang="en-US" sz="3400" dirty="0" err="1" smtClean="0"/>
              <a:t>აძლევს</a:t>
            </a:r>
            <a:r>
              <a:rPr lang="en-US" sz="3400" dirty="0" smtClean="0"/>
              <a:t>   </a:t>
            </a:r>
            <a:r>
              <a:rPr lang="en-US" sz="3400" dirty="0" err="1" smtClean="0"/>
              <a:t>საზოგადოებრივი</a:t>
            </a:r>
            <a:r>
              <a:rPr lang="en-US" sz="3400" dirty="0" smtClean="0"/>
              <a:t> </a:t>
            </a:r>
            <a:r>
              <a:rPr lang="en-US" sz="3400" dirty="0" err="1" smtClean="0"/>
              <a:t>ფასეულობის</a:t>
            </a:r>
            <a:r>
              <a:rPr lang="ka-GE" sz="3400" dirty="0" smtClean="0"/>
              <a:t>,</a:t>
            </a:r>
            <a:r>
              <a:rPr lang="en-US" sz="3400" dirty="0" err="1" smtClean="0"/>
              <a:t>გაფართოებას</a:t>
            </a:r>
            <a:r>
              <a:rPr lang="en-US" sz="3400" dirty="0" smtClean="0"/>
              <a:t>,</a:t>
            </a:r>
            <a:r>
              <a:rPr lang="ka-GE" sz="3400" dirty="0" smtClean="0"/>
              <a:t> </a:t>
            </a:r>
            <a:r>
              <a:rPr lang="en-US" sz="3400" dirty="0" smtClean="0"/>
              <a:t> </a:t>
            </a:r>
            <a:r>
              <a:rPr lang="en-US" sz="3400" dirty="0" err="1" smtClean="0"/>
              <a:t>გამჭვირვალობას</a:t>
            </a:r>
            <a:r>
              <a:rPr lang="en-US" sz="3400" dirty="0" smtClean="0"/>
              <a:t>, </a:t>
            </a:r>
            <a:r>
              <a:rPr lang="en-US" sz="3400" dirty="0" err="1" smtClean="0"/>
              <a:t>ეფექტიანობას</a:t>
            </a:r>
            <a:r>
              <a:rPr lang="en-US" sz="3400" dirty="0" smtClean="0"/>
              <a:t>, </a:t>
            </a:r>
            <a:r>
              <a:rPr lang="en-US" sz="3400" dirty="0" err="1" smtClean="0"/>
              <a:t>ქმედუნარიანობას</a:t>
            </a:r>
            <a:r>
              <a:rPr lang="en-US" sz="3400" dirty="0" smtClean="0"/>
              <a:t>. </a:t>
            </a:r>
            <a:r>
              <a:rPr lang="ka-GE" sz="3400" dirty="0" smtClean="0"/>
              <a:t>შესაბამისად</a:t>
            </a:r>
            <a:r>
              <a:rPr lang="en-US" sz="3400" dirty="0" smtClean="0"/>
              <a:t>, </a:t>
            </a:r>
            <a:r>
              <a:rPr lang="ka-GE" sz="3400" dirty="0" smtClean="0"/>
              <a:t>აუცილებელია  ელექტრონული მთავრობის სერვისების განვითარების დონის მაჩვენებლების სისტემური შეფასება</a:t>
            </a:r>
            <a:r>
              <a:rPr lang="en-US" sz="3400" dirty="0" smtClean="0"/>
              <a:t>. </a:t>
            </a:r>
            <a:endParaRPr lang="ka-GE" sz="34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23</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3" name="Object 3"/>
          <p:cNvGraphicFramePr>
            <a:graphicFrameLocks/>
          </p:cNvGraphicFramePr>
          <p:nvPr/>
        </p:nvGraphicFramePr>
        <p:xfrm>
          <a:off x="2057401" y="1295401"/>
          <a:ext cx="5715000" cy="4800600"/>
        </p:xfrm>
        <a:graphic>
          <a:graphicData uri="http://schemas.openxmlformats.org/presentationml/2006/ole">
            <mc:AlternateContent xmlns:mc="http://schemas.openxmlformats.org/markup-compatibility/2006">
              <mc:Choice xmlns:v="urn:schemas-microsoft-com:vml" Requires="v">
                <p:oleObj spid="_x0000_s87045" name="Chart" r:id="rId3" imgW="5981824" imgH="5953230" progId="Excel.Sheet.8">
                  <p:embed/>
                </p:oleObj>
              </mc:Choice>
              <mc:Fallback>
                <p:oleObj name="Chart" r:id="rId3" imgW="5981824" imgH="595323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b="-18"/>
                      <a:stretch>
                        <a:fillRect/>
                      </a:stretch>
                    </p:blipFill>
                    <p:spPr bwMode="auto">
                      <a:xfrm>
                        <a:off x="2057401" y="1295401"/>
                        <a:ext cx="57150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b="1" dirty="0" smtClean="0">
                <a:solidFill>
                  <a:schemeClr val="tx2">
                    <a:shade val="30000"/>
                    <a:satMod val="150000"/>
                  </a:schemeClr>
                </a:solidFill>
              </a:rPr>
              <a:t>24</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7" name="Object 3"/>
          <p:cNvGraphicFramePr>
            <a:graphicFrameLocks/>
          </p:cNvGraphicFramePr>
          <p:nvPr/>
        </p:nvGraphicFramePr>
        <p:xfrm>
          <a:off x="1905000" y="1447800"/>
          <a:ext cx="6019800" cy="4648200"/>
        </p:xfrm>
        <a:graphic>
          <a:graphicData uri="http://schemas.openxmlformats.org/presentationml/2006/ole">
            <mc:AlternateContent xmlns:mc="http://schemas.openxmlformats.org/markup-compatibility/2006">
              <mc:Choice xmlns:v="urn:schemas-microsoft-com:vml" Requires="v">
                <p:oleObj spid="_x0000_s88069" name="Chart" r:id="rId3" imgW="5810289" imgH="4229010" progId="Excel.Sheet.8">
                  <p:embed/>
                </p:oleObj>
              </mc:Choice>
              <mc:Fallback>
                <p:oleObj name="Chart" r:id="rId3" imgW="5810289" imgH="422901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b="-40"/>
                      <a:stretch>
                        <a:fillRect/>
                      </a:stretch>
                    </p:blipFill>
                    <p:spPr bwMode="auto">
                      <a:xfrm>
                        <a:off x="1905000" y="1447800"/>
                        <a:ext cx="60198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dirty="0" smtClean="0"/>
              <a:t>რეგიონალური ელექტრონული მთავრობა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25</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91" name="Object 3"/>
          <p:cNvGraphicFramePr>
            <a:graphicFrameLocks/>
          </p:cNvGraphicFramePr>
          <p:nvPr/>
        </p:nvGraphicFramePr>
        <p:xfrm>
          <a:off x="2209800" y="1447800"/>
          <a:ext cx="5505450" cy="5057775"/>
        </p:xfrm>
        <a:graphic>
          <a:graphicData uri="http://schemas.openxmlformats.org/presentationml/2006/ole">
            <mc:AlternateContent xmlns:mc="http://schemas.openxmlformats.org/markup-compatibility/2006">
              <mc:Choice xmlns:v="urn:schemas-microsoft-com:vml" Requires="v">
                <p:oleObj spid="_x0000_s89093" name="Chart" r:id="rId3" imgW="5505579" imgH="5057910" progId="Excel.Sheet.8">
                  <p:embed/>
                </p:oleObj>
              </mc:Choice>
              <mc:Fallback>
                <p:oleObj name="Chart" r:id="rId3" imgW="5505579" imgH="5057910"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47800"/>
                        <a:ext cx="5505450" cy="505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5334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838200"/>
            <a:ext cx="7924800" cy="533400"/>
          </a:xfrm>
        </p:spPr>
        <p:txBody>
          <a:bodyPr>
            <a:normAutofit fontScale="70000" lnSpcReduction="20000"/>
          </a:bodyPr>
          <a:lstStyle/>
          <a:p>
            <a:r>
              <a:rPr lang="ka-GE" sz="2800" b="1" dirty="0" smtClean="0"/>
              <a:t>რეგიონალურ დონეზე ელექტრონული მთავრობის განვითარების პრობლემების ჯგუფები</a:t>
            </a:r>
            <a:endParaRPr lang="en-US" sz="2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26</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5" name="Picture 3" descr="management-modernization-4-638"/>
          <p:cNvPicPr>
            <a:picLocks noChangeAspect="1" noChangeArrowheads="1"/>
          </p:cNvPicPr>
          <p:nvPr/>
        </p:nvPicPr>
        <p:blipFill>
          <a:blip r:embed="rId2"/>
          <a:srcRect/>
          <a:stretch>
            <a:fillRect/>
          </a:stretch>
        </p:blipFill>
        <p:spPr bwMode="auto">
          <a:xfrm>
            <a:off x="1981200" y="1600200"/>
            <a:ext cx="6769786" cy="4191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1143000"/>
            <a:ext cx="2438400" cy="381000"/>
          </a:xfrm>
        </p:spPr>
        <p:txBody>
          <a:bodyPr>
            <a:noAutofit/>
          </a:bodyPr>
          <a:lstStyle/>
          <a:p>
            <a:r>
              <a:rPr lang="en-US" sz="1800" b="1" dirty="0" smtClean="0"/>
              <a:t>SWOT  </a:t>
            </a:r>
            <a:r>
              <a:rPr lang="ka-GE" sz="1800" b="1" dirty="0" smtClean="0"/>
              <a:t>ანალიზი</a:t>
            </a:r>
            <a:endParaRPr lang="en-US" sz="1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27</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990600" y="2743200"/>
            <a:ext cx="2362200" cy="2362200"/>
          </a:xfrm>
          <a:prstGeom prst="rect">
            <a:avLst/>
          </a:prstGeom>
        </p:spPr>
        <p:style>
          <a:lnRef idx="2">
            <a:schemeClr val="accent1"/>
          </a:lnRef>
          <a:fillRef idx="1">
            <a:schemeClr val="lt1"/>
          </a:fillRef>
          <a:effectRef idx="0">
            <a:schemeClr val="accent1"/>
          </a:effectRef>
          <a:fontRef idx="minor">
            <a:schemeClr val="dk1"/>
          </a:fontRef>
        </p:style>
        <p:txBody>
          <a:bodyPr tIns="0">
            <a:noAutofit/>
          </a:bodyPr>
          <a:lstStyle/>
          <a:p>
            <a:pPr algn="ctr">
              <a:lnSpc>
                <a:spcPct val="150000"/>
              </a:lnSpc>
            </a:pPr>
            <a:r>
              <a:rPr lang="ka-GE" sz="1600" b="1" dirty="0" smtClean="0"/>
              <a:t>ძლიერი მხარეები</a:t>
            </a:r>
          </a:p>
          <a:p>
            <a:pPr>
              <a:buFontTx/>
              <a:buChar char="-"/>
            </a:pPr>
            <a:r>
              <a:rPr lang="en-US" sz="1600" dirty="0" err="1" smtClean="0"/>
              <a:t>ერთიანი</a:t>
            </a:r>
            <a:r>
              <a:rPr lang="en-US" sz="1600" dirty="0" smtClean="0"/>
              <a:t> </a:t>
            </a:r>
            <a:r>
              <a:rPr lang="en-US" sz="1600" dirty="0" err="1" smtClean="0"/>
              <a:t>სამ</a:t>
            </a:r>
            <a:r>
              <a:rPr lang="ka-GE" sz="1600" dirty="0" smtClean="0"/>
              <a:t>თ</a:t>
            </a:r>
            <a:r>
              <a:rPr lang="en-US" sz="1600" dirty="0" err="1" smtClean="0"/>
              <a:t>ავრობო</a:t>
            </a:r>
            <a:r>
              <a:rPr lang="en-US" sz="1600" dirty="0" smtClean="0"/>
              <a:t> </a:t>
            </a:r>
            <a:r>
              <a:rPr lang="en-US" sz="1600" dirty="0" err="1" smtClean="0"/>
              <a:t>პორტალის</a:t>
            </a:r>
            <a:r>
              <a:rPr lang="en-US" sz="1600" dirty="0" smtClean="0"/>
              <a:t> </a:t>
            </a:r>
            <a:r>
              <a:rPr lang="en-US" sz="1600" dirty="0" err="1" smtClean="0"/>
              <a:t>არსებობა</a:t>
            </a:r>
            <a:endParaRPr lang="ka-GE" sz="1600" dirty="0" smtClean="0"/>
          </a:p>
          <a:p>
            <a:pPr>
              <a:buFontTx/>
              <a:buChar char="-"/>
            </a:pPr>
            <a:endParaRPr lang="en-US" sz="1600" dirty="0" smtClean="0"/>
          </a:p>
          <a:p>
            <a:pPr>
              <a:buFontTx/>
              <a:buChar char="-"/>
            </a:pPr>
            <a:r>
              <a:rPr lang="ka-GE" sz="1600" dirty="0" smtClean="0"/>
              <a:t>ადამიანური რესურსების მზაობა</a:t>
            </a:r>
          </a:p>
          <a:p>
            <a:pPr>
              <a:buFontTx/>
              <a:buChar char="-"/>
            </a:pPr>
            <a:endParaRPr lang="en-US" sz="1600" dirty="0" smtClean="0"/>
          </a:p>
          <a:p>
            <a:r>
              <a:rPr lang="ka-GE" sz="1600" dirty="0" smtClean="0"/>
              <a:t>- საერთაშორისო გამოცდილება</a:t>
            </a:r>
            <a:endParaRPr lang="en-US" sz="16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30" name="სუბტიტრი 2"/>
          <p:cNvSpPr txBox="1">
            <a:spLocks/>
          </p:cNvSpPr>
          <p:nvPr/>
        </p:nvSpPr>
        <p:spPr>
          <a:xfrm>
            <a:off x="3505200" y="1219200"/>
            <a:ext cx="5486400" cy="4800600"/>
          </a:xfrm>
          <a:prstGeom prst="rect">
            <a:avLst/>
          </a:prstGeom>
        </p:spPr>
        <p:style>
          <a:lnRef idx="2">
            <a:schemeClr val="accent1"/>
          </a:lnRef>
          <a:fillRef idx="1">
            <a:schemeClr val="lt1"/>
          </a:fillRef>
          <a:effectRef idx="0">
            <a:schemeClr val="accent1"/>
          </a:effectRef>
          <a:fontRef idx="minor">
            <a:schemeClr val="dk1"/>
          </a:fontRef>
        </p:style>
        <p:txBody>
          <a:bodyPr tIns="0">
            <a:noAutofit/>
          </a:bodyPr>
          <a:lstStyle/>
          <a:p>
            <a:pPr algn="ctr">
              <a:lnSpc>
                <a:spcPct val="150000"/>
              </a:lnSpc>
            </a:pPr>
            <a:r>
              <a:rPr lang="ka-GE" sz="1600" b="1" dirty="0" smtClean="0"/>
              <a:t>სუსტი მხარეები</a:t>
            </a:r>
          </a:p>
          <a:p>
            <a:r>
              <a:rPr lang="ka-GE" sz="1400" dirty="0" smtClean="0"/>
              <a:t>- ელექტრონული მთავრობის განხორციელების ხარვეზები </a:t>
            </a:r>
            <a:endParaRPr lang="en-US" sz="1400" dirty="0" smtClean="0"/>
          </a:p>
          <a:p>
            <a:r>
              <a:rPr lang="ka-GE" sz="1400" dirty="0" smtClean="0"/>
              <a:t>- ელექტრონული ჩართულობის (მაგ. ელექტრონული  </a:t>
            </a:r>
            <a:r>
              <a:rPr lang="ka-GE" sz="1400" dirty="0" err="1" smtClean="0"/>
              <a:t>ინკლუზია</a:t>
            </a:r>
            <a:r>
              <a:rPr lang="ka-GE" sz="1400" dirty="0" smtClean="0"/>
              <a:t>) სისუსტე</a:t>
            </a:r>
            <a:endParaRPr lang="en-US" sz="1400" dirty="0" smtClean="0"/>
          </a:p>
          <a:p>
            <a:r>
              <a:rPr lang="ka-GE" sz="1400" dirty="0" smtClean="0"/>
              <a:t>- ელექტრონული ფორმატით საჯარო მართვის პროცესის განხორციელებაში მოუმზადებლობა</a:t>
            </a:r>
            <a:endParaRPr lang="en-US" sz="1400" dirty="0" smtClean="0"/>
          </a:p>
          <a:p>
            <a:r>
              <a:rPr lang="ka-GE" sz="1400" dirty="0" smtClean="0"/>
              <a:t>- ელექტრონული მთავრობის სივრცის მონიტორინგის მექანიზმების  არ არსებობა</a:t>
            </a:r>
            <a:endParaRPr lang="en-US" sz="1400" dirty="0" smtClean="0"/>
          </a:p>
          <a:p>
            <a:r>
              <a:rPr lang="ka-GE" sz="1400" dirty="0" smtClean="0"/>
              <a:t>- შეფასების მეთოდოლოგიის არ არსებობა  </a:t>
            </a:r>
            <a:endParaRPr lang="en-US" sz="1400" dirty="0" smtClean="0"/>
          </a:p>
          <a:p>
            <a:r>
              <a:rPr lang="ka-GE" sz="1400" dirty="0" smtClean="0"/>
              <a:t>- რეგიონალური ელექტრონული მთავრობის სტრატეგიის არ არსებობა </a:t>
            </a:r>
            <a:endParaRPr lang="en-US" sz="1400" dirty="0" smtClean="0"/>
          </a:p>
          <a:p>
            <a:r>
              <a:rPr lang="ka-GE" sz="1400" dirty="0" smtClean="0"/>
              <a:t>- სოციალურ ურთიერთობებში ელექტრონული მთავრობის შეზღუდული გამოყენება </a:t>
            </a:r>
            <a:endParaRPr lang="en-US" sz="1400" dirty="0" smtClean="0"/>
          </a:p>
          <a:p>
            <a:r>
              <a:rPr lang="ka-GE" sz="1400" dirty="0" smtClean="0"/>
              <a:t>- მობილური აპლიკაციების არ არსებობა</a:t>
            </a:r>
            <a:endParaRPr lang="en-US" sz="1400" dirty="0" smtClean="0"/>
          </a:p>
          <a:p>
            <a:r>
              <a:rPr lang="ka-GE" sz="1400" dirty="0" smtClean="0"/>
              <a:t>- სამთავრობო პორტალის რესურსის და მთავრობის ღიაობის პრინციპის    ნაკლები გამოყენების ნაკლებობა </a:t>
            </a:r>
            <a:endParaRPr lang="en-US" sz="1400" dirty="0" smtClean="0"/>
          </a:p>
          <a:p>
            <a:r>
              <a:rPr lang="ka-GE" sz="1400" dirty="0" smtClean="0"/>
              <a:t>-  ელექტრონული მთავრობის რეგიონალური თავსებადობის სტანდარტის არარსებობა </a:t>
            </a:r>
            <a:endParaRPr lang="en-US" sz="1400" dirty="0" smtClean="0"/>
          </a:p>
          <a:p>
            <a:r>
              <a:rPr lang="ka-GE" sz="1400" dirty="0" smtClean="0"/>
              <a:t>-ელექტრონული მთავრობის შეფასების სტანდარტიზებული მეთოდოლოგიის არარსებობა</a:t>
            </a:r>
            <a:endParaRPr lang="en-US" sz="1400" dirty="0" smtClean="0"/>
          </a:p>
          <a:p>
            <a:r>
              <a:rPr lang="ka-GE" sz="1400" dirty="0" smtClean="0"/>
              <a:t>-  შესაბამისი სამართლებრივი ნორმების  არ არსებობა.</a:t>
            </a:r>
            <a:endParaRPr kumimoji="0" lang="en-US" sz="14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914400"/>
            <a:ext cx="2133600" cy="381000"/>
          </a:xfrm>
        </p:spPr>
        <p:txBody>
          <a:bodyPr>
            <a:noAutofit/>
          </a:bodyPr>
          <a:lstStyle/>
          <a:p>
            <a:r>
              <a:rPr lang="en-US" sz="1800" b="1" dirty="0" smtClean="0"/>
              <a:t>SWOT  </a:t>
            </a:r>
            <a:r>
              <a:rPr lang="ka-GE" sz="1800" b="1" dirty="0" smtClean="0"/>
              <a:t>ანალიზი</a:t>
            </a:r>
            <a:endParaRPr lang="en-US" sz="1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28</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სუბტიტრი 2"/>
          <p:cNvSpPr txBox="1">
            <a:spLocks/>
          </p:cNvSpPr>
          <p:nvPr/>
        </p:nvSpPr>
        <p:spPr>
          <a:xfrm>
            <a:off x="304800" y="2057400"/>
            <a:ext cx="533400" cy="4724400"/>
          </a:xfrm>
          <a:prstGeom prst="rect">
            <a:avLst/>
          </a:prstGeom>
        </p:spPr>
        <p:txBody>
          <a:bodyPr vert="wordArtVert" tIns="0">
            <a:normAutofit fontScale="55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წყარო: ავტორის</a:t>
            </a:r>
            <a:r>
              <a:rPr kumimoji="0" lang="ka-GE"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კვლევა</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990600" y="1600200"/>
            <a:ext cx="2362200" cy="4953000"/>
          </a:xfrm>
          <a:prstGeom prst="rect">
            <a:avLst/>
          </a:prstGeom>
        </p:spPr>
        <p:style>
          <a:lnRef idx="2">
            <a:schemeClr val="accent1"/>
          </a:lnRef>
          <a:fillRef idx="1">
            <a:schemeClr val="lt1"/>
          </a:fillRef>
          <a:effectRef idx="0">
            <a:schemeClr val="accent1"/>
          </a:effectRef>
          <a:fontRef idx="minor">
            <a:schemeClr val="dk1"/>
          </a:fontRef>
        </p:style>
        <p:txBody>
          <a:bodyPr tIns="0">
            <a:noAutofit/>
          </a:bodyPr>
          <a:lstStyle/>
          <a:p>
            <a:pPr algn="just">
              <a:lnSpc>
                <a:spcPct val="150000"/>
              </a:lnSpc>
            </a:pPr>
            <a:r>
              <a:rPr lang="ka-GE" sz="1600" b="1" dirty="0" smtClean="0"/>
              <a:t>შესაძლებლობები</a:t>
            </a:r>
          </a:p>
          <a:p>
            <a:pPr algn="just"/>
            <a:r>
              <a:rPr lang="ka-GE" sz="1600" dirty="0" smtClean="0"/>
              <a:t>- საერთაშორისო გამოცდილების გამოყენება</a:t>
            </a:r>
            <a:endParaRPr lang="en-US" sz="1600" dirty="0" smtClean="0"/>
          </a:p>
          <a:p>
            <a:pPr algn="just"/>
            <a:r>
              <a:rPr lang="ka-GE" sz="1600" dirty="0" smtClean="0"/>
              <a:t>- საინფორმაციო ტექნოლოგიების ხელმისაწვდომობა</a:t>
            </a:r>
            <a:endParaRPr lang="en-US" sz="1600" dirty="0" smtClean="0"/>
          </a:p>
          <a:p>
            <a:pPr algn="just"/>
            <a:r>
              <a:rPr lang="ka-GE" sz="1600" dirty="0" smtClean="0"/>
              <a:t>- მრავალფეროვანი ელექტრონული სერვისების შექმნა</a:t>
            </a:r>
            <a:endParaRPr lang="en-US" sz="1600" dirty="0" smtClean="0"/>
          </a:p>
          <a:p>
            <a:pPr algn="just"/>
            <a:r>
              <a:rPr lang="ka-GE" sz="1600" dirty="0" smtClean="0"/>
              <a:t>- აპლიკაციების  შექმნა (</a:t>
            </a:r>
            <a:r>
              <a:rPr lang="ka-GE" sz="1600" dirty="0" err="1" smtClean="0"/>
              <a:t>ე.წ</a:t>
            </a:r>
            <a:r>
              <a:rPr lang="ka-GE" sz="1600" dirty="0" smtClean="0"/>
              <a:t>. მობილური მთავრობის განვითარება)</a:t>
            </a:r>
            <a:endParaRPr lang="en-US" sz="1600" dirty="0" smtClean="0"/>
          </a:p>
          <a:p>
            <a:pPr algn="just"/>
            <a:r>
              <a:rPr lang="ka-GE" sz="1600" dirty="0" smtClean="0"/>
              <a:t>- აპრობირებული სისტემური პროგრამების გამოყენება</a:t>
            </a:r>
            <a:endParaRPr lang="en-US" sz="16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30" name="სუბტიტრი 2"/>
          <p:cNvSpPr txBox="1">
            <a:spLocks/>
          </p:cNvSpPr>
          <p:nvPr/>
        </p:nvSpPr>
        <p:spPr>
          <a:xfrm>
            <a:off x="3505200" y="1295400"/>
            <a:ext cx="5486400" cy="4648200"/>
          </a:xfrm>
          <a:prstGeom prst="rect">
            <a:avLst/>
          </a:prstGeom>
        </p:spPr>
        <p:style>
          <a:lnRef idx="2">
            <a:schemeClr val="accent1"/>
          </a:lnRef>
          <a:fillRef idx="1">
            <a:schemeClr val="lt1"/>
          </a:fillRef>
          <a:effectRef idx="0">
            <a:schemeClr val="accent1"/>
          </a:effectRef>
          <a:fontRef idx="minor">
            <a:schemeClr val="dk1"/>
          </a:fontRef>
        </p:style>
        <p:txBody>
          <a:bodyPr tIns="0">
            <a:noAutofit/>
          </a:bodyPr>
          <a:lstStyle/>
          <a:p>
            <a:pPr algn="ctr">
              <a:lnSpc>
                <a:spcPct val="150000"/>
              </a:lnSpc>
            </a:pPr>
            <a:r>
              <a:rPr lang="ka-GE" sz="1600" b="1" dirty="0" smtClean="0"/>
              <a:t>საფრთხეები</a:t>
            </a:r>
          </a:p>
          <a:p>
            <a:r>
              <a:rPr lang="ka-GE" sz="1600" dirty="0" smtClean="0"/>
              <a:t>- ეკონომიკურმა და ფინანსურმა კრიზისმა შესაძლოა შეცვალოს ელექტრონული მთავრობის განვითარების პრიორიტეტები</a:t>
            </a:r>
            <a:endParaRPr lang="en-US" sz="1600" dirty="0" smtClean="0"/>
          </a:p>
          <a:p>
            <a:r>
              <a:rPr lang="ka-GE" sz="1600" dirty="0" smtClean="0"/>
              <a:t>- ციფრული უთანასწორობის დაძლევის გაჭიანურებული პროცესი</a:t>
            </a:r>
            <a:endParaRPr lang="en-US" sz="1600" dirty="0" smtClean="0"/>
          </a:p>
          <a:p>
            <a:r>
              <a:rPr lang="ka-GE" sz="1600" dirty="0" smtClean="0"/>
              <a:t>- ცენტრალურ, რეგიონალურ და ადგილობრივ დონეებზე ელექტრონული მთავრობის ელექტრონული სერვისების  აღრევა და ელექტრონული მთავრობის მნიშვნელოვანი სხვაობა</a:t>
            </a:r>
            <a:endParaRPr lang="en-US" sz="1600" dirty="0" smtClean="0"/>
          </a:p>
          <a:p>
            <a:r>
              <a:rPr lang="ka-GE" sz="1600" dirty="0" smtClean="0"/>
              <a:t>- ელექტრონული მთავრობის საჯარო აღქმის თავშეკავება</a:t>
            </a:r>
            <a:endParaRPr lang="en-US" sz="1600" dirty="0" smtClean="0"/>
          </a:p>
          <a:p>
            <a:r>
              <a:rPr lang="ka-GE" sz="1600" dirty="0" smtClean="0"/>
              <a:t>-  ელექტრონული მთავრობის არსებული მომსახურების  არასაკმარისი  გამოყენება საჯარო დაწესებულებების მიერ</a:t>
            </a:r>
            <a:endParaRPr lang="en-US" sz="1600" dirty="0" smtClean="0"/>
          </a:p>
          <a:p>
            <a:r>
              <a:rPr lang="ka-GE" sz="1600" dirty="0" smtClean="0"/>
              <a:t>-  საინფორმაციო უსაფრთხოების რისკების ზრდა</a:t>
            </a:r>
            <a:endParaRPr lang="en-US" sz="1600" dirty="0" smtClean="0"/>
          </a:p>
          <a:p>
            <a:r>
              <a:rPr lang="ka-GE" sz="1600" dirty="0" smtClean="0"/>
              <a:t>- არასაკმარისი ელექტრონული სერვისების განვითარება</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914400"/>
            <a:ext cx="7924800" cy="533400"/>
          </a:xfrm>
        </p:spPr>
        <p:txBody>
          <a:bodyPr>
            <a:noAutofit/>
          </a:bodyPr>
          <a:lstStyle/>
          <a:p>
            <a:r>
              <a:rPr lang="ka-GE" sz="1800" b="1" dirty="0" smtClean="0"/>
              <a:t>რეგიონალურ დონეზე ელექტრონული მთავრობის განვითარების უზრუნველსაყოფად</a:t>
            </a:r>
            <a:endParaRPr lang="en-US" sz="1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29</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990600" y="1600200"/>
            <a:ext cx="7924800" cy="5029200"/>
          </a:xfrm>
          <a:prstGeom prst="rect">
            <a:avLst/>
          </a:prstGeom>
        </p:spPr>
        <p:style>
          <a:lnRef idx="2">
            <a:schemeClr val="accent4"/>
          </a:lnRef>
          <a:fillRef idx="1">
            <a:schemeClr val="lt1"/>
          </a:fillRef>
          <a:effectRef idx="0">
            <a:schemeClr val="accent4"/>
          </a:effectRef>
          <a:fontRef idx="minor">
            <a:schemeClr val="dk1"/>
          </a:fontRef>
        </p:style>
        <p:txBody>
          <a:bodyPr tIns="0">
            <a:noAutofit/>
          </a:bodyPr>
          <a:lstStyle/>
          <a:p>
            <a:pPr algn="just">
              <a:lnSpc>
                <a:spcPct val="150000"/>
              </a:lnSpc>
            </a:pPr>
            <a:r>
              <a:rPr lang="ka-GE" b="1" dirty="0" smtClean="0"/>
              <a:t>ელექტრონული მომსახურების მიმართულებით: </a:t>
            </a:r>
          </a:p>
          <a:p>
            <a:pPr algn="just">
              <a:lnSpc>
                <a:spcPct val="150000"/>
              </a:lnSpc>
            </a:pPr>
            <a:r>
              <a:rPr lang="ka-GE" dirty="0" smtClean="0"/>
              <a:t>       მოხდეს  რეგიონალური და მუნიციპალური ორგანოების ელექტრონულ ფორმატში  მომსახურებაზე გადასვლის მეთოდური და ორგანიზაციული უზრუნველყოფა (შემუშავდეს და დაინერგოს ელექტრონული მომსახურების სტანდარტი, უწყებათშორის საინფორმაციო ურთიერთობების და იმ სახელმწიფო საინფორმაციო სისტემების სტანდარტიზაცია, რომლებიც სწევენ რეგიონალურ სახელმწიფო მომსახურებას;</a:t>
            </a:r>
            <a:endParaRPr lang="en-US" dirty="0" smtClean="0"/>
          </a:p>
          <a:p>
            <a:pPr algn="just">
              <a:lnSpc>
                <a:spcPct val="150000"/>
              </a:lnSpc>
            </a:pPr>
            <a:r>
              <a:rPr lang="ka-GE" dirty="0" smtClean="0"/>
              <a:t>       შეიქმნას ერთიანი რეგიონალური პორტალი   რეგიონალური და მუნიციპალური ელექტრონული მომსახურების  გაწევისათვის;</a:t>
            </a:r>
            <a:endParaRPr lang="en-US" dirty="0" smtClean="0"/>
          </a:p>
          <a:p>
            <a:pPr algn="just">
              <a:lnSpc>
                <a:spcPct val="150000"/>
              </a:lnSpc>
            </a:pPr>
            <a:r>
              <a:rPr lang="ka-GE" dirty="0" smtClean="0"/>
              <a:t>მოხდეს რეგიონალური და მუნიციპალური მომსახურების შესახებ ერთიან პორტალზე ინფორმაციის განთავსება;</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534400" y="63246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dirty="0" smtClean="0">
                <a:solidFill>
                  <a:schemeClr val="tx2">
                    <a:shade val="30000"/>
                    <a:satMod val="150000"/>
                  </a:schemeClr>
                </a:solidFill>
              </a:rPr>
              <a:t>31</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1066800" y="914400"/>
            <a:ext cx="7924800" cy="5410200"/>
          </a:xfrm>
          <a:prstGeom prst="rect">
            <a:avLst/>
          </a:prstGeom>
        </p:spPr>
        <p:style>
          <a:lnRef idx="2">
            <a:schemeClr val="accent2"/>
          </a:lnRef>
          <a:fillRef idx="1">
            <a:schemeClr val="lt1"/>
          </a:fillRef>
          <a:effectRef idx="0">
            <a:schemeClr val="accent2"/>
          </a:effectRef>
          <a:fontRef idx="minor">
            <a:schemeClr val="dk1"/>
          </a:fontRef>
        </p:style>
        <p:txBody>
          <a:bodyPr tIns="0">
            <a:noAutofit/>
          </a:bodyPr>
          <a:lstStyle/>
          <a:p>
            <a:pPr algn="just">
              <a:lnSpc>
                <a:spcPct val="150000"/>
              </a:lnSpc>
            </a:pPr>
            <a:r>
              <a:rPr lang="ka-GE" b="1" dirty="0" smtClean="0"/>
              <a:t>ელექტრონული მართვის მიმართულებით: </a:t>
            </a:r>
          </a:p>
          <a:p>
            <a:pPr algn="just">
              <a:lnSpc>
                <a:spcPct val="150000"/>
              </a:lnSpc>
            </a:pPr>
            <a:r>
              <a:rPr lang="ka-GE" dirty="0" smtClean="0"/>
              <a:t>             მოხდეს </a:t>
            </a:r>
            <a:r>
              <a:rPr lang="ka-GE" dirty="0" err="1" smtClean="0"/>
              <a:t>მაღალსიჩქარიანი</a:t>
            </a:r>
            <a:r>
              <a:rPr lang="ka-GE" dirty="0" smtClean="0"/>
              <a:t> ინტერნეტის უზრუნველყოფა რეგიონის მოსახლეობის ყველა სოციალური ფენის წარმომადგენლებისთვის;</a:t>
            </a:r>
            <a:endParaRPr lang="en-US" dirty="0" smtClean="0"/>
          </a:p>
          <a:p>
            <a:pPr algn="just">
              <a:lnSpc>
                <a:spcPct val="150000"/>
              </a:lnSpc>
            </a:pPr>
            <a:r>
              <a:rPr lang="ka-GE" dirty="0" smtClean="0"/>
              <a:t>           გაიზარდოს რეგიონის მოსახლეობის კომპიუტერული განათლების დონე განსაკუთრებით ელექტრონული მმართველობის მიმართულები;</a:t>
            </a:r>
            <a:endParaRPr lang="en-US" dirty="0" smtClean="0"/>
          </a:p>
          <a:p>
            <a:pPr algn="just">
              <a:lnSpc>
                <a:spcPct val="150000"/>
              </a:lnSpc>
            </a:pPr>
            <a:r>
              <a:rPr lang="ka-GE" dirty="0" smtClean="0"/>
              <a:t>           შეიქმნას პირობები მოსახლეობის ელექტრონული მომსახურების შეუზღუდავი დაშვების უზრუნველყოფისათვის;</a:t>
            </a:r>
            <a:endParaRPr lang="en-US" dirty="0" smtClean="0"/>
          </a:p>
          <a:p>
            <a:pPr algn="just">
              <a:lnSpc>
                <a:spcPct val="150000"/>
              </a:lnSpc>
            </a:pPr>
            <a:r>
              <a:rPr lang="ka-GE" dirty="0" smtClean="0"/>
              <a:t>           მოხდეს ელექტრონულ სისტემებზე წვდომის თანამგზავრული უზრუნველყოფა;</a:t>
            </a:r>
            <a:endParaRPr lang="en-US" dirty="0" smtClean="0"/>
          </a:p>
          <a:p>
            <a:pPr algn="just">
              <a:lnSpc>
                <a:spcPct val="150000"/>
              </a:lnSpc>
            </a:pPr>
            <a:r>
              <a:rPr lang="ka-GE" dirty="0" smtClean="0"/>
              <a:t>           განხორციელდეს საინფორმაციო ტექნოლოგიების სფეროში სპეციალისტების მომზადება და გადამზადება;</a:t>
            </a:r>
            <a:endParaRPr lang="en-US" dirty="0" smtClean="0"/>
          </a:p>
          <a:p>
            <a:pPr algn="just">
              <a:lnSpc>
                <a:spcPct val="150000"/>
              </a:lnSpc>
            </a:pPr>
            <a:r>
              <a:rPr lang="ka-GE" dirty="0" smtClean="0"/>
              <a:t>გაიზარდოს საზოგადოებრივი ცენტრების რაოდენობა, რომლებიც საყოველთაო დაშვებას უზრუნველყოფენ  მუნიციპალიტეტებში</a:t>
            </a:r>
            <a:endParaRPr lang="en-US"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534400" y="63246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dirty="0" smtClean="0">
                <a:solidFill>
                  <a:schemeClr val="tx2">
                    <a:shade val="30000"/>
                    <a:satMod val="150000"/>
                  </a:schemeClr>
                </a:solidFill>
              </a:rPr>
              <a:t>32</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1066800" y="914400"/>
            <a:ext cx="7924800" cy="5410200"/>
          </a:xfrm>
          <a:prstGeom prst="rect">
            <a:avLst/>
          </a:prstGeom>
        </p:spPr>
        <p:style>
          <a:lnRef idx="2">
            <a:schemeClr val="accent2"/>
          </a:lnRef>
          <a:fillRef idx="1">
            <a:schemeClr val="lt1"/>
          </a:fillRef>
          <a:effectRef idx="0">
            <a:schemeClr val="accent2"/>
          </a:effectRef>
          <a:fontRef idx="minor">
            <a:schemeClr val="dk1"/>
          </a:fontRef>
        </p:style>
        <p:txBody>
          <a:bodyPr tIns="0">
            <a:noAutofit/>
          </a:bodyPr>
          <a:lstStyle/>
          <a:p>
            <a:pPr algn="just">
              <a:lnSpc>
                <a:spcPct val="150000"/>
              </a:lnSpc>
            </a:pPr>
            <a:r>
              <a:rPr lang="ka-GE" sz="1600" b="1" dirty="0" smtClean="0"/>
              <a:t>ელექტრონული ადმინისტრირების მიმართულებით</a:t>
            </a:r>
            <a:r>
              <a:rPr lang="en-US" sz="1600" b="1" dirty="0" smtClean="0"/>
              <a:t>:</a:t>
            </a:r>
            <a:endParaRPr lang="en-US" sz="1600" dirty="0" smtClean="0"/>
          </a:p>
          <a:p>
            <a:pPr algn="just">
              <a:lnSpc>
                <a:spcPct val="150000"/>
              </a:lnSpc>
            </a:pPr>
            <a:r>
              <a:rPr lang="en-US" sz="1600" b="1" dirty="0" smtClean="0"/>
              <a:t> </a:t>
            </a:r>
            <a:r>
              <a:rPr lang="ka-GE" sz="1600" b="1" dirty="0" smtClean="0"/>
              <a:t>        </a:t>
            </a:r>
            <a:r>
              <a:rPr lang="ka-GE" sz="1600" dirty="0" smtClean="0"/>
              <a:t>შეიქმნას და განვითარდეს  მართვის ცენტრალური, რეგიონალური და მუნიციპალური ფუნქციების და მომსახურების ოპტიმიზაციის ანალიტიკური სისტემა, როგორც სახელმწიფო მმართველობის სრულყოფის ინსტრუმენტი; </a:t>
            </a:r>
            <a:endParaRPr lang="en-US" sz="1600" dirty="0" smtClean="0"/>
          </a:p>
          <a:p>
            <a:pPr algn="just">
              <a:lnSpc>
                <a:spcPct val="150000"/>
              </a:lnSpc>
            </a:pPr>
            <a:r>
              <a:rPr lang="ka-GE" sz="1600" dirty="0" smtClean="0"/>
              <a:t>          შეიქმნას  ინფრასტრუქტურა, რომელიც უზრუნველყოფს უწყებათშორის ელექტრონული ურთიერთობის ცენტრალური სისტემის უწყვეტ მუშაობას, რომელიც დაკავშირებული იქნება სისტემაში სახელმწიფო ორგანოების, ორგანიზაციების თუ სხვადსხვა სუბიექტების მზარდ ჩართვასთან;</a:t>
            </a:r>
            <a:endParaRPr lang="en-US" sz="1600" dirty="0" smtClean="0"/>
          </a:p>
          <a:p>
            <a:pPr algn="just">
              <a:lnSpc>
                <a:spcPct val="150000"/>
              </a:lnSpc>
            </a:pPr>
            <a:r>
              <a:rPr lang="ka-GE" sz="1600" dirty="0" smtClean="0"/>
              <a:t>        განვითარდეს სახელმწიფო ხელისუფლების ორგანოების ინტერნეტ ქსელის უსაფრთხოების სეგმენტი;</a:t>
            </a:r>
            <a:endParaRPr lang="en-US" sz="1600" dirty="0" smtClean="0"/>
          </a:p>
          <a:p>
            <a:pPr algn="just">
              <a:lnSpc>
                <a:spcPct val="150000"/>
              </a:lnSpc>
            </a:pPr>
            <a:r>
              <a:rPr lang="ka-GE" sz="1600" dirty="0" smtClean="0"/>
              <a:t>          მოხდეს ელექტრონული ციფრული ხელმოწერის  მომხმარებელთა ავტორიზაციის და იდენტიფიკაციის მექანიზმების სრულყოფილება ელექტრონული მართვის და მომსახურების  ყველა დონეზე.</a:t>
            </a:r>
            <a:endParaRPr lang="en-US" sz="1600" dirty="0" smtClean="0"/>
          </a:p>
          <a:p>
            <a:r>
              <a:rPr lang="en-US" dirty="0" smtClean="0"/>
              <a:t> </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33</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1066800" y="990600"/>
            <a:ext cx="7924800" cy="5181600"/>
          </a:xfrm>
          <a:prstGeom prst="rect">
            <a:avLst/>
          </a:prstGeom>
        </p:spPr>
        <p:style>
          <a:lnRef idx="2">
            <a:schemeClr val="accent1"/>
          </a:lnRef>
          <a:fillRef idx="1">
            <a:schemeClr val="lt1"/>
          </a:fillRef>
          <a:effectRef idx="0">
            <a:schemeClr val="accent1"/>
          </a:effectRef>
          <a:fontRef idx="minor">
            <a:schemeClr val="dk1"/>
          </a:fontRef>
        </p:style>
        <p:txBody>
          <a:bodyPr tIns="0">
            <a:noAutofit/>
          </a:bodyPr>
          <a:lstStyle/>
          <a:p>
            <a:pPr algn="just">
              <a:lnSpc>
                <a:spcPct val="150000"/>
              </a:lnSpc>
            </a:pPr>
            <a:r>
              <a:rPr lang="ka-GE" sz="1600" b="1" dirty="0" smtClean="0"/>
              <a:t>ელექტრონული დემოკრატიის მიმართულებით:  </a:t>
            </a:r>
          </a:p>
          <a:p>
            <a:pPr algn="just">
              <a:lnSpc>
                <a:spcPct val="150000"/>
              </a:lnSpc>
            </a:pPr>
            <a:r>
              <a:rPr lang="ka-GE" sz="1600" b="1" dirty="0" smtClean="0"/>
              <a:t>         </a:t>
            </a:r>
            <a:r>
              <a:rPr lang="ka-GE" sz="1600" dirty="0" smtClean="0"/>
              <a:t>შეიქმნას სავალდებულო          მოთხოვნები და რეკომენდაციები რეგიონალური და მუნიციპალური ორგანოების ვებ-გვერდზე განსათავსებელი საჯარო ინფორმაციის გამოქვეყნებაზე; </a:t>
            </a:r>
            <a:endParaRPr lang="en-US" sz="1600" dirty="0" smtClean="0"/>
          </a:p>
          <a:p>
            <a:pPr algn="just">
              <a:lnSpc>
                <a:spcPct val="150000"/>
              </a:lnSpc>
            </a:pPr>
            <a:r>
              <a:rPr lang="ka-GE" sz="1600" dirty="0" smtClean="0"/>
              <a:t>         შეიქმნას მომხმარებელთა ერთიანი კატალოგი,  მათი ელექტრონული საფოსტო სისტემა და მოხდეს მისი ინტეგრაცია რეგიონალურ პორტალში სწრაფი კომუნიკაციის განსახორციელებლად; </a:t>
            </a:r>
            <a:endParaRPr lang="en-US" sz="1600" dirty="0" smtClean="0"/>
          </a:p>
          <a:p>
            <a:pPr algn="just">
              <a:lnSpc>
                <a:spcPct val="150000"/>
              </a:lnSpc>
            </a:pPr>
            <a:r>
              <a:rPr lang="ka-GE" sz="1600" dirty="0" smtClean="0"/>
              <a:t>         განხორციელდეს შესაბამისი სამართლებრივი ნორმების საფუძველზე რეგულარული მონიტორინგი   რეგიონალური და მუნიციპალური სახელმწიფო ორგანოების ოფიციალური ვებ-გვერდების;  </a:t>
            </a:r>
            <a:endParaRPr lang="en-US" sz="1600" dirty="0" smtClean="0"/>
          </a:p>
          <a:p>
            <a:pPr algn="just">
              <a:lnSpc>
                <a:spcPct val="150000"/>
              </a:lnSpc>
            </a:pPr>
            <a:r>
              <a:rPr lang="ka-GE" sz="1600" dirty="0" smtClean="0"/>
              <a:t>           შეიქმნას მოქალაქეთა და სხვა საზოგადოებრივ სუბიექტთა   ელექტრონული ჩართულობის ინსტრუმენტები  რეგიონალური და მუნიციპალური დონის გადაწყვეტილების მიღების პროცესში;</a:t>
            </a:r>
            <a:endParaRPr lang="en-US" sz="16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990600"/>
            <a:ext cx="7848600" cy="5638800"/>
          </a:xfrm>
          <a:prstGeom prst="rect">
            <a:avLst/>
          </a:prstGeom>
        </p:spPr>
        <p:style>
          <a:lnRef idx="2">
            <a:schemeClr val="accent3"/>
          </a:lnRef>
          <a:fillRef idx="1">
            <a:schemeClr val="lt1"/>
          </a:fillRef>
          <a:effectRef idx="0">
            <a:schemeClr val="accent3"/>
          </a:effectRef>
          <a:fontRef idx="minor">
            <a:schemeClr val="dk1"/>
          </a:fontRef>
        </p:style>
        <p:txBody>
          <a:bodyPr tIns="0">
            <a:normAutofit fontScale="85000" lnSpcReduction="10000"/>
          </a:bodyPr>
          <a:lstStyle/>
          <a:p>
            <a:pPr algn="just">
              <a:lnSpc>
                <a:spcPct val="150000"/>
              </a:lnSpc>
            </a:pPr>
            <a:r>
              <a:rPr lang="en-US" sz="2400" b="1" dirty="0" err="1" smtClean="0"/>
              <a:t>კვლევის</a:t>
            </a:r>
            <a:r>
              <a:rPr lang="en-US" sz="2400" b="1" dirty="0" smtClean="0"/>
              <a:t> </a:t>
            </a:r>
            <a:r>
              <a:rPr lang="ka-GE" sz="2400" b="1" dirty="0" smtClean="0"/>
              <a:t>ობიექტია  </a:t>
            </a:r>
            <a:r>
              <a:rPr lang="ka-GE" sz="2400" dirty="0" smtClean="0"/>
              <a:t>რეგიონალური</a:t>
            </a:r>
            <a:r>
              <a:rPr lang="ka-GE" sz="2400" b="1" dirty="0" smtClean="0"/>
              <a:t> </a:t>
            </a:r>
            <a:r>
              <a:rPr lang="ka-GE" sz="2400" dirty="0" smtClean="0"/>
              <a:t>საჯარო მმართველობის ორგანოების და ინსტიტუტების სისტემა. კონკრეტულად კი ელექტრონული მთავრობის სისტემა რეგიონალურ დონეზე. </a:t>
            </a:r>
            <a:endParaRPr lang="en-US" sz="2400" dirty="0" smtClean="0"/>
          </a:p>
          <a:p>
            <a:pPr algn="just">
              <a:lnSpc>
                <a:spcPct val="150000"/>
              </a:lnSpc>
            </a:pPr>
            <a:endParaRPr lang="en-US" sz="2400" b="1" dirty="0" smtClean="0"/>
          </a:p>
          <a:p>
            <a:pPr algn="just">
              <a:lnSpc>
                <a:spcPct val="150000"/>
              </a:lnSpc>
            </a:pPr>
            <a:r>
              <a:rPr lang="ka-GE" sz="2400" b="1" dirty="0" smtClean="0"/>
              <a:t>კვლევის საგანია</a:t>
            </a:r>
            <a:r>
              <a:rPr lang="ka-GE" sz="2400" dirty="0" smtClean="0"/>
              <a:t> მმართველობით ურთიერთობების ის სისტემა, რომელიც  რეგიონში ელექტრონული მთავრობის სისტემის განვითარების და დანერგვის პროცესში ყალიბდება.  </a:t>
            </a:r>
            <a:endParaRPr lang="en-US" sz="2400" dirty="0" smtClean="0"/>
          </a:p>
          <a:p>
            <a:pPr algn="just">
              <a:lnSpc>
                <a:spcPct val="150000"/>
              </a:lnSpc>
            </a:pPr>
            <a:r>
              <a:rPr lang="ka-GE" sz="2400" b="1" dirty="0" smtClean="0"/>
              <a:t> </a:t>
            </a:r>
            <a:endParaRPr lang="en-US" sz="2400" b="1" dirty="0" smtClean="0"/>
          </a:p>
          <a:p>
            <a:pPr algn="just">
              <a:lnSpc>
                <a:spcPct val="150000"/>
              </a:lnSpc>
            </a:pPr>
            <a:r>
              <a:rPr lang="ka-GE" sz="2400" b="1" dirty="0" smtClean="0"/>
              <a:t>კვლევის მიზანია </a:t>
            </a:r>
            <a:r>
              <a:rPr lang="ka-GE" sz="2400" dirty="0" smtClean="0"/>
              <a:t>საინფორმაციო ტექნოლოგიების განვითარების პირობებში რეგიონალურ დონეზე  ელექტრონული მთავრობის სერვისების რეალიზაციის საინფორმაციო უზრუნველყოფის სისტემების სრულყოფა. </a:t>
            </a:r>
            <a:endParaRPr lang="en-US" sz="2400" dirty="0" smtClean="0"/>
          </a:p>
          <a:p>
            <a:pPr marL="27432"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7"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3</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914400"/>
            <a:ext cx="7924800" cy="533400"/>
          </a:xfrm>
        </p:spPr>
        <p:txBody>
          <a:bodyPr>
            <a:noAutofit/>
          </a:bodyPr>
          <a:lstStyle/>
          <a:p>
            <a:r>
              <a:rPr lang="ka-GE" sz="1800" b="1" dirty="0" smtClean="0"/>
              <a:t>დასკვნები</a:t>
            </a:r>
            <a:endParaRPr lang="en-US" sz="1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35</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990600" y="1371600"/>
            <a:ext cx="7924800" cy="4724400"/>
          </a:xfrm>
          <a:prstGeom prst="rect">
            <a:avLst/>
          </a:prstGeom>
        </p:spPr>
        <p:style>
          <a:lnRef idx="2">
            <a:schemeClr val="accent6"/>
          </a:lnRef>
          <a:fillRef idx="1">
            <a:schemeClr val="lt1"/>
          </a:fillRef>
          <a:effectRef idx="0">
            <a:schemeClr val="accent6"/>
          </a:effectRef>
          <a:fontRef idx="minor">
            <a:schemeClr val="dk1"/>
          </a:fontRef>
        </p:style>
        <p:txBody>
          <a:bodyPr tIns="0">
            <a:noAutofit/>
          </a:bodyPr>
          <a:lstStyle/>
          <a:p>
            <a:pPr algn="just">
              <a:lnSpc>
                <a:spcPct val="150000"/>
              </a:lnSpc>
            </a:pPr>
            <a:r>
              <a:rPr lang="ka-GE" sz="2000" dirty="0" smtClean="0"/>
              <a:t>          მნიშვნელოვანი პოზიტიური ძვრების მიუხედავად, აჭარის რეგიონში თანამედროვე საინფორმაციო-საკომუნიკაციო ტექნოლოგიების განვითარების საერთო მდგომარეობა არადამაკმაყოფილებელია. </a:t>
            </a:r>
          </a:p>
          <a:p>
            <a:pPr algn="just">
              <a:lnSpc>
                <a:spcPct val="150000"/>
              </a:lnSpc>
            </a:pPr>
            <a:r>
              <a:rPr lang="ka-GE" sz="2000" dirty="0" smtClean="0"/>
              <a:t>          რეგიონის  ინფორმაციული გარემო, შეიძლება შეფასდეს როგორც დემოკრატიზების მიმართულებით გარდაქმნის სტადიაში მყოფი, რომელიც გარკვეული პროგრესის მიუხედავად, თანამედროვე საინფორმაციო-საკომუნიკაციო ტექნოლოგიებზე  დაფუძნების თვალსაზრისით საჭიროებს სერიოზულ რეფორმებს. </a:t>
            </a:r>
            <a:endParaRPr lang="en-US" sz="20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914400"/>
            <a:ext cx="7924800" cy="533400"/>
          </a:xfrm>
        </p:spPr>
        <p:txBody>
          <a:bodyPr>
            <a:noAutofit/>
          </a:bodyPr>
          <a:lstStyle/>
          <a:p>
            <a:r>
              <a:rPr lang="ka-GE" sz="1800" b="1" dirty="0" smtClean="0"/>
              <a:t>დასკვნები</a:t>
            </a:r>
            <a:endParaRPr lang="en-US" sz="1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ka-GE" sz="2600" dirty="0" smtClean="0">
                <a:solidFill>
                  <a:schemeClr val="tx2">
                    <a:shade val="30000"/>
                    <a:satMod val="150000"/>
                  </a:schemeClr>
                </a:solidFill>
              </a:rPr>
              <a:t>36</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447800"/>
            <a:ext cx="7924800" cy="46482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სუბტიტრი 2"/>
          <p:cNvSpPr txBox="1">
            <a:spLocks/>
          </p:cNvSpPr>
          <p:nvPr/>
        </p:nvSpPr>
        <p:spPr>
          <a:xfrm>
            <a:off x="990600" y="1371600"/>
            <a:ext cx="7924800" cy="4724400"/>
          </a:xfrm>
          <a:prstGeom prst="rect">
            <a:avLst/>
          </a:prstGeom>
        </p:spPr>
        <p:style>
          <a:lnRef idx="2">
            <a:schemeClr val="accent6"/>
          </a:lnRef>
          <a:fillRef idx="1">
            <a:schemeClr val="lt1"/>
          </a:fillRef>
          <a:effectRef idx="0">
            <a:schemeClr val="accent6"/>
          </a:effectRef>
          <a:fontRef idx="minor">
            <a:schemeClr val="dk1"/>
          </a:fontRef>
        </p:style>
        <p:txBody>
          <a:bodyPr tIns="0">
            <a:noAutofit/>
          </a:bodyPr>
          <a:lstStyle/>
          <a:p>
            <a:pPr algn="just">
              <a:lnSpc>
                <a:spcPct val="150000"/>
              </a:lnSpc>
            </a:pPr>
            <a:r>
              <a:rPr lang="ka-GE" sz="2000" dirty="0" smtClean="0"/>
              <a:t>         არსებული რეალობა,  ეს არის  არასისტემური, სტრატეგიულად </a:t>
            </a:r>
            <a:r>
              <a:rPr lang="ka-GE" sz="2000" dirty="0" err="1" smtClean="0"/>
              <a:t>გაუმიზნავი</a:t>
            </a:r>
            <a:r>
              <a:rPr lang="ka-GE" sz="2000" dirty="0" smtClean="0"/>
              <a:t> არაკოორდინირებული ნაბიჯები; ისინი უფრო მეტად წარმოადგენენ ,,</a:t>
            </a:r>
            <a:r>
              <a:rPr lang="ka-GE" sz="2000" dirty="0" err="1" smtClean="0"/>
              <a:t>სტიქიურ“</a:t>
            </a:r>
            <a:r>
              <a:rPr lang="ka-GE" sz="2000" dirty="0" smtClean="0"/>
              <a:t>, ვიდრე  ერთიან, მიზანმიმართულ, სისტემურ პროცესს. </a:t>
            </a:r>
          </a:p>
          <a:p>
            <a:pPr algn="just">
              <a:lnSpc>
                <a:spcPct val="150000"/>
              </a:lnSpc>
            </a:pPr>
            <a:r>
              <a:rPr lang="ka-GE" sz="2000" dirty="0" smtClean="0"/>
              <a:t>           აქედან გამომდინარე, უნდა შეიქმნას სტრატეგიული დოკუმენტი ,,აჭარის რეგიონალური ელექტრონული </a:t>
            </a:r>
            <a:r>
              <a:rPr lang="ka-GE" sz="2000" dirty="0" err="1" smtClean="0"/>
              <a:t>მთავრობა“</a:t>
            </a:r>
            <a:r>
              <a:rPr lang="ka-GE" sz="2000" dirty="0" smtClean="0"/>
              <a:t>, რომელიც უზრუნველყოფს რეგიონში ელექტრონული მთავრობის განვითარების პროცესის გარკვეულ სისტემაში მოქცევას და მის თანმიმდევრულ განხორციელებას</a:t>
            </a:r>
            <a:r>
              <a:rPr lang="en-US" sz="2000" dirty="0" smtClean="0"/>
              <a:t>.</a:t>
            </a:r>
            <a:r>
              <a:rPr lang="ka-GE" sz="2000" dirty="0" smtClean="0"/>
              <a:t> </a:t>
            </a:r>
            <a:endParaRPr lang="en-US" sz="2000" dirty="0" smtClean="0"/>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8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990600" y="25908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sz="6700" dirty="0" smtClean="0"/>
              <a:t>მადლობა ყურადღებისათვის!</a:t>
            </a:r>
            <a:endParaRPr lang="en-US" sz="67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8" name="სუბტიტრი 2"/>
          <p:cNvSpPr txBox="1">
            <a:spLocks/>
          </p:cNvSpPr>
          <p:nvPr/>
        </p:nvSpPr>
        <p:spPr>
          <a:xfrm>
            <a:off x="990600" y="1447800"/>
            <a:ext cx="7924800" cy="4953000"/>
          </a:xfrm>
          <a:prstGeom prst="rect">
            <a:avLst/>
          </a:prstGeom>
        </p:spPr>
        <p:txBody>
          <a:bodyPr tIns="0">
            <a:noAutofit/>
          </a:bodyPr>
          <a:lstStyle/>
          <a:p>
            <a:pPr algn="just">
              <a:lnSpc>
                <a:spcPct val="170000"/>
              </a:lnSpc>
            </a:pPr>
            <a:endParaRPr lang="en-US" sz="15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452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9" name="Rectangle 5"/>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0" y="466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3" name="Rectangle 3"/>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9" name="Rectangle 5"/>
          <p:cNvSpPr>
            <a:spLocks noChangeArrowheads="1"/>
          </p:cNvSpPr>
          <p:nvPr/>
        </p:nvSpPr>
        <p:spPr bwMode="auto">
          <a:xfrm>
            <a:off x="0" y="499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505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1143000"/>
            <a:ext cx="3429000" cy="533400"/>
          </a:xfrm>
        </p:spPr>
        <p:txBody>
          <a:bodyPr>
            <a:normAutofit/>
          </a:bodyPr>
          <a:lstStyle/>
          <a:p>
            <a:r>
              <a:rPr lang="en-US" b="1" dirty="0" err="1" smtClean="0"/>
              <a:t>კვლევის</a:t>
            </a:r>
            <a:r>
              <a:rPr lang="en-US" b="1" dirty="0" smtClean="0"/>
              <a:t> </a:t>
            </a:r>
            <a:r>
              <a:rPr lang="ka-GE" b="1" dirty="0" smtClean="0"/>
              <a:t>ამოცანებია:</a:t>
            </a:r>
            <a:r>
              <a:rPr lang="ka-GE" dirty="0" smtClean="0"/>
              <a:t> </a:t>
            </a:r>
            <a:endParaRPr lang="en-US"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828800"/>
            <a:ext cx="7848600" cy="4648200"/>
          </a:xfrm>
          <a:prstGeom prst="rect">
            <a:avLst/>
          </a:prstGeom>
        </p:spPr>
        <p:style>
          <a:lnRef idx="2">
            <a:schemeClr val="accent4"/>
          </a:lnRef>
          <a:fillRef idx="1">
            <a:schemeClr val="lt1"/>
          </a:fillRef>
          <a:effectRef idx="0">
            <a:schemeClr val="accent4"/>
          </a:effectRef>
          <a:fontRef idx="minor">
            <a:schemeClr val="dk1"/>
          </a:fontRef>
        </p:style>
        <p:txBody>
          <a:bodyPr tIns="0">
            <a:normAutofit/>
          </a:bodyPr>
          <a:lstStyle/>
          <a:p>
            <a:pPr algn="just">
              <a:lnSpc>
                <a:spcPct val="150000"/>
              </a:lnSpc>
            </a:pPr>
            <a:r>
              <a:rPr lang="en-US" sz="2400" dirty="0" err="1" smtClean="0"/>
              <a:t>აჭარის</a:t>
            </a:r>
            <a:r>
              <a:rPr lang="en-US" sz="2400" dirty="0" smtClean="0"/>
              <a:t> </a:t>
            </a:r>
            <a:r>
              <a:rPr lang="en-US" sz="2400" dirty="0" err="1" smtClean="0"/>
              <a:t>ავტონომიურ</a:t>
            </a:r>
            <a:r>
              <a:rPr lang="en-US" sz="2400" dirty="0" smtClean="0"/>
              <a:t> </a:t>
            </a:r>
            <a:r>
              <a:rPr lang="en-US" sz="2400" dirty="0" err="1" smtClean="0"/>
              <a:t>რესპუბლიკაში</a:t>
            </a:r>
            <a:r>
              <a:rPr lang="en-US" sz="2400" dirty="0" smtClean="0"/>
              <a:t> </a:t>
            </a:r>
            <a:r>
              <a:rPr lang="en-US" sz="2400" dirty="0" err="1" smtClean="0"/>
              <a:t>ავტონომიურ</a:t>
            </a:r>
            <a:r>
              <a:rPr lang="en-US" sz="2400" dirty="0" smtClean="0"/>
              <a:t> </a:t>
            </a:r>
            <a:r>
              <a:rPr lang="en-US" sz="2400" dirty="0" err="1" smtClean="0"/>
              <a:t>და</a:t>
            </a:r>
            <a:r>
              <a:rPr lang="en-US" sz="2400" dirty="0" smtClean="0"/>
              <a:t> </a:t>
            </a:r>
            <a:r>
              <a:rPr lang="en-US" sz="2400" dirty="0" err="1" smtClean="0"/>
              <a:t>მუნიციპალიტეტების</a:t>
            </a:r>
            <a:r>
              <a:rPr lang="en-US" sz="2400" dirty="0" smtClean="0"/>
              <a:t> </a:t>
            </a:r>
            <a:r>
              <a:rPr lang="en-US" sz="2400" dirty="0" err="1" smtClean="0"/>
              <a:t>დონეზე</a:t>
            </a:r>
            <a:r>
              <a:rPr lang="en-US" sz="2400" dirty="0" smtClean="0"/>
              <a:t> </a:t>
            </a:r>
            <a:r>
              <a:rPr lang="ka-GE" sz="2400" dirty="0" smtClean="0"/>
              <a:t>მართვის </a:t>
            </a:r>
            <a:r>
              <a:rPr lang="en-US" sz="2400" dirty="0" err="1" smtClean="0"/>
              <a:t>ელექტრონული</a:t>
            </a:r>
            <a:r>
              <a:rPr lang="en-US" sz="2400" dirty="0" smtClean="0"/>
              <a:t> </a:t>
            </a:r>
            <a:r>
              <a:rPr lang="ka-GE" sz="2400" dirty="0" smtClean="0"/>
              <a:t>სერვისების</a:t>
            </a:r>
            <a:r>
              <a:rPr lang="en-US" sz="2400" dirty="0" smtClean="0"/>
              <a:t> </a:t>
            </a:r>
            <a:r>
              <a:rPr lang="en-US" sz="2400" dirty="0" err="1" smtClean="0"/>
              <a:t>დანერგვის</a:t>
            </a:r>
            <a:r>
              <a:rPr lang="en-US" sz="2400" dirty="0" smtClean="0"/>
              <a:t>   </a:t>
            </a:r>
            <a:r>
              <a:rPr lang="en-US" sz="2400" dirty="0" err="1" smtClean="0"/>
              <a:t>პრობლემების</a:t>
            </a:r>
            <a:r>
              <a:rPr lang="en-US" sz="2400" dirty="0" smtClean="0"/>
              <a:t> </a:t>
            </a:r>
            <a:r>
              <a:rPr lang="ka-GE" sz="2400" dirty="0" smtClean="0"/>
              <a:t>და არსებული მდგომარეობის </a:t>
            </a:r>
            <a:r>
              <a:rPr lang="en-US" sz="2400" dirty="0" smtClean="0"/>
              <a:t> </a:t>
            </a:r>
            <a:r>
              <a:rPr lang="en-US" sz="2400" dirty="0" err="1" smtClean="0"/>
              <a:t>შესწავლით</a:t>
            </a:r>
            <a:r>
              <a:rPr lang="en-US" sz="2400" dirty="0" smtClean="0"/>
              <a:t>  </a:t>
            </a:r>
            <a:r>
              <a:rPr lang="ka-GE" sz="2400" dirty="0" smtClean="0"/>
              <a:t>მისი </a:t>
            </a:r>
            <a:r>
              <a:rPr lang="en-US" sz="2400" dirty="0" err="1" smtClean="0"/>
              <a:t>განვითარების</a:t>
            </a:r>
            <a:r>
              <a:rPr lang="en-US" sz="2400" dirty="0" smtClean="0"/>
              <a:t>   </a:t>
            </a:r>
            <a:r>
              <a:rPr lang="en-US" sz="2400" dirty="0" err="1" smtClean="0"/>
              <a:t>ტენდენციების</a:t>
            </a:r>
            <a:r>
              <a:rPr lang="en-US" sz="2400" dirty="0" smtClean="0"/>
              <a:t>   </a:t>
            </a:r>
            <a:r>
              <a:rPr lang="en-US" sz="2400" dirty="0" err="1" smtClean="0"/>
              <a:t>და</a:t>
            </a:r>
            <a:r>
              <a:rPr lang="en-US" sz="2400" dirty="0" smtClean="0"/>
              <a:t>   </a:t>
            </a:r>
            <a:r>
              <a:rPr lang="en-US" sz="2400" dirty="0" err="1" smtClean="0"/>
              <a:t>პერსპექტივების</a:t>
            </a:r>
            <a:r>
              <a:rPr lang="en-US" sz="2400" dirty="0" smtClean="0"/>
              <a:t>   </a:t>
            </a:r>
            <a:r>
              <a:rPr lang="en-US" sz="2400" dirty="0" err="1" smtClean="0"/>
              <a:t>ჩვენება</a:t>
            </a:r>
            <a:r>
              <a:rPr lang="en-US" sz="2400" dirty="0" smtClean="0"/>
              <a:t>.   </a:t>
            </a:r>
          </a:p>
          <a:p>
            <a:pPr marL="27432"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4</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1143000"/>
            <a:ext cx="3429000" cy="533400"/>
          </a:xfrm>
        </p:spPr>
        <p:txBody>
          <a:bodyPr>
            <a:normAutofit fontScale="77500" lnSpcReduction="20000"/>
          </a:bodyPr>
          <a:lstStyle/>
          <a:p>
            <a:r>
              <a:rPr lang="ka-GE" sz="2800" b="1" dirty="0" smtClean="0"/>
              <a:t>კვლევის მეთოდოლოგია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828800"/>
            <a:ext cx="7848600" cy="4648200"/>
          </a:xfrm>
          <a:prstGeom prst="rect">
            <a:avLst/>
          </a:prstGeom>
        </p:spPr>
        <p:style>
          <a:lnRef idx="2">
            <a:schemeClr val="accent2"/>
          </a:lnRef>
          <a:fillRef idx="1">
            <a:schemeClr val="lt1"/>
          </a:fillRef>
          <a:effectRef idx="0">
            <a:schemeClr val="accent2"/>
          </a:effectRef>
          <a:fontRef idx="minor">
            <a:schemeClr val="dk1"/>
          </a:fontRef>
        </p:style>
        <p:txBody>
          <a:bodyPr tIns="0">
            <a:normAutofit fontScale="92500"/>
          </a:bodyPr>
          <a:lstStyle/>
          <a:p>
            <a:pPr algn="just">
              <a:lnSpc>
                <a:spcPct val="150000"/>
              </a:lnSpc>
            </a:pPr>
            <a:r>
              <a:rPr lang="ka-GE" sz="2400" dirty="0" smtClean="0"/>
              <a:t>კვლევის სტრატეგია დაფუძნებულია კვლევის შერჩეული ობიექტის და საგნის, მიზნების და ამოცანების სპეციფიკაზე. შესაბამისად კვლევის პროცესში გამოყნებულია  საერთო მეცნიერული მეთოდები: სისტემური, სტრუქტურულ-ფუნქციონალური, სტატისტიკური ანალიზის. პრობლემის კვლევის ყოველმხრივი </a:t>
            </a:r>
            <a:r>
              <a:rPr lang="ka-GE" sz="2400" dirty="0" err="1" smtClean="0"/>
              <a:t>მომცველობა</a:t>
            </a:r>
            <a:r>
              <a:rPr lang="ka-GE" sz="2400" dirty="0" smtClean="0"/>
              <a:t> შესაძლებელია ემპირიული და თეორიული კვლევის ხერხების და მეთოდების  გამოყენებით.  </a:t>
            </a:r>
            <a:endParaRPr lang="en-US" sz="2400" dirty="0" smtClean="0"/>
          </a:p>
          <a:p>
            <a:pPr marL="27432"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5</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1143000"/>
            <a:ext cx="7924800" cy="533400"/>
          </a:xfrm>
        </p:spPr>
        <p:txBody>
          <a:bodyPr>
            <a:normAutofit fontScale="70000" lnSpcReduction="20000"/>
          </a:bodyPr>
          <a:lstStyle/>
          <a:p>
            <a:r>
              <a:rPr lang="ka-GE" sz="2800" b="1" dirty="0" smtClean="0"/>
              <a:t>პრობლემის კვლევის  </a:t>
            </a:r>
            <a:r>
              <a:rPr lang="en-US" sz="2800" b="1" dirty="0" err="1" smtClean="0"/>
              <a:t>მდგომარეობა</a:t>
            </a:r>
            <a:r>
              <a:rPr lang="en-US" sz="2800" b="1" dirty="0" smtClean="0"/>
              <a:t> </a:t>
            </a:r>
            <a:r>
              <a:rPr lang="en-US" sz="2800" b="1" dirty="0" err="1" smtClean="0"/>
              <a:t>თანამედროვე</a:t>
            </a:r>
            <a:r>
              <a:rPr lang="en-US" sz="2800" b="1" dirty="0" smtClean="0"/>
              <a:t>  </a:t>
            </a:r>
            <a:r>
              <a:rPr lang="en-US" sz="2800" b="1" dirty="0" err="1" smtClean="0"/>
              <a:t>მეცნიერებაში</a:t>
            </a:r>
            <a:endParaRPr lang="en-US" sz="2800" dirty="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828800"/>
            <a:ext cx="7848600" cy="4648200"/>
          </a:xfrm>
          <a:prstGeom prst="rect">
            <a:avLst/>
          </a:prstGeom>
        </p:spPr>
        <p:style>
          <a:lnRef idx="2">
            <a:schemeClr val="accent3"/>
          </a:lnRef>
          <a:fillRef idx="1">
            <a:schemeClr val="lt1"/>
          </a:fillRef>
          <a:effectRef idx="0">
            <a:schemeClr val="accent3"/>
          </a:effectRef>
          <a:fontRef idx="minor">
            <a:schemeClr val="dk1"/>
          </a:fontRef>
        </p:style>
        <p:txBody>
          <a:bodyPr tIns="0">
            <a:normAutofit/>
          </a:bodyPr>
          <a:lstStyle/>
          <a:p>
            <a:pPr algn="just">
              <a:lnSpc>
                <a:spcPct val="150000"/>
              </a:lnSpc>
            </a:pPr>
            <a:r>
              <a:rPr lang="en-US" sz="2400" dirty="0" err="1" smtClean="0"/>
              <a:t>ელქტრონულ</a:t>
            </a:r>
            <a:r>
              <a:rPr lang="en-US" sz="2400" dirty="0" smtClean="0"/>
              <a:t> </a:t>
            </a:r>
            <a:r>
              <a:rPr lang="en-US" sz="2400" dirty="0" err="1" smtClean="0"/>
              <a:t>მთავრობაზე</a:t>
            </a:r>
            <a:r>
              <a:rPr lang="en-US" sz="2400" dirty="0" smtClean="0"/>
              <a:t> </a:t>
            </a:r>
            <a:r>
              <a:rPr lang="en-US" sz="2400" dirty="0" err="1" smtClean="0"/>
              <a:t>არსებული</a:t>
            </a:r>
            <a:r>
              <a:rPr lang="en-US" sz="2400" dirty="0" smtClean="0"/>
              <a:t> </a:t>
            </a:r>
            <a:r>
              <a:rPr lang="en-US" sz="2400" dirty="0" err="1" smtClean="0"/>
              <a:t>ქართული</a:t>
            </a:r>
            <a:r>
              <a:rPr lang="en-US" sz="2400" dirty="0" smtClean="0"/>
              <a:t> </a:t>
            </a:r>
            <a:r>
              <a:rPr lang="en-US" sz="2400" dirty="0" err="1" smtClean="0"/>
              <a:t>სამეცნიერო</a:t>
            </a:r>
            <a:r>
              <a:rPr lang="en-US" sz="2400" dirty="0" smtClean="0"/>
              <a:t> </a:t>
            </a:r>
            <a:r>
              <a:rPr lang="en-US" sz="2400" dirty="0" err="1" smtClean="0"/>
              <a:t>ლიტერატურა</a:t>
            </a:r>
            <a:r>
              <a:rPr lang="en-US" sz="2400" dirty="0" smtClean="0"/>
              <a:t> </a:t>
            </a:r>
            <a:r>
              <a:rPr lang="en-US" sz="2400" dirty="0" err="1" smtClean="0"/>
              <a:t>მართალია</a:t>
            </a:r>
            <a:r>
              <a:rPr lang="en-US" sz="2400" dirty="0" smtClean="0"/>
              <a:t> </a:t>
            </a:r>
            <a:r>
              <a:rPr lang="en-US" sz="2400" dirty="0" err="1" smtClean="0"/>
              <a:t>გამოირჩევა</a:t>
            </a:r>
            <a:r>
              <a:rPr lang="en-US" sz="2400" dirty="0" smtClean="0"/>
              <a:t> </a:t>
            </a:r>
            <a:r>
              <a:rPr lang="en-US" sz="2400" dirty="0" err="1" smtClean="0"/>
              <a:t>საკითხის</a:t>
            </a:r>
            <a:r>
              <a:rPr lang="en-US" sz="2400" dirty="0" smtClean="0"/>
              <a:t> </a:t>
            </a:r>
            <a:r>
              <a:rPr lang="en-US" sz="2400" dirty="0" err="1" smtClean="0"/>
              <a:t>სიახლის</a:t>
            </a:r>
            <a:r>
              <a:rPr lang="en-US" sz="2400" dirty="0" smtClean="0"/>
              <a:t> </a:t>
            </a:r>
            <a:r>
              <a:rPr lang="en-US" sz="2400" dirty="0" err="1" smtClean="0"/>
              <a:t>დასმით</a:t>
            </a:r>
            <a:r>
              <a:rPr lang="en-US" sz="2400" dirty="0" smtClean="0"/>
              <a:t>, </a:t>
            </a:r>
            <a:r>
              <a:rPr lang="en-US" sz="2400" dirty="0" err="1" smtClean="0"/>
              <a:t>თუმცა</a:t>
            </a:r>
            <a:r>
              <a:rPr lang="en-US" sz="2400" dirty="0" smtClean="0"/>
              <a:t> </a:t>
            </a:r>
            <a:r>
              <a:rPr lang="ka-GE" sz="2400" dirty="0" smtClean="0"/>
              <a:t>არ აქვთ </a:t>
            </a:r>
            <a:r>
              <a:rPr lang="en-US" sz="2400" dirty="0" err="1" smtClean="0"/>
              <a:t>შეხება</a:t>
            </a:r>
            <a:r>
              <a:rPr lang="en-US" sz="2400" dirty="0" smtClean="0"/>
              <a:t> </a:t>
            </a:r>
            <a:r>
              <a:rPr lang="en-US" sz="2400" dirty="0" err="1" smtClean="0"/>
              <a:t>ელექტრონული</a:t>
            </a:r>
            <a:r>
              <a:rPr lang="en-US" sz="2400" dirty="0" smtClean="0"/>
              <a:t> </a:t>
            </a:r>
            <a:r>
              <a:rPr lang="en-US" sz="2400" dirty="0" err="1" smtClean="0"/>
              <a:t>მთავრობის</a:t>
            </a:r>
            <a:r>
              <a:rPr lang="en-US" sz="2400" dirty="0" smtClean="0"/>
              <a:t> </a:t>
            </a:r>
            <a:r>
              <a:rPr lang="en-US" sz="2400" dirty="0" err="1" smtClean="0"/>
              <a:t>რეგიონალური</a:t>
            </a:r>
            <a:r>
              <a:rPr lang="en-US" sz="2400" dirty="0" smtClean="0"/>
              <a:t> </a:t>
            </a:r>
            <a:r>
              <a:rPr lang="en-US" sz="2400" dirty="0" err="1" smtClean="0"/>
              <a:t>მასშტაბით</a:t>
            </a:r>
            <a:r>
              <a:rPr lang="en-US" sz="2400" dirty="0" smtClean="0"/>
              <a:t> </a:t>
            </a:r>
            <a:r>
              <a:rPr lang="en-US" sz="2400" dirty="0" err="1" smtClean="0"/>
              <a:t>დანერგვის</a:t>
            </a:r>
            <a:r>
              <a:rPr lang="en-US" sz="2400" dirty="0" smtClean="0"/>
              <a:t> </a:t>
            </a:r>
            <a:r>
              <a:rPr lang="en-US" sz="2400" dirty="0" err="1" smtClean="0"/>
              <a:t>შესაძლებლობის</a:t>
            </a:r>
            <a:r>
              <a:rPr lang="en-US" sz="2400" dirty="0" smtClean="0"/>
              <a:t> </a:t>
            </a:r>
            <a:r>
              <a:rPr lang="en-US" sz="2400" dirty="0" err="1" smtClean="0"/>
              <a:t>შესწავლას</a:t>
            </a:r>
            <a:r>
              <a:rPr lang="en-US" sz="2400" dirty="0" smtClean="0"/>
              <a:t>, </a:t>
            </a:r>
            <a:r>
              <a:rPr lang="en-US" sz="2400" dirty="0" err="1" smtClean="0"/>
              <a:t>მით</a:t>
            </a:r>
            <a:r>
              <a:rPr lang="en-US" sz="2400" dirty="0" smtClean="0"/>
              <a:t> </a:t>
            </a:r>
            <a:r>
              <a:rPr lang="en-US" sz="2400" dirty="0" err="1" smtClean="0"/>
              <a:t>უფრო</a:t>
            </a:r>
            <a:r>
              <a:rPr lang="en-US" sz="2400" dirty="0" smtClean="0"/>
              <a:t>    </a:t>
            </a:r>
            <a:r>
              <a:rPr lang="en-US" sz="2400" dirty="0" err="1" smtClean="0"/>
              <a:t>არ</a:t>
            </a:r>
            <a:r>
              <a:rPr lang="en-US" sz="2400" dirty="0" smtClean="0"/>
              <a:t> </a:t>
            </a:r>
            <a:r>
              <a:rPr lang="en-US" sz="2400" dirty="0" err="1" smtClean="0"/>
              <a:t>არის</a:t>
            </a:r>
            <a:r>
              <a:rPr lang="en-US" sz="2400" dirty="0" smtClean="0"/>
              <a:t> </a:t>
            </a:r>
            <a:r>
              <a:rPr lang="ka-GE" sz="2400" dirty="0" smtClean="0"/>
              <a:t>შესწავლილი სახელმწიფო და მუნიციპალურ დონეზე  ელექტრონული სერვისების </a:t>
            </a:r>
            <a:r>
              <a:rPr lang="en-US" sz="2400" dirty="0" err="1" smtClean="0"/>
              <a:t>დანერგვ</a:t>
            </a:r>
            <a:r>
              <a:rPr lang="ka-GE" sz="2400" dirty="0" smtClean="0"/>
              <a:t>ა</a:t>
            </a:r>
            <a:r>
              <a:rPr lang="en-US" sz="2400" dirty="0" smtClean="0"/>
              <a:t> </a:t>
            </a:r>
            <a:r>
              <a:rPr lang="en-US" sz="2400" dirty="0" err="1" smtClean="0"/>
              <a:t>აჭარის</a:t>
            </a:r>
            <a:r>
              <a:rPr lang="en-US" sz="2400" dirty="0" smtClean="0"/>
              <a:t> </a:t>
            </a:r>
            <a:r>
              <a:rPr lang="en-US" sz="2400" dirty="0" err="1" smtClean="0"/>
              <a:t>მაგალითზე</a:t>
            </a:r>
            <a:r>
              <a:rPr lang="en-US" sz="2400" dirty="0" smtClean="0"/>
              <a:t>. </a:t>
            </a: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6</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838200"/>
            <a:ext cx="7924800" cy="533400"/>
          </a:xfrm>
        </p:spPr>
        <p:txBody>
          <a:bodyPr>
            <a:normAutofit/>
          </a:bodyPr>
          <a:lstStyle/>
          <a:p>
            <a:r>
              <a:rPr lang="ka-GE" sz="2800" b="1" dirty="0" smtClean="0"/>
              <a:t>კვლევის  შედეგები </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295400"/>
            <a:ext cx="7848600" cy="5181600"/>
          </a:xfrm>
          <a:prstGeom prst="rect">
            <a:avLst/>
          </a:prstGeom>
        </p:spPr>
        <p:style>
          <a:lnRef idx="2">
            <a:schemeClr val="accent2"/>
          </a:lnRef>
          <a:fillRef idx="1">
            <a:schemeClr val="lt1"/>
          </a:fillRef>
          <a:effectRef idx="0">
            <a:schemeClr val="accent2"/>
          </a:effectRef>
          <a:fontRef idx="minor">
            <a:schemeClr val="dk1"/>
          </a:fontRef>
        </p:style>
        <p:txBody>
          <a:bodyPr tIns="0">
            <a:normAutofit fontScale="92500" lnSpcReduction="20000"/>
          </a:bodyPr>
          <a:lstStyle/>
          <a:p>
            <a:pPr algn="just">
              <a:lnSpc>
                <a:spcPct val="150000"/>
              </a:lnSpc>
            </a:pPr>
            <a:r>
              <a:rPr lang="ka-GE" sz="2400" dirty="0" smtClean="0"/>
              <a:t>ჩვენი კვლევა </a:t>
            </a:r>
            <a:r>
              <a:rPr lang="ka-GE" sz="2400" b="1" dirty="0" smtClean="0"/>
              <a:t>პირველი მცდელობაა </a:t>
            </a:r>
            <a:r>
              <a:rPr lang="ka-GE" sz="2400" dirty="0" smtClean="0"/>
              <a:t>ქართულ რეალობაში</a:t>
            </a:r>
            <a:r>
              <a:rPr lang="ka-GE" sz="2400" b="1" dirty="0" smtClean="0"/>
              <a:t> </a:t>
            </a:r>
            <a:r>
              <a:rPr lang="ka-GE" sz="2400" dirty="0" smtClean="0"/>
              <a:t>ელექტრონული მთავრობის რეგიონალური დონის ანალიზის და არსებული მდგომარეობის შესწავლის კუთხით.</a:t>
            </a:r>
            <a:endParaRPr lang="en-US" sz="2400" dirty="0" smtClean="0"/>
          </a:p>
          <a:p>
            <a:pPr algn="just">
              <a:lnSpc>
                <a:spcPct val="150000"/>
              </a:lnSpc>
            </a:pPr>
            <a:r>
              <a:rPr lang="ka-GE" sz="2400" dirty="0" smtClean="0"/>
              <a:t>გამოვლენილი და ნაჩვენებია</a:t>
            </a:r>
            <a:r>
              <a:rPr lang="it-IT" sz="2400" dirty="0" smtClean="0"/>
              <a:t>  </a:t>
            </a:r>
            <a:r>
              <a:rPr lang="ka-GE" sz="2400" dirty="0" smtClean="0"/>
              <a:t>აჭარის ავტონომიურ რესპუბლიკის მაგალითზე  რეგიონალურ და მუნიციპალურ დონეზე  სხელმწიფო მართვაში ელექტრონული სერვისების დანერგვის და განვითარების</a:t>
            </a:r>
            <a:r>
              <a:rPr lang="it-IT" sz="2400" dirty="0" smtClean="0"/>
              <a:t>  პრობლემების მიზეზები</a:t>
            </a:r>
            <a:r>
              <a:rPr lang="ka-GE" sz="2400" dirty="0" smtClean="0"/>
              <a:t>, ფორმირების მექანიზმები, განვითარების </a:t>
            </a:r>
            <a:r>
              <a:rPr lang="it-IT" sz="2400" dirty="0" smtClean="0"/>
              <a:t>ტენდენციები და პერსპექტივები.   </a:t>
            </a:r>
            <a:endParaRPr lang="en-US" sz="2400" dirty="0"/>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7</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endParaRPr lang="en-US" sz="2000" dirty="0" smtClean="0"/>
          </a:p>
        </p:txBody>
      </p:sp>
      <p:sp>
        <p:nvSpPr>
          <p:cNvPr id="3" name="სუბტიტრი 2"/>
          <p:cNvSpPr>
            <a:spLocks noGrp="1"/>
          </p:cNvSpPr>
          <p:nvPr>
            <p:ph type="subTitle" idx="1"/>
          </p:nvPr>
        </p:nvSpPr>
        <p:spPr>
          <a:xfrm>
            <a:off x="990600" y="990600"/>
            <a:ext cx="7924800" cy="533400"/>
          </a:xfrm>
        </p:spPr>
        <p:txBody>
          <a:bodyPr>
            <a:normAutofit/>
          </a:bodyPr>
          <a:lstStyle/>
          <a:p>
            <a:r>
              <a:rPr lang="ka-GE" sz="2800" smtClean="0"/>
              <a:t>ელექტრონული მთავრობის კონცეფცია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077200" y="60198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9</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600200"/>
            <a:ext cx="7924800" cy="4953000"/>
          </a:xfrm>
          <a:prstGeom prst="rect">
            <a:avLst/>
          </a:prstGeom>
        </p:spPr>
        <p:txBody>
          <a:bodyPr tIns="0">
            <a:normAutofit/>
          </a:bodyPr>
          <a:lstStyle/>
          <a:p>
            <a:pPr algn="just">
              <a:lnSpc>
                <a:spcPct val="150000"/>
              </a:lnSpc>
            </a:pPr>
            <a:r>
              <a:rPr lang="ka-GE" sz="2000" dirty="0" smtClean="0"/>
              <a:t>ელექტრონული მთავრობის შიდა კონტური</a:t>
            </a:r>
            <a:endParaRPr lang="en-US" sz="2800" dirty="0"/>
          </a:p>
        </p:txBody>
      </p:sp>
      <p:pic>
        <p:nvPicPr>
          <p:cNvPr id="29698" name="Picture 6" descr="D:\Documents\Desktop\slaidebi\damushavebulebi\arcitectEP_031.png"/>
          <p:cNvPicPr>
            <a:picLocks noChangeAspect="1" noChangeArrowheads="1"/>
          </p:cNvPicPr>
          <p:nvPr/>
        </p:nvPicPr>
        <p:blipFill>
          <a:blip r:embed="rId2"/>
          <a:srcRect/>
          <a:stretch>
            <a:fillRect/>
          </a:stretch>
        </p:blipFill>
        <p:spPr bwMode="auto">
          <a:xfrm>
            <a:off x="1454994" y="2455946"/>
            <a:ext cx="6622206" cy="402105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228600"/>
            <a:ext cx="7772400" cy="6096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en-US" sz="1600" dirty="0" smtClean="0"/>
              <a:t/>
            </a:r>
            <a:br>
              <a:rPr lang="en-US" sz="1600" dirty="0" smtClean="0"/>
            </a:br>
            <a:r>
              <a:rPr lang="ka-GE" sz="2000" b="1" dirty="0" smtClean="0"/>
              <a:t>ელექტრონული სერვისები რეგიონალურ საჯარო სამსახურებში</a:t>
            </a:r>
            <a:r>
              <a:rPr lang="en-US" sz="2000" dirty="0" smtClean="0"/>
              <a:t/>
            </a:r>
            <a:br>
              <a:rPr lang="en-US" sz="2000" dirty="0" smtClean="0"/>
            </a:br>
            <a:endParaRPr lang="en-US" sz="2000" dirty="0"/>
          </a:p>
        </p:txBody>
      </p:sp>
      <p:sp>
        <p:nvSpPr>
          <p:cNvPr id="3" name="სუბტიტრი 2"/>
          <p:cNvSpPr>
            <a:spLocks noGrp="1"/>
          </p:cNvSpPr>
          <p:nvPr>
            <p:ph type="subTitle" idx="1"/>
          </p:nvPr>
        </p:nvSpPr>
        <p:spPr>
          <a:xfrm>
            <a:off x="990600" y="990600"/>
            <a:ext cx="7924800" cy="533400"/>
          </a:xfrm>
        </p:spPr>
        <p:txBody>
          <a:bodyPr>
            <a:normAutofit/>
          </a:bodyPr>
          <a:lstStyle/>
          <a:p>
            <a:r>
              <a:rPr lang="ka-GE" sz="2800" smtClean="0"/>
              <a:t>ელექტრონული მთავრობის კონცეფცია</a:t>
            </a:r>
            <a:endParaRPr lang="en-US" sz="2800" dirty="0" smtClean="0"/>
          </a:p>
        </p:txBody>
      </p:sp>
      <p:sp>
        <p:nvSpPr>
          <p:cNvPr id="5" name="სათაური 1"/>
          <p:cNvSpPr txBox="1">
            <a:spLocks/>
          </p:cNvSpPr>
          <p:nvPr/>
        </p:nvSpPr>
        <p:spPr>
          <a:xfrm>
            <a:off x="1295400" y="4267200"/>
            <a:ext cx="6705600" cy="533400"/>
          </a:xfrm>
          <a:prstGeom prst="rect">
            <a:avLst/>
          </a:prstGeom>
        </p:spPr>
        <p:txBody>
          <a:bodyPr anchor="b">
            <a:noAutofit/>
          </a:bodyPr>
          <a:lstStyle/>
          <a:p>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lang="en-US" sz="2000" dirty="0"/>
          </a:p>
        </p:txBody>
      </p:sp>
      <p:sp>
        <p:nvSpPr>
          <p:cNvPr id="11" name="სუბტიტრი 2"/>
          <p:cNvSpPr txBox="1">
            <a:spLocks/>
          </p:cNvSpPr>
          <p:nvPr/>
        </p:nvSpPr>
        <p:spPr>
          <a:xfrm>
            <a:off x="990600" y="1600200"/>
            <a:ext cx="7848600" cy="5029200"/>
          </a:xfrm>
          <a:prstGeom prst="rect">
            <a:avLst/>
          </a:prstGeom>
        </p:spPr>
        <p:txBody>
          <a:bodyPr tIns="0">
            <a:normAutofit/>
          </a:bodyPr>
          <a:lstStyle/>
          <a:p>
            <a:pPr>
              <a:lnSpc>
                <a:spcPct val="160000"/>
              </a:lnSpc>
            </a:pPr>
            <a:endParaRPr lang="en-US" sz="2400" dirty="0"/>
          </a:p>
        </p:txBody>
      </p:sp>
      <p:sp>
        <p:nvSpPr>
          <p:cNvPr id="6" name="სუბტიტრი 2"/>
          <p:cNvSpPr txBox="1">
            <a:spLocks/>
          </p:cNvSpPr>
          <p:nvPr/>
        </p:nvSpPr>
        <p:spPr>
          <a:xfrm>
            <a:off x="8305800" y="6172200"/>
            <a:ext cx="609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1</a:t>
            </a:r>
            <a:r>
              <a:rPr kumimoji="0" lang="ka-GE" sz="26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0</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8" name="სუბტიტრი 2"/>
          <p:cNvSpPr txBox="1">
            <a:spLocks/>
          </p:cNvSpPr>
          <p:nvPr/>
        </p:nvSpPr>
        <p:spPr>
          <a:xfrm>
            <a:off x="990600" y="1600200"/>
            <a:ext cx="7924800" cy="4953000"/>
          </a:xfrm>
          <a:prstGeom prst="rect">
            <a:avLst/>
          </a:prstGeom>
        </p:spPr>
        <p:txBody>
          <a:bodyPr tIns="0">
            <a:normAutofit/>
          </a:bodyPr>
          <a:lstStyle/>
          <a:p>
            <a:pPr algn="just">
              <a:lnSpc>
                <a:spcPct val="150000"/>
              </a:lnSpc>
            </a:pPr>
            <a:r>
              <a:rPr lang="ka-GE" sz="2000" dirty="0" smtClean="0"/>
              <a:t>ელექტრონული მთავრობის გარე კონტური</a:t>
            </a:r>
            <a:endParaRPr lang="en-US" sz="2800" dirty="0"/>
          </a:p>
        </p:txBody>
      </p:sp>
      <p:pic>
        <p:nvPicPr>
          <p:cNvPr id="30722" name="Picture 7" descr="D:\Documents\Desktop\slaidebi\damushavebulebi\22.png"/>
          <p:cNvPicPr>
            <a:picLocks noChangeAspect="1" noChangeArrowheads="1"/>
          </p:cNvPicPr>
          <p:nvPr/>
        </p:nvPicPr>
        <p:blipFill>
          <a:blip r:embed="rId2"/>
          <a:srcRect/>
          <a:stretch>
            <a:fillRect/>
          </a:stretch>
        </p:blipFill>
        <p:spPr bwMode="auto">
          <a:xfrm>
            <a:off x="1219200" y="2057400"/>
            <a:ext cx="7162800" cy="431243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ბუნიობ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ბუნიობა">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ფურცელი">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502</TotalTime>
  <Words>1042</Words>
  <Application>Microsoft Office PowerPoint</Application>
  <PresentationFormat>ეკრანი (4:3)</PresentationFormat>
  <Paragraphs>215</Paragraphs>
  <Slides>32</Slides>
  <Notes>0</Notes>
  <HiddenSlides>0</HiddenSlides>
  <MMClips>0</MMClips>
  <ScaleCrop>false</ScaleCrop>
  <HeadingPairs>
    <vt:vector size="8" baseType="variant">
      <vt:variant>
        <vt:lpstr>გამოყენებული შრიფტები</vt:lpstr>
      </vt:variant>
      <vt:variant>
        <vt:i4>4</vt:i4>
      </vt:variant>
      <vt:variant>
        <vt:lpstr>თემა</vt:lpstr>
      </vt:variant>
      <vt:variant>
        <vt:i4>1</vt:i4>
      </vt:variant>
      <vt:variant>
        <vt:lpstr>ჩაშენებული OLE სერვერები</vt:lpstr>
      </vt:variant>
      <vt:variant>
        <vt:i4>1</vt:i4>
      </vt:variant>
      <vt:variant>
        <vt:lpstr>სლაიდების სათაურები</vt:lpstr>
      </vt:variant>
      <vt:variant>
        <vt:i4>32</vt:i4>
      </vt:variant>
    </vt:vector>
  </HeadingPairs>
  <TitlesOfParts>
    <vt:vector size="38" baseType="lpstr">
      <vt:lpstr>Calibri</vt:lpstr>
      <vt:lpstr>Gill Sans MT</vt:lpstr>
      <vt:lpstr>Verdana</vt:lpstr>
      <vt:lpstr>Wingdings 2</vt:lpstr>
      <vt:lpstr>ბუნიობა</vt:lpstr>
      <vt:lpstr>Chart</vt:lpstr>
      <vt:lpstr>      ბათუმის შოთა რუსთაველის სახელმწიფო უნივერსიტეტი</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 </vt:lpstr>
      <vt:lpstr>                 ელექტრონული სერვისები რეგიონალურ საჯარო სამსახურებში</vt:lpstr>
      <vt:lpstr>                 ელექტრონული სერვისები რეგიონალურ საჯარო სამსახურებში </vt:lpstr>
      <vt:lpstr>                მადლობა ყურადღებისათვის!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ტექნიკური უნივერსიტეტი</dc:title>
  <dc:creator>admin</dc:creator>
  <cp:lastModifiedBy>admin</cp:lastModifiedBy>
  <cp:revision>55</cp:revision>
  <dcterms:created xsi:type="dcterms:W3CDTF">2016-06-11T04:57:19Z</dcterms:created>
  <dcterms:modified xsi:type="dcterms:W3CDTF">2018-03-13T08:59:44Z</dcterms:modified>
</cp:coreProperties>
</file>