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74" r:id="rId6"/>
    <p:sldId id="261" r:id="rId7"/>
    <p:sldId id="262" r:id="rId8"/>
    <p:sldId id="263" r:id="rId9"/>
    <p:sldId id="278" r:id="rId10"/>
    <p:sldId id="267" r:id="rId11"/>
    <p:sldId id="272" r:id="rId12"/>
    <p:sldId id="282" r:id="rId13"/>
    <p:sldId id="269" r:id="rId14"/>
    <p:sldId id="276" r:id="rId15"/>
    <p:sldId id="268" r:id="rId16"/>
    <p:sldId id="281" r:id="rId17"/>
    <p:sldId id="270" r:id="rId18"/>
    <p:sldId id="283" r:id="rId19"/>
    <p:sldId id="284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72" autoAdjust="0"/>
  </p:normalViewPr>
  <p:slideViewPr>
    <p:cSldViewPr>
      <p:cViewPr varScale="1">
        <p:scale>
          <a:sx n="72" d="100"/>
          <a:sy n="72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9F68A-E456-4653-9D0B-3C8A9BDEAAB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82FDE-ECEE-42B3-80FB-5EB63A949F33}">
      <dgm:prSet phldrT="[ტექსტი]"/>
      <dgm:spPr/>
      <dgm:t>
        <a:bodyPr/>
        <a:lstStyle/>
        <a:p>
          <a:r>
            <a:rPr lang="ka-GE" dirty="0" smtClean="0"/>
            <a:t>15 % - ს</a:t>
          </a:r>
          <a:endParaRPr lang="en-US" dirty="0"/>
        </a:p>
      </dgm:t>
    </dgm:pt>
    <dgm:pt modelId="{F6E9F2FD-1ACC-4BEF-B00B-E0C45039EC8E}" type="parTrans" cxnId="{71846525-EFC8-4F19-AEC4-A099420D01E3}">
      <dgm:prSet/>
      <dgm:spPr/>
      <dgm:t>
        <a:bodyPr/>
        <a:lstStyle/>
        <a:p>
          <a:endParaRPr lang="en-US"/>
        </a:p>
      </dgm:t>
    </dgm:pt>
    <dgm:pt modelId="{4D62AB3B-6A50-45FA-ACE1-A9734BBDCCDA}" type="sibTrans" cxnId="{71846525-EFC8-4F19-AEC4-A099420D01E3}">
      <dgm:prSet/>
      <dgm:spPr/>
      <dgm:t>
        <a:bodyPr/>
        <a:lstStyle/>
        <a:p>
          <a:endParaRPr lang="en-US"/>
        </a:p>
      </dgm:t>
    </dgm:pt>
    <dgm:pt modelId="{65AE4DFA-A028-4E27-B642-70E9CCB4AB92}">
      <dgm:prSet phldrT="[ტექსტი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2000" dirty="0" smtClean="0">
              <a:latin typeface="Sylfaen" pitchFamily="18" charset="0"/>
            </a:rPr>
            <a:t>განსაზღვრავს სამედიცინო მომსახურება;  </a:t>
          </a:r>
          <a:endParaRPr lang="en-US" sz="2000" dirty="0">
            <a:latin typeface="Sylfaen" pitchFamily="18" charset="0"/>
          </a:endParaRPr>
        </a:p>
      </dgm:t>
    </dgm:pt>
    <dgm:pt modelId="{D4D00504-4706-42D2-B028-954D483DAA52}" type="parTrans" cxnId="{D2E95D2B-42B5-421E-A716-F1E36EC6FEA5}">
      <dgm:prSet/>
      <dgm:spPr/>
      <dgm:t>
        <a:bodyPr/>
        <a:lstStyle/>
        <a:p>
          <a:endParaRPr lang="en-US"/>
        </a:p>
      </dgm:t>
    </dgm:pt>
    <dgm:pt modelId="{DA084747-9599-4B83-8ABB-CD8DB66E841F}" type="sibTrans" cxnId="{D2E95D2B-42B5-421E-A716-F1E36EC6FEA5}">
      <dgm:prSet/>
      <dgm:spPr/>
      <dgm:t>
        <a:bodyPr/>
        <a:lstStyle/>
        <a:p>
          <a:endParaRPr lang="en-US"/>
        </a:p>
      </dgm:t>
    </dgm:pt>
    <dgm:pt modelId="{18F554A2-EDC6-4B0C-B4D2-3CE76C721CED}">
      <dgm:prSet phldrT="[ტექსტი]"/>
      <dgm:spPr/>
      <dgm:t>
        <a:bodyPr/>
        <a:lstStyle/>
        <a:p>
          <a:r>
            <a:rPr lang="ka-GE" dirty="0" smtClean="0"/>
            <a:t>15 % - ს</a:t>
          </a:r>
          <a:endParaRPr lang="en-US" dirty="0"/>
        </a:p>
      </dgm:t>
    </dgm:pt>
    <dgm:pt modelId="{7375AC1C-700C-44B7-ACE5-C2275BA18BF0}" type="parTrans" cxnId="{53F2FC03-EB67-4B5E-8057-7BE8AA06C00E}">
      <dgm:prSet/>
      <dgm:spPr/>
      <dgm:t>
        <a:bodyPr/>
        <a:lstStyle/>
        <a:p>
          <a:endParaRPr lang="en-US"/>
        </a:p>
      </dgm:t>
    </dgm:pt>
    <dgm:pt modelId="{9CEBF478-65A7-468D-B895-8A49B38D3117}" type="sibTrans" cxnId="{53F2FC03-EB67-4B5E-8057-7BE8AA06C00E}">
      <dgm:prSet/>
      <dgm:spPr/>
      <dgm:t>
        <a:bodyPr/>
        <a:lstStyle/>
        <a:p>
          <a:endParaRPr lang="en-US"/>
        </a:p>
      </dgm:t>
    </dgm:pt>
    <dgm:pt modelId="{7105ACEF-17A3-4E1B-8D07-E2451CEED1F3}">
      <dgm:prSet phldrT="[ტექსტი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2000" dirty="0" smtClean="0"/>
            <a:t>გენეტიკური თავისებურებანი;</a:t>
          </a:r>
          <a:endParaRPr lang="en-US" sz="2000" dirty="0"/>
        </a:p>
      </dgm:t>
    </dgm:pt>
    <dgm:pt modelId="{697CFE7D-644C-4F16-B2FF-78946B302D0C}" type="parTrans" cxnId="{83D68FD9-3468-49FB-9EA6-3FA8F044557C}">
      <dgm:prSet/>
      <dgm:spPr/>
      <dgm:t>
        <a:bodyPr/>
        <a:lstStyle/>
        <a:p>
          <a:endParaRPr lang="en-US"/>
        </a:p>
      </dgm:t>
    </dgm:pt>
    <dgm:pt modelId="{77FCAE74-392C-40C0-BCD3-715DF86A03EA}" type="sibTrans" cxnId="{83D68FD9-3468-49FB-9EA6-3FA8F044557C}">
      <dgm:prSet/>
      <dgm:spPr/>
      <dgm:t>
        <a:bodyPr/>
        <a:lstStyle/>
        <a:p>
          <a:endParaRPr lang="en-US"/>
        </a:p>
      </dgm:t>
    </dgm:pt>
    <dgm:pt modelId="{8B4F72E5-321E-4159-BDF4-1C16201BACF1}">
      <dgm:prSet/>
      <dgm:spPr/>
      <dgm:t>
        <a:bodyPr/>
        <a:lstStyle/>
        <a:p>
          <a:r>
            <a:rPr lang="ka-GE" dirty="0" smtClean="0"/>
            <a:t>70 % - ს</a:t>
          </a:r>
          <a:endParaRPr lang="en-US" dirty="0"/>
        </a:p>
      </dgm:t>
    </dgm:pt>
    <dgm:pt modelId="{9A40AB61-2519-431C-808E-1AB159E8A312}" type="parTrans" cxnId="{815B37AE-8989-407B-A30A-4DCF2F2044E4}">
      <dgm:prSet/>
      <dgm:spPr/>
      <dgm:t>
        <a:bodyPr/>
        <a:lstStyle/>
        <a:p>
          <a:endParaRPr lang="en-US"/>
        </a:p>
      </dgm:t>
    </dgm:pt>
    <dgm:pt modelId="{7F0AF373-7917-41A8-A4F6-2852D2ABED66}" type="sibTrans" cxnId="{815B37AE-8989-407B-A30A-4DCF2F2044E4}">
      <dgm:prSet/>
      <dgm:spPr/>
      <dgm:t>
        <a:bodyPr/>
        <a:lstStyle/>
        <a:p>
          <a:endParaRPr lang="en-US"/>
        </a:p>
      </dgm:t>
    </dgm:pt>
    <dgm:pt modelId="{7F105C30-AACD-401A-A11D-0CBF9D423C2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2000" dirty="0" smtClean="0"/>
            <a:t>ცხოვრების წესი და ჯანსაღი კვება</a:t>
          </a:r>
          <a:r>
            <a:rPr lang="en-US" sz="2000" dirty="0" smtClean="0"/>
            <a:t>.</a:t>
          </a:r>
          <a:endParaRPr lang="en-US" sz="2000" dirty="0"/>
        </a:p>
      </dgm:t>
    </dgm:pt>
    <dgm:pt modelId="{27C174CD-2E95-4F3B-B665-B0F4E12F6B19}" type="parTrans" cxnId="{9527D3F2-1E12-4CF7-AA7B-05548E30A2A3}">
      <dgm:prSet/>
      <dgm:spPr/>
      <dgm:t>
        <a:bodyPr/>
        <a:lstStyle/>
        <a:p>
          <a:endParaRPr lang="en-US"/>
        </a:p>
      </dgm:t>
    </dgm:pt>
    <dgm:pt modelId="{A6164704-30E9-4BA7-B06C-F2567E794ABD}" type="sibTrans" cxnId="{9527D3F2-1E12-4CF7-AA7B-05548E30A2A3}">
      <dgm:prSet/>
      <dgm:spPr/>
      <dgm:t>
        <a:bodyPr/>
        <a:lstStyle/>
        <a:p>
          <a:endParaRPr lang="en-US"/>
        </a:p>
      </dgm:t>
    </dgm:pt>
    <dgm:pt modelId="{ABE217FA-7623-46D1-B981-5A222B921A91}" type="pres">
      <dgm:prSet presAssocID="{AF19F68A-E456-4653-9D0B-3C8A9BDEAA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45E2D-10F5-40FF-8800-F9A68AA684B5}" type="pres">
      <dgm:prSet presAssocID="{2D182FDE-ECEE-42B3-80FB-5EB63A949F33}" presName="composite" presStyleCnt="0"/>
      <dgm:spPr/>
    </dgm:pt>
    <dgm:pt modelId="{1B4ECA87-140C-4D0F-BC5F-828E094839E6}" type="pres">
      <dgm:prSet presAssocID="{2D182FDE-ECEE-42B3-80FB-5EB63A949F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57C0D-0B14-4425-976E-2EFD98F122A9}" type="pres">
      <dgm:prSet presAssocID="{2D182FDE-ECEE-42B3-80FB-5EB63A949F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F3555-B31D-45E4-A9E7-849D2342ED89}" type="pres">
      <dgm:prSet presAssocID="{4D62AB3B-6A50-45FA-ACE1-A9734BBDCCDA}" presName="sp" presStyleCnt="0"/>
      <dgm:spPr/>
    </dgm:pt>
    <dgm:pt modelId="{CDE5284B-1AB1-41E2-89B8-B0DD6735DB00}" type="pres">
      <dgm:prSet presAssocID="{18F554A2-EDC6-4B0C-B4D2-3CE76C721CED}" presName="composite" presStyleCnt="0"/>
      <dgm:spPr/>
    </dgm:pt>
    <dgm:pt modelId="{F9C5EACC-C37D-4B61-9AE2-6A1EF50842D8}" type="pres">
      <dgm:prSet presAssocID="{18F554A2-EDC6-4B0C-B4D2-3CE76C721C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8CD68-2D97-4420-B64F-29066DD29B9F}" type="pres">
      <dgm:prSet presAssocID="{18F554A2-EDC6-4B0C-B4D2-3CE76C721C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12176-2327-43BC-875C-CC1C5B713DAF}" type="pres">
      <dgm:prSet presAssocID="{9CEBF478-65A7-468D-B895-8A49B38D3117}" presName="sp" presStyleCnt="0"/>
      <dgm:spPr/>
    </dgm:pt>
    <dgm:pt modelId="{C9F1CD32-FB53-4225-B6AD-CB6F7B40AD6A}" type="pres">
      <dgm:prSet presAssocID="{8B4F72E5-321E-4159-BDF4-1C16201BACF1}" presName="composite" presStyleCnt="0"/>
      <dgm:spPr/>
    </dgm:pt>
    <dgm:pt modelId="{2BEBC405-F60F-4A02-922D-26B9A4BB0229}" type="pres">
      <dgm:prSet presAssocID="{8B4F72E5-321E-4159-BDF4-1C16201BAC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8FF20-00F9-4B97-8049-9002CDD93631}" type="pres">
      <dgm:prSet presAssocID="{8B4F72E5-321E-4159-BDF4-1C16201BACF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54613-F00D-4975-8AE7-6298FBEA97B8}" type="presOf" srcId="{18F554A2-EDC6-4B0C-B4D2-3CE76C721CED}" destId="{F9C5EACC-C37D-4B61-9AE2-6A1EF50842D8}" srcOrd="0" destOrd="0" presId="urn:microsoft.com/office/officeart/2005/8/layout/chevron2"/>
    <dgm:cxn modelId="{71846525-EFC8-4F19-AEC4-A099420D01E3}" srcId="{AF19F68A-E456-4653-9D0B-3C8A9BDEAABE}" destId="{2D182FDE-ECEE-42B3-80FB-5EB63A949F33}" srcOrd="0" destOrd="0" parTransId="{F6E9F2FD-1ACC-4BEF-B00B-E0C45039EC8E}" sibTransId="{4D62AB3B-6A50-45FA-ACE1-A9734BBDCCDA}"/>
    <dgm:cxn modelId="{53F2FC03-EB67-4B5E-8057-7BE8AA06C00E}" srcId="{AF19F68A-E456-4653-9D0B-3C8A9BDEAABE}" destId="{18F554A2-EDC6-4B0C-B4D2-3CE76C721CED}" srcOrd="1" destOrd="0" parTransId="{7375AC1C-700C-44B7-ACE5-C2275BA18BF0}" sibTransId="{9CEBF478-65A7-468D-B895-8A49B38D3117}"/>
    <dgm:cxn modelId="{58FEE46D-EC60-4A0C-A453-EE4F9B3B3400}" type="presOf" srcId="{AF19F68A-E456-4653-9D0B-3C8A9BDEAABE}" destId="{ABE217FA-7623-46D1-B981-5A222B921A91}" srcOrd="0" destOrd="0" presId="urn:microsoft.com/office/officeart/2005/8/layout/chevron2"/>
    <dgm:cxn modelId="{9527D3F2-1E12-4CF7-AA7B-05548E30A2A3}" srcId="{8B4F72E5-321E-4159-BDF4-1C16201BACF1}" destId="{7F105C30-AACD-401A-A11D-0CBF9D423C2E}" srcOrd="0" destOrd="0" parTransId="{27C174CD-2E95-4F3B-B665-B0F4E12F6B19}" sibTransId="{A6164704-30E9-4BA7-B06C-F2567E794ABD}"/>
    <dgm:cxn modelId="{18EF875A-C071-4DFA-BCAE-AAA14506888D}" type="presOf" srcId="{7F105C30-AACD-401A-A11D-0CBF9D423C2E}" destId="{1398FF20-00F9-4B97-8049-9002CDD93631}" srcOrd="0" destOrd="0" presId="urn:microsoft.com/office/officeart/2005/8/layout/chevron2"/>
    <dgm:cxn modelId="{AA7330F1-7132-447A-B749-B9C767991BA8}" type="presOf" srcId="{7105ACEF-17A3-4E1B-8D07-E2451CEED1F3}" destId="{C728CD68-2D97-4420-B64F-29066DD29B9F}" srcOrd="0" destOrd="0" presId="urn:microsoft.com/office/officeart/2005/8/layout/chevron2"/>
    <dgm:cxn modelId="{841F5A23-D239-4597-BECA-2FCD7C6FF558}" type="presOf" srcId="{65AE4DFA-A028-4E27-B642-70E9CCB4AB92}" destId="{14857C0D-0B14-4425-976E-2EFD98F122A9}" srcOrd="0" destOrd="0" presId="urn:microsoft.com/office/officeart/2005/8/layout/chevron2"/>
    <dgm:cxn modelId="{83D68FD9-3468-49FB-9EA6-3FA8F044557C}" srcId="{18F554A2-EDC6-4B0C-B4D2-3CE76C721CED}" destId="{7105ACEF-17A3-4E1B-8D07-E2451CEED1F3}" srcOrd="0" destOrd="0" parTransId="{697CFE7D-644C-4F16-B2FF-78946B302D0C}" sibTransId="{77FCAE74-392C-40C0-BCD3-715DF86A03EA}"/>
    <dgm:cxn modelId="{6529F09B-4F0B-467B-B6F6-8B4EE9968276}" type="presOf" srcId="{2D182FDE-ECEE-42B3-80FB-5EB63A949F33}" destId="{1B4ECA87-140C-4D0F-BC5F-828E094839E6}" srcOrd="0" destOrd="0" presId="urn:microsoft.com/office/officeart/2005/8/layout/chevron2"/>
    <dgm:cxn modelId="{8E14382B-719B-487B-8573-988C3038AE6A}" type="presOf" srcId="{8B4F72E5-321E-4159-BDF4-1C16201BACF1}" destId="{2BEBC405-F60F-4A02-922D-26B9A4BB0229}" srcOrd="0" destOrd="0" presId="urn:microsoft.com/office/officeart/2005/8/layout/chevron2"/>
    <dgm:cxn modelId="{D2E95D2B-42B5-421E-A716-F1E36EC6FEA5}" srcId="{2D182FDE-ECEE-42B3-80FB-5EB63A949F33}" destId="{65AE4DFA-A028-4E27-B642-70E9CCB4AB92}" srcOrd="0" destOrd="0" parTransId="{D4D00504-4706-42D2-B028-954D483DAA52}" sibTransId="{DA084747-9599-4B83-8ABB-CD8DB66E841F}"/>
    <dgm:cxn modelId="{815B37AE-8989-407B-A30A-4DCF2F2044E4}" srcId="{AF19F68A-E456-4653-9D0B-3C8A9BDEAABE}" destId="{8B4F72E5-321E-4159-BDF4-1C16201BACF1}" srcOrd="2" destOrd="0" parTransId="{9A40AB61-2519-431C-808E-1AB159E8A312}" sibTransId="{7F0AF373-7917-41A8-A4F6-2852D2ABED66}"/>
    <dgm:cxn modelId="{F6589F4E-AEEB-47CD-8A6C-57E5CDE65FAE}" type="presParOf" srcId="{ABE217FA-7623-46D1-B981-5A222B921A91}" destId="{42D45E2D-10F5-40FF-8800-F9A68AA684B5}" srcOrd="0" destOrd="0" presId="urn:microsoft.com/office/officeart/2005/8/layout/chevron2"/>
    <dgm:cxn modelId="{A84D534A-3443-47C2-B752-240DD9A2AC3D}" type="presParOf" srcId="{42D45E2D-10F5-40FF-8800-F9A68AA684B5}" destId="{1B4ECA87-140C-4D0F-BC5F-828E094839E6}" srcOrd="0" destOrd="0" presId="urn:microsoft.com/office/officeart/2005/8/layout/chevron2"/>
    <dgm:cxn modelId="{B224C22E-DC0B-4306-BE44-E2019FB22978}" type="presParOf" srcId="{42D45E2D-10F5-40FF-8800-F9A68AA684B5}" destId="{14857C0D-0B14-4425-976E-2EFD98F122A9}" srcOrd="1" destOrd="0" presId="urn:microsoft.com/office/officeart/2005/8/layout/chevron2"/>
    <dgm:cxn modelId="{1A956ED4-4D63-4C18-AD92-8E4A4D361BEE}" type="presParOf" srcId="{ABE217FA-7623-46D1-B981-5A222B921A91}" destId="{C94F3555-B31D-45E4-A9E7-849D2342ED89}" srcOrd="1" destOrd="0" presId="urn:microsoft.com/office/officeart/2005/8/layout/chevron2"/>
    <dgm:cxn modelId="{672219E1-F407-4D7D-8681-AFCDE85CE783}" type="presParOf" srcId="{ABE217FA-7623-46D1-B981-5A222B921A91}" destId="{CDE5284B-1AB1-41E2-89B8-B0DD6735DB00}" srcOrd="2" destOrd="0" presId="urn:microsoft.com/office/officeart/2005/8/layout/chevron2"/>
    <dgm:cxn modelId="{669CA645-AB07-4FBE-BCDD-D39960CA2B1D}" type="presParOf" srcId="{CDE5284B-1AB1-41E2-89B8-B0DD6735DB00}" destId="{F9C5EACC-C37D-4B61-9AE2-6A1EF50842D8}" srcOrd="0" destOrd="0" presId="urn:microsoft.com/office/officeart/2005/8/layout/chevron2"/>
    <dgm:cxn modelId="{7F58BD5A-191D-4743-B10A-D295B512E61C}" type="presParOf" srcId="{CDE5284B-1AB1-41E2-89B8-B0DD6735DB00}" destId="{C728CD68-2D97-4420-B64F-29066DD29B9F}" srcOrd="1" destOrd="0" presId="urn:microsoft.com/office/officeart/2005/8/layout/chevron2"/>
    <dgm:cxn modelId="{DA85AE3B-54EE-4839-A414-C286BDF4ED4E}" type="presParOf" srcId="{ABE217FA-7623-46D1-B981-5A222B921A91}" destId="{50812176-2327-43BC-875C-CC1C5B713DAF}" srcOrd="3" destOrd="0" presId="urn:microsoft.com/office/officeart/2005/8/layout/chevron2"/>
    <dgm:cxn modelId="{8547C5FC-A61C-4AF1-A8AB-0EDF4527B848}" type="presParOf" srcId="{ABE217FA-7623-46D1-B981-5A222B921A91}" destId="{C9F1CD32-FB53-4225-B6AD-CB6F7B40AD6A}" srcOrd="4" destOrd="0" presId="urn:microsoft.com/office/officeart/2005/8/layout/chevron2"/>
    <dgm:cxn modelId="{C6B52FDB-1037-420A-BACE-3FF08146D5B4}" type="presParOf" srcId="{C9F1CD32-FB53-4225-B6AD-CB6F7B40AD6A}" destId="{2BEBC405-F60F-4A02-922D-26B9A4BB0229}" srcOrd="0" destOrd="0" presId="urn:microsoft.com/office/officeart/2005/8/layout/chevron2"/>
    <dgm:cxn modelId="{58B005A2-4CFF-4FAD-8B88-7474867B6FE9}" type="presParOf" srcId="{C9F1CD32-FB53-4225-B6AD-CB6F7B40AD6A}" destId="{1398FF20-00F9-4B97-8049-9002CDD9363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B0559-58A2-49A7-B6A9-53AAFAB99DBE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9A4A4-4C13-4E23-AA52-CE78556882B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100" b="1" i="0" dirty="0" smtClean="0"/>
            <a:t>გამოიყენება გულ-სისხლძარღვთა დაავადებების დროს. ამაგრებს სისხლძარღვების კედლებს, ამცირებს სისხლის ჩაქცევის რისკს, არეგულირებს წნევას. კალიუმის წყალობით კივი არეგულირებს წყალ-მარილოვან ბალანსს ორგანიზმში.</a:t>
          </a:r>
          <a:endParaRPr lang="ka-GE" sz="1100" b="1" dirty="0"/>
        </a:p>
      </dgm:t>
    </dgm:pt>
    <dgm:pt modelId="{B58C1E4D-0F25-469B-832F-146125BE072F}" type="parTrans" cxnId="{373875B3-FA3B-43B9-9446-E2BB4BC4DF61}">
      <dgm:prSet/>
      <dgm:spPr/>
      <dgm:t>
        <a:bodyPr/>
        <a:lstStyle/>
        <a:p>
          <a:endParaRPr lang="en-US"/>
        </a:p>
      </dgm:t>
    </dgm:pt>
    <dgm:pt modelId="{0FBBF35C-9C4A-4421-B453-51D4D1D5F14A}" type="sibTrans" cxnId="{373875B3-FA3B-43B9-9446-E2BB4BC4DF61}">
      <dgm:prSet/>
      <dgm:spPr/>
      <dgm:t>
        <a:bodyPr/>
        <a:lstStyle/>
        <a:p>
          <a:endParaRPr lang="en-US"/>
        </a:p>
      </dgm:t>
    </dgm:pt>
    <dgm:pt modelId="{6F13F5D3-E4B9-46D8-9140-FBC389F2820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100" b="1" i="0" dirty="0" smtClean="0"/>
            <a:t>დღეში 1 კივი ანაზღაურებს ვიტამინ </a:t>
          </a:r>
          <a:r>
            <a:rPr lang="ru-RU" sz="1100" b="1" i="0" dirty="0" smtClean="0"/>
            <a:t>С</a:t>
          </a:r>
          <a:r>
            <a:rPr lang="en-US" sz="1100" b="1" i="0" dirty="0" smtClean="0"/>
            <a:t>- </a:t>
          </a:r>
          <a:r>
            <a:rPr lang="ka-GE" sz="1100" b="1" i="0" dirty="0" smtClean="0"/>
            <a:t>ს </a:t>
          </a:r>
          <a:r>
            <a:rPr lang="en-US" sz="1100" b="1" i="0" dirty="0" smtClean="0"/>
            <a:t> </a:t>
          </a:r>
          <a:r>
            <a:rPr lang="ka-GE" sz="1100" b="1" i="0" dirty="0" smtClean="0"/>
            <a:t>სადღეღამისო მოთხოვნილებას - აძლიერებს იმუნიტეტს, იცავს ინფექციური დაავადებებისგან, აჩქარებს გამოჯანმრთელების პროცესს.</a:t>
          </a:r>
          <a:endParaRPr lang="ka-GE" sz="1100" b="1" dirty="0"/>
        </a:p>
      </dgm:t>
    </dgm:pt>
    <dgm:pt modelId="{C3038D2E-D65D-4BBD-AA46-B82E96F19173}" type="parTrans" cxnId="{6048DBA1-2916-4E8C-8A08-EC14FA021185}">
      <dgm:prSet/>
      <dgm:spPr/>
      <dgm:t>
        <a:bodyPr/>
        <a:lstStyle/>
        <a:p>
          <a:endParaRPr lang="en-US"/>
        </a:p>
      </dgm:t>
    </dgm:pt>
    <dgm:pt modelId="{CB996340-DE25-45BA-AA2F-E13546AFABFF}" type="sibTrans" cxnId="{6048DBA1-2916-4E8C-8A08-EC14FA021185}">
      <dgm:prSet/>
      <dgm:spPr/>
      <dgm:t>
        <a:bodyPr/>
        <a:lstStyle/>
        <a:p>
          <a:endParaRPr lang="en-US"/>
        </a:p>
      </dgm:t>
    </dgm:pt>
    <dgm:pt modelId="{DB230498-939D-4D54-9A61-FF65D94AF3D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200" b="1" i="0" dirty="0" smtClean="0"/>
            <a:t>პექტინის, რომელსაც შეიცავს კივი, ძალიან სასარგებლოა კუჭ-ნაწლავისთვის. ისინი აჯანმრთელებენ სასარგებლო მიკროფლორას და იწოვენ ნივთიერებათა  ცვლის პროდუქტებს</a:t>
          </a:r>
          <a:endParaRPr lang="ka-GE" sz="1200" b="1" i="0" dirty="0"/>
        </a:p>
      </dgm:t>
    </dgm:pt>
    <dgm:pt modelId="{AB5CDF71-EB86-4F4F-9BC3-0163C3314D18}" type="parTrans" cxnId="{54EA636F-0F7B-4F76-862C-136E6A181352}">
      <dgm:prSet/>
      <dgm:spPr/>
      <dgm:t>
        <a:bodyPr/>
        <a:lstStyle/>
        <a:p>
          <a:endParaRPr lang="en-US"/>
        </a:p>
      </dgm:t>
    </dgm:pt>
    <dgm:pt modelId="{4938F717-3C71-4290-B2C4-A227BF54748E}" type="sibTrans" cxnId="{54EA636F-0F7B-4F76-862C-136E6A181352}">
      <dgm:prSet/>
      <dgm:spPr/>
      <dgm:t>
        <a:bodyPr/>
        <a:lstStyle/>
        <a:p>
          <a:endParaRPr lang="en-US"/>
        </a:p>
      </dgm:t>
    </dgm:pt>
    <dgm:pt modelId="{1823A88F-6E2F-49BF-8446-7DF830E578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100" b="1" i="0" dirty="0" smtClean="0"/>
            <a:t>კივი წარმოადგენს მშვენიერ ფუძეს საჩქარო დიეტებისთვის: ის ნაკლებად კალორიულია, ამასთანავე შეიცავს უამრავ ვიტამინებს და მინერალებს, ხსნის მომატებულ გაღიზიანებას და დაღლილობას.</a:t>
          </a:r>
          <a:endParaRPr lang="ka-GE" sz="1100" b="1" dirty="0"/>
        </a:p>
      </dgm:t>
    </dgm:pt>
    <dgm:pt modelId="{2299862E-2AD3-43E2-B85B-485867B51898}" type="parTrans" cxnId="{9B5D29C4-A3BE-4EE4-B092-D70C75C2CA12}">
      <dgm:prSet/>
      <dgm:spPr/>
      <dgm:t>
        <a:bodyPr/>
        <a:lstStyle/>
        <a:p>
          <a:endParaRPr lang="en-US"/>
        </a:p>
      </dgm:t>
    </dgm:pt>
    <dgm:pt modelId="{B4255E2E-7C27-4F73-8097-07014A623DAB}" type="sibTrans" cxnId="{9B5D29C4-A3BE-4EE4-B092-D70C75C2CA12}">
      <dgm:prSet/>
      <dgm:spPr/>
      <dgm:t>
        <a:bodyPr/>
        <a:lstStyle/>
        <a:p>
          <a:endParaRPr lang="en-US"/>
        </a:p>
      </dgm:t>
    </dgm:pt>
    <dgm:pt modelId="{4BEC6FC3-024C-49F1-8F99-9BD3685DE1A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a-GE" sz="1200" b="1" i="0" dirty="0" smtClean="0"/>
            <a:t>ამ ყველაფრის გარდა, კივი გამოიყენება ანემიის, ათეროსკლეროზის, რევმატიზმის და სხვა დაავადებების დროს</a:t>
          </a:r>
          <a:endParaRPr lang="ka-GE" sz="1200" b="1" dirty="0"/>
        </a:p>
      </dgm:t>
    </dgm:pt>
    <dgm:pt modelId="{146C8C39-E32B-4DA1-B636-8C321687D993}" type="parTrans" cxnId="{76C50207-CB43-4674-8B06-4350585603C0}">
      <dgm:prSet/>
      <dgm:spPr/>
      <dgm:t>
        <a:bodyPr/>
        <a:lstStyle/>
        <a:p>
          <a:endParaRPr lang="en-US"/>
        </a:p>
      </dgm:t>
    </dgm:pt>
    <dgm:pt modelId="{5DE5E961-EE37-43BE-A075-F4467F737ED2}" type="sibTrans" cxnId="{76C50207-CB43-4674-8B06-4350585603C0}">
      <dgm:prSet/>
      <dgm:spPr/>
      <dgm:t>
        <a:bodyPr/>
        <a:lstStyle/>
        <a:p>
          <a:endParaRPr lang="en-US"/>
        </a:p>
      </dgm:t>
    </dgm:pt>
    <dgm:pt modelId="{C8374053-B287-4110-8B47-9E3B234EE55B}" type="pres">
      <dgm:prSet presAssocID="{AD8B0559-58A2-49A7-B6A9-53AAFAB99DB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717D39-57A7-46D0-ADBF-AAC81052D4E5}" type="pres">
      <dgm:prSet presAssocID="{AD8B0559-58A2-49A7-B6A9-53AAFAB99DBE}" presName="pyramid" presStyleLbl="node1" presStyleIdx="0" presStyleCnt="1"/>
      <dgm:spPr/>
    </dgm:pt>
    <dgm:pt modelId="{D0ABB46B-7347-4CDE-8456-A06A6A394E08}" type="pres">
      <dgm:prSet presAssocID="{AD8B0559-58A2-49A7-B6A9-53AAFAB99DBE}" presName="theList" presStyleCnt="0"/>
      <dgm:spPr/>
    </dgm:pt>
    <dgm:pt modelId="{79D8F8DF-6273-4959-8754-5A9A74B40B71}" type="pres">
      <dgm:prSet presAssocID="{DB230498-939D-4D54-9A61-FF65D94AF3D2}" presName="aNode" presStyleLbl="fgAcc1" presStyleIdx="0" presStyleCnt="5" custScaleX="122172" custScaleY="232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3D9D-C34C-458B-8D86-5459A9F3C0E6}" type="pres">
      <dgm:prSet presAssocID="{DB230498-939D-4D54-9A61-FF65D94AF3D2}" presName="aSpace" presStyleCnt="0"/>
      <dgm:spPr/>
    </dgm:pt>
    <dgm:pt modelId="{F9838EF6-C2CA-4445-86C4-7E5A5DD4CFAD}" type="pres">
      <dgm:prSet presAssocID="{6F13F5D3-E4B9-46D8-9140-FBC389F28203}" presName="aNode" presStyleLbl="fgAcc1" presStyleIdx="1" presStyleCnt="5" custScaleX="124661" custScaleY="15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3A45C-249F-4101-95D2-76E82A60BD0D}" type="pres">
      <dgm:prSet presAssocID="{6F13F5D3-E4B9-46D8-9140-FBC389F28203}" presName="aSpace" presStyleCnt="0"/>
      <dgm:spPr/>
    </dgm:pt>
    <dgm:pt modelId="{978D90BF-E3F7-4069-A041-F1A693187C7F}" type="pres">
      <dgm:prSet presAssocID="{9049A4A4-4C13-4E23-AA52-CE78556882B0}" presName="aNode" presStyleLbl="fgAcc1" presStyleIdx="2" presStyleCnt="5" custScaleX="123416" custScaleY="198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21E3-9EC9-43ED-B60C-248F07C4F93D}" type="pres">
      <dgm:prSet presAssocID="{9049A4A4-4C13-4E23-AA52-CE78556882B0}" presName="aSpace" presStyleCnt="0"/>
      <dgm:spPr/>
    </dgm:pt>
    <dgm:pt modelId="{0BC04011-C1E0-451C-B47F-89CD0BFE2460}" type="pres">
      <dgm:prSet presAssocID="{1823A88F-6E2F-49BF-8446-7DF830E5781A}" presName="aNode" presStyleLbl="fgAcc1" presStyleIdx="3" presStyleCnt="5" custScaleX="121776" custScaleY="180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B3BE0-1407-46FD-B0AF-A9E8D0C79007}" type="pres">
      <dgm:prSet presAssocID="{1823A88F-6E2F-49BF-8446-7DF830E5781A}" presName="aSpace" presStyleCnt="0"/>
      <dgm:spPr/>
    </dgm:pt>
    <dgm:pt modelId="{32F03A54-52F7-4568-A60E-80E3F2F5AD7A}" type="pres">
      <dgm:prSet presAssocID="{4BEC6FC3-024C-49F1-8F99-9BD3685DE1A5}" presName="aNode" presStyleLbl="fgAcc1" presStyleIdx="4" presStyleCnt="5" custScaleX="127941" custScaleY="186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ED37A-E263-45FE-B941-90D9D15E1D44}" type="pres">
      <dgm:prSet presAssocID="{4BEC6FC3-024C-49F1-8F99-9BD3685DE1A5}" presName="aSpace" presStyleCnt="0"/>
      <dgm:spPr/>
    </dgm:pt>
  </dgm:ptLst>
  <dgm:cxnLst>
    <dgm:cxn modelId="{6EED669F-4F65-4DE1-91CC-2E2B8CE4F9F8}" type="presOf" srcId="{DB230498-939D-4D54-9A61-FF65D94AF3D2}" destId="{79D8F8DF-6273-4959-8754-5A9A74B40B71}" srcOrd="0" destOrd="0" presId="urn:microsoft.com/office/officeart/2005/8/layout/pyramid2"/>
    <dgm:cxn modelId="{4122B612-AEBA-4CED-8C43-878FA91EB29A}" type="presOf" srcId="{4BEC6FC3-024C-49F1-8F99-9BD3685DE1A5}" destId="{32F03A54-52F7-4568-A60E-80E3F2F5AD7A}" srcOrd="0" destOrd="0" presId="urn:microsoft.com/office/officeart/2005/8/layout/pyramid2"/>
    <dgm:cxn modelId="{76C50207-CB43-4674-8B06-4350585603C0}" srcId="{AD8B0559-58A2-49A7-B6A9-53AAFAB99DBE}" destId="{4BEC6FC3-024C-49F1-8F99-9BD3685DE1A5}" srcOrd="4" destOrd="0" parTransId="{146C8C39-E32B-4DA1-B636-8C321687D993}" sibTransId="{5DE5E961-EE37-43BE-A075-F4467F737ED2}"/>
    <dgm:cxn modelId="{9B5D29C4-A3BE-4EE4-B092-D70C75C2CA12}" srcId="{AD8B0559-58A2-49A7-B6A9-53AAFAB99DBE}" destId="{1823A88F-6E2F-49BF-8446-7DF830E5781A}" srcOrd="3" destOrd="0" parTransId="{2299862E-2AD3-43E2-B85B-485867B51898}" sibTransId="{B4255E2E-7C27-4F73-8097-07014A623DAB}"/>
    <dgm:cxn modelId="{9B5DE3EC-A748-47A5-AF58-E275FEE43267}" type="presOf" srcId="{6F13F5D3-E4B9-46D8-9140-FBC389F28203}" destId="{F9838EF6-C2CA-4445-86C4-7E5A5DD4CFAD}" srcOrd="0" destOrd="0" presId="urn:microsoft.com/office/officeart/2005/8/layout/pyramid2"/>
    <dgm:cxn modelId="{CFAB1698-B7D0-42EB-9624-5CE0C9CE0203}" type="presOf" srcId="{1823A88F-6E2F-49BF-8446-7DF830E5781A}" destId="{0BC04011-C1E0-451C-B47F-89CD0BFE2460}" srcOrd="0" destOrd="0" presId="urn:microsoft.com/office/officeart/2005/8/layout/pyramid2"/>
    <dgm:cxn modelId="{6048DBA1-2916-4E8C-8A08-EC14FA021185}" srcId="{AD8B0559-58A2-49A7-B6A9-53AAFAB99DBE}" destId="{6F13F5D3-E4B9-46D8-9140-FBC389F28203}" srcOrd="1" destOrd="0" parTransId="{C3038D2E-D65D-4BBD-AA46-B82E96F19173}" sibTransId="{CB996340-DE25-45BA-AA2F-E13546AFABFF}"/>
    <dgm:cxn modelId="{373875B3-FA3B-43B9-9446-E2BB4BC4DF61}" srcId="{AD8B0559-58A2-49A7-B6A9-53AAFAB99DBE}" destId="{9049A4A4-4C13-4E23-AA52-CE78556882B0}" srcOrd="2" destOrd="0" parTransId="{B58C1E4D-0F25-469B-832F-146125BE072F}" sibTransId="{0FBBF35C-9C4A-4421-B453-51D4D1D5F14A}"/>
    <dgm:cxn modelId="{906CA0F3-242B-4D6F-8F0B-25EF753939F8}" type="presOf" srcId="{9049A4A4-4C13-4E23-AA52-CE78556882B0}" destId="{978D90BF-E3F7-4069-A041-F1A693187C7F}" srcOrd="0" destOrd="0" presId="urn:microsoft.com/office/officeart/2005/8/layout/pyramid2"/>
    <dgm:cxn modelId="{54EA636F-0F7B-4F76-862C-136E6A181352}" srcId="{AD8B0559-58A2-49A7-B6A9-53AAFAB99DBE}" destId="{DB230498-939D-4D54-9A61-FF65D94AF3D2}" srcOrd="0" destOrd="0" parTransId="{AB5CDF71-EB86-4F4F-9BC3-0163C3314D18}" sibTransId="{4938F717-3C71-4290-B2C4-A227BF54748E}"/>
    <dgm:cxn modelId="{C742986C-6E50-4EB8-A34B-460ADD5EDE7D}" type="presOf" srcId="{AD8B0559-58A2-49A7-B6A9-53AAFAB99DBE}" destId="{C8374053-B287-4110-8B47-9E3B234EE55B}" srcOrd="0" destOrd="0" presId="urn:microsoft.com/office/officeart/2005/8/layout/pyramid2"/>
    <dgm:cxn modelId="{2D903130-688C-4142-A0D9-B0624F6D6ADA}" type="presParOf" srcId="{C8374053-B287-4110-8B47-9E3B234EE55B}" destId="{2C717D39-57A7-46D0-ADBF-AAC81052D4E5}" srcOrd="0" destOrd="0" presId="urn:microsoft.com/office/officeart/2005/8/layout/pyramid2"/>
    <dgm:cxn modelId="{23BEFF9F-5132-49DC-B4BD-6E681785381B}" type="presParOf" srcId="{C8374053-B287-4110-8B47-9E3B234EE55B}" destId="{D0ABB46B-7347-4CDE-8456-A06A6A394E08}" srcOrd="1" destOrd="0" presId="urn:microsoft.com/office/officeart/2005/8/layout/pyramid2"/>
    <dgm:cxn modelId="{61A7ECC5-C356-4D5F-A734-04CD3EF7983F}" type="presParOf" srcId="{D0ABB46B-7347-4CDE-8456-A06A6A394E08}" destId="{79D8F8DF-6273-4959-8754-5A9A74B40B71}" srcOrd="0" destOrd="0" presId="urn:microsoft.com/office/officeart/2005/8/layout/pyramid2"/>
    <dgm:cxn modelId="{EFBFF607-B27F-46B3-AB84-52F55083CD65}" type="presParOf" srcId="{D0ABB46B-7347-4CDE-8456-A06A6A394E08}" destId="{41643D9D-C34C-458B-8D86-5459A9F3C0E6}" srcOrd="1" destOrd="0" presId="urn:microsoft.com/office/officeart/2005/8/layout/pyramid2"/>
    <dgm:cxn modelId="{015007A9-1887-4D16-8965-F7CB7647DF7A}" type="presParOf" srcId="{D0ABB46B-7347-4CDE-8456-A06A6A394E08}" destId="{F9838EF6-C2CA-4445-86C4-7E5A5DD4CFAD}" srcOrd="2" destOrd="0" presId="urn:microsoft.com/office/officeart/2005/8/layout/pyramid2"/>
    <dgm:cxn modelId="{3C3FE7DC-C3B1-4B1F-B373-30AD62031303}" type="presParOf" srcId="{D0ABB46B-7347-4CDE-8456-A06A6A394E08}" destId="{02B3A45C-249F-4101-95D2-76E82A60BD0D}" srcOrd="3" destOrd="0" presId="urn:microsoft.com/office/officeart/2005/8/layout/pyramid2"/>
    <dgm:cxn modelId="{C5F537D7-1F79-4848-8484-6361938211DA}" type="presParOf" srcId="{D0ABB46B-7347-4CDE-8456-A06A6A394E08}" destId="{978D90BF-E3F7-4069-A041-F1A693187C7F}" srcOrd="4" destOrd="0" presId="urn:microsoft.com/office/officeart/2005/8/layout/pyramid2"/>
    <dgm:cxn modelId="{6B8AEC41-6BB2-4848-85BF-FFA037722EC0}" type="presParOf" srcId="{D0ABB46B-7347-4CDE-8456-A06A6A394E08}" destId="{BF4E21E3-9EC9-43ED-B60C-248F07C4F93D}" srcOrd="5" destOrd="0" presId="urn:microsoft.com/office/officeart/2005/8/layout/pyramid2"/>
    <dgm:cxn modelId="{E7C94BB6-C89E-4912-8AFA-C5E7269E8FD5}" type="presParOf" srcId="{D0ABB46B-7347-4CDE-8456-A06A6A394E08}" destId="{0BC04011-C1E0-451C-B47F-89CD0BFE2460}" srcOrd="6" destOrd="0" presId="urn:microsoft.com/office/officeart/2005/8/layout/pyramid2"/>
    <dgm:cxn modelId="{488F135F-DD62-48EC-9033-32AC109E8731}" type="presParOf" srcId="{D0ABB46B-7347-4CDE-8456-A06A6A394E08}" destId="{DB9B3BE0-1407-46FD-B0AF-A9E8D0C79007}" srcOrd="7" destOrd="0" presId="urn:microsoft.com/office/officeart/2005/8/layout/pyramid2"/>
    <dgm:cxn modelId="{235DBAB0-41A8-42A6-A087-63AA49953B95}" type="presParOf" srcId="{D0ABB46B-7347-4CDE-8456-A06A6A394E08}" destId="{32F03A54-52F7-4568-A60E-80E3F2F5AD7A}" srcOrd="8" destOrd="0" presId="urn:microsoft.com/office/officeart/2005/8/layout/pyramid2"/>
    <dgm:cxn modelId="{B4720DEE-283F-4FA0-9F5E-BFD3D7A01B79}" type="presParOf" srcId="{D0ABB46B-7347-4CDE-8456-A06A6A394E08}" destId="{DEEED37A-E263-45FE-B941-90D9D15E1D44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ზოგიერთი სუბტროპიკული  კულტურის სამედიცინო პერსპექტივები</a:t>
            </a:r>
            <a:endParaRPr lang="en-US" dirty="0"/>
          </a:p>
        </p:txBody>
      </p:sp>
      <p:pic>
        <p:nvPicPr>
          <p:cNvPr id="1026" name="Picture 2" descr="D:\Documents\Desktop\step0001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048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\Desktop\20161201004655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30480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\Desktop\2017112215312479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14800"/>
            <a:ext cx="3505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\Desktop\ზეთისხილი.jpg"/>
          <p:cNvPicPr>
            <a:picLocks noChangeAspect="1" noChangeArrowheads="1"/>
          </p:cNvPicPr>
          <p:nvPr/>
        </p:nvPicPr>
        <p:blipFill>
          <a:blip r:embed="rId5"/>
          <a:srcRect l="12238" t="5682" r="14336" b="5682"/>
          <a:stretch>
            <a:fillRect/>
          </a:stretch>
        </p:blipFill>
        <p:spPr bwMode="auto">
          <a:xfrm>
            <a:off x="3200400" y="2362200"/>
            <a:ext cx="2667000" cy="1981200"/>
          </a:xfrm>
          <a:prstGeom prst="rect">
            <a:avLst/>
          </a:prstGeom>
          <a:noFill/>
        </p:spPr>
      </p:pic>
      <p:pic>
        <p:nvPicPr>
          <p:cNvPr id="2051" name="Picture 3" descr="D:\Documents\Desktop\limoni-vit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267200"/>
            <a:ext cx="3200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კივის ნაყოფი შეიცავს:</a:t>
            </a:r>
            <a:endParaRPr lang="en-US" sz="2400" b="1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ka-GE" sz="2400" dirty="0" smtClean="0"/>
              <a:t>ვიტამინებს: </a:t>
            </a:r>
          </a:p>
          <a:p>
            <a:pPr>
              <a:buNone/>
            </a:pPr>
            <a:r>
              <a:rPr lang="en-US" sz="2400" dirty="0" smtClean="0"/>
              <a:t>A, B, B1, B2, B3, B6, C, E</a:t>
            </a:r>
            <a:r>
              <a:rPr lang="ka-GE" sz="2400" dirty="0" smtClean="0"/>
              <a:t>;</a:t>
            </a:r>
            <a:r>
              <a:rPr lang="en-US" sz="2400" dirty="0" smtClean="0"/>
              <a:t> K;</a:t>
            </a:r>
            <a:endParaRPr lang="ka-GE" sz="2400" dirty="0" smtClean="0"/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მაგნიუმს, კალიუმს, ნატრიუმს;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კაროტინს;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ფერმენტებს;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მინერალურ მარილებს;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ნიკოტინის მჟავას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იოდს;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პექტინს.</a:t>
            </a:r>
            <a:endParaRPr lang="en-US" sz="2400" dirty="0"/>
          </a:p>
        </p:txBody>
      </p:sp>
      <p:pic>
        <p:nvPicPr>
          <p:cNvPr id="2050" name="Picture 2" descr="კივის სასარგებლო თვისებები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425825" cy="2189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კივის სასარგებლო თვისებები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96240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კივის სასარგებლო თვისებები:</a:t>
            </a:r>
            <a:endParaRPr lang="en-US" sz="3200" dirty="0"/>
          </a:p>
        </p:txBody>
      </p:sp>
      <p:graphicFrame>
        <p:nvGraphicFramePr>
          <p:cNvPr id="5" name="შიგთავსის ჩანაცვლების ველი 4"/>
          <p:cNvGraphicFramePr>
            <a:graphicFrameLocks noGrp="1"/>
          </p:cNvGraphicFramePr>
          <p:nvPr>
            <p:ph sz="half" idx="2"/>
          </p:nvPr>
        </p:nvGraphicFramePr>
        <p:xfrm>
          <a:off x="2133600" y="1371600"/>
          <a:ext cx="6705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კივის სასარგებლო თვისებები-ის სურათის შედეგი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838200"/>
            <a:ext cx="3505200" cy="2174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კივის სასარგებლო თვისებები-ის სურათის შედეგი"/>
          <p:cNvPicPr>
            <a:picLocks noChangeAspect="1" noChangeArrowheads="1"/>
          </p:cNvPicPr>
          <p:nvPr/>
        </p:nvPicPr>
        <p:blipFill>
          <a:blip r:embed="rId7"/>
          <a:srcRect l="16720" t="9375" b="6250"/>
          <a:stretch>
            <a:fillRect/>
          </a:stretch>
        </p:blipFill>
        <p:spPr bwMode="auto">
          <a:xfrm>
            <a:off x="762000" y="2971800"/>
            <a:ext cx="2590800" cy="1855756"/>
          </a:xfrm>
          <a:prstGeom prst="rect">
            <a:avLst/>
          </a:prstGeom>
          <a:noFill/>
        </p:spPr>
      </p:pic>
      <p:pic>
        <p:nvPicPr>
          <p:cNvPr id="28678" name="Picture 6" descr="დაკავშირებული სურათი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876800"/>
            <a:ext cx="22098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 rot="936951">
            <a:off x="4804672" y="1637191"/>
            <a:ext cx="4084357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2800" dirty="0" smtClean="0"/>
              <a:t>         </a:t>
            </a:r>
            <a:r>
              <a:rPr lang="ka-GE" sz="2800" dirty="0" err="1" smtClean="0"/>
              <a:t>ენდორფინები</a:t>
            </a:r>
            <a:r>
              <a:rPr lang="ka-GE" sz="2800" dirty="0" smtClean="0"/>
              <a:t>!!</a:t>
            </a:r>
            <a:endParaRPr lang="en-US" sz="2800" dirty="0"/>
          </a:p>
        </p:txBody>
      </p:sp>
      <p:pic>
        <p:nvPicPr>
          <p:cNvPr id="1028" name="Picture 4" descr="D:\Documents\Desktop\a1457561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4572000" cy="4495800"/>
          </a:xfrm>
          <a:prstGeom prst="rect">
            <a:avLst/>
          </a:prstGeom>
          <a:noFill/>
        </p:spPr>
      </p:pic>
      <p:cxnSp>
        <p:nvCxnSpPr>
          <p:cNvPr id="9" name="პირდაპირი ისარი 8"/>
          <p:cNvCxnSpPr/>
          <p:nvPr/>
        </p:nvCxnSpPr>
        <p:spPr>
          <a:xfrm flipV="1">
            <a:off x="3581400" y="2895600"/>
            <a:ext cx="3124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ზეთისხილის ნაყოფი შეიცავს</a:t>
            </a:r>
            <a:r>
              <a:rPr lang="ka-GE" sz="3200" dirty="0" smtClean="0"/>
              <a:t>:</a:t>
            </a:r>
            <a:endParaRPr lang="en-US" sz="3200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495800" y="838201"/>
            <a:ext cx="4343400" cy="3886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000" dirty="0" smtClean="0"/>
              <a:t>ვიტამინებს: </a:t>
            </a:r>
            <a:r>
              <a:rPr lang="en-US" sz="2000" dirty="0" smtClean="0"/>
              <a:t>C; D; E;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მინერალური მარილებს:</a:t>
            </a:r>
          </a:p>
          <a:p>
            <a:pPr>
              <a:buNone/>
            </a:pPr>
            <a:r>
              <a:rPr lang="ka-GE" sz="2000" dirty="0" smtClean="0"/>
              <a:t>კალციუმი; მაგნიუმი; ფოსფორი; 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უჯერ ცხიმოვან მჟავებს;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err="1" smtClean="0"/>
              <a:t>უაზოტო</a:t>
            </a:r>
            <a:r>
              <a:rPr lang="ka-GE" sz="2000" dirty="0" smtClean="0"/>
              <a:t> </a:t>
            </a:r>
            <a:r>
              <a:rPr lang="ka-GE" sz="2000" dirty="0" err="1" smtClean="0"/>
              <a:t>ექსტრაქტულ</a:t>
            </a:r>
            <a:r>
              <a:rPr lang="ka-GE" sz="2000" dirty="0" smtClean="0"/>
              <a:t> ნივთიერებებს;</a:t>
            </a:r>
          </a:p>
          <a:p>
            <a:pPr algn="ctr">
              <a:buNone/>
            </a:pPr>
            <a:r>
              <a:rPr lang="ka-GE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ზეთისხილის ფოთლები   </a:t>
            </a:r>
            <a:r>
              <a:rPr lang="ka-GE" sz="2000" dirty="0" smtClean="0"/>
              <a:t>ძალზედ</a:t>
            </a:r>
          </a:p>
          <a:p>
            <a:pPr algn="ctr">
              <a:buNone/>
            </a:pPr>
            <a:r>
              <a:rPr lang="ka-GE" sz="2000" dirty="0" smtClean="0"/>
              <a:t>ეფექტურია დიაბეტის, ინსულტის, მაღალი არტერიული წნევის და ალცჰეიმერის დაავადების მკურნალობის დროს.</a:t>
            </a:r>
            <a:endParaRPr lang="en-US" sz="2000" dirty="0"/>
          </a:p>
        </p:txBody>
      </p:sp>
      <p:pic>
        <p:nvPicPr>
          <p:cNvPr id="25604" name="Picture 4" descr="ზეთის ხილი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 r="15506"/>
          <a:stretch>
            <a:fillRect/>
          </a:stretch>
        </p:blipFill>
        <p:spPr bwMode="auto">
          <a:xfrm>
            <a:off x="838200" y="1143000"/>
            <a:ext cx="33528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 descr="ზეთის ხილი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34290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D:\Documents\Desktop\1490097004_oli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257800"/>
            <a:ext cx="5124450" cy="1447800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>
            <a:off x="6629400" y="4800600"/>
            <a:ext cx="152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sz="2700" dirty="0" smtClean="0"/>
              <a:t>ზეთისხილის ფოთლების ექსტრაქტი </a:t>
            </a:r>
            <a:r>
              <a:rPr lang="en-US" sz="2700" dirty="0" smtClean="0"/>
              <a:t>“OLE”</a:t>
            </a: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pic>
        <p:nvPicPr>
          <p:cNvPr id="31750" name="Picture 6" descr="https://d.trend.ge/2017/07/06/7-Amazing-Benefits-Of-Olive-Oil-For-Your-Eyelashes1_595e0eb5a5104.jpg"/>
          <p:cNvPicPr>
            <a:picLocks noChangeAspect="1" noChangeArrowheads="1"/>
          </p:cNvPicPr>
          <p:nvPr/>
        </p:nvPicPr>
        <p:blipFill>
          <a:blip r:embed="rId2"/>
          <a:srcRect l="28642" r="11111"/>
          <a:stretch>
            <a:fillRect/>
          </a:stretch>
        </p:blipFill>
        <p:spPr bwMode="auto">
          <a:xfrm>
            <a:off x="228600" y="685800"/>
            <a:ext cx="4191000" cy="3200400"/>
          </a:xfrm>
          <a:prstGeom prst="rect">
            <a:avLst/>
          </a:prstGeom>
          <a:noFill/>
        </p:spPr>
      </p:pic>
      <p:pic>
        <p:nvPicPr>
          <p:cNvPr id="9218" name="Picture 2" descr="ზეთისხილის ფოთლები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 l="1587" r="4762"/>
          <a:stretch>
            <a:fillRect/>
          </a:stretch>
        </p:blipFill>
        <p:spPr bwMode="auto">
          <a:xfrm>
            <a:off x="533400" y="3962400"/>
            <a:ext cx="3733800" cy="2657960"/>
          </a:xfrm>
          <a:prstGeom prst="rect">
            <a:avLst/>
          </a:prstGeom>
          <a:noFill/>
        </p:spPr>
      </p:pic>
      <p:sp>
        <p:nvSpPr>
          <p:cNvPr id="5" name="შიგთავსის ჩანაცვლების ველი 3"/>
          <p:cNvSpPr>
            <a:spLocks noGrp="1"/>
          </p:cNvSpPr>
          <p:nvPr>
            <p:ph sz="half" idx="4294967295"/>
          </p:nvPr>
        </p:nvSpPr>
        <p:spPr>
          <a:xfrm>
            <a:off x="4495800" y="1066800"/>
            <a:ext cx="4419600" cy="5211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 sylfane"/>
              </a:rPr>
              <a:t>“OLE”-</a:t>
            </a:r>
            <a:r>
              <a:rPr lang="ka-GE" sz="1800" dirty="0" smtClean="0">
                <a:latin typeface=" sylfane"/>
              </a:rPr>
              <a:t>ს ხუთჯერ მეტი </a:t>
            </a:r>
            <a:r>
              <a:rPr lang="ka-GE" sz="1800" dirty="0" err="1" smtClean="0">
                <a:latin typeface=" sylfane"/>
              </a:rPr>
              <a:t>ანტიოქსიდან</a:t>
            </a:r>
            <a:r>
              <a:rPr lang="ka-GE" sz="1800" dirty="0" smtClean="0">
                <a:latin typeface=" sylfane"/>
              </a:rPr>
              <a:t> - ტური შესაძლებლობები აქვს ვიდრე </a:t>
            </a:r>
            <a:r>
              <a:rPr lang="en-US" sz="1800" dirty="0" smtClean="0">
                <a:latin typeface=" sylfane"/>
              </a:rPr>
              <a:t>C </a:t>
            </a:r>
            <a:r>
              <a:rPr lang="ka-GE" sz="1800" dirty="0" smtClean="0">
                <a:latin typeface=" sylfane"/>
              </a:rPr>
              <a:t>ვიტამინს;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აფერხებს თავისუფალი </a:t>
            </a:r>
            <a:r>
              <a:rPr lang="ka-GE" sz="1800" dirty="0" err="1" smtClean="0">
                <a:latin typeface=" sylfane"/>
              </a:rPr>
              <a:t>რადიკალებ</a:t>
            </a:r>
            <a:r>
              <a:rPr lang="ka-GE" sz="1800" dirty="0" smtClean="0">
                <a:latin typeface=" sylfane"/>
              </a:rPr>
              <a:t> - </a:t>
            </a:r>
          </a:p>
          <a:p>
            <a:pPr algn="just">
              <a:buNone/>
            </a:pPr>
            <a:r>
              <a:rPr lang="ka-GE" sz="1800" dirty="0" smtClean="0">
                <a:latin typeface=" sylfane"/>
              </a:rPr>
              <a:t>ის გაჩენის პროცესს;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აძლიერებს იმუნიტეტს;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აუმჯობესებს კანის, თმისა და ფრჩხილების სტრუქტურას;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აფერხებს დაბერების პროცესს;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ასევე გამოიყენება ჰერპეს </a:t>
            </a:r>
            <a:r>
              <a:rPr lang="ka-GE" sz="1800" dirty="0" err="1" smtClean="0">
                <a:latin typeface=" sylfane"/>
              </a:rPr>
              <a:t>ზოსტერის</a:t>
            </a:r>
            <a:r>
              <a:rPr lang="ka-GE" sz="1800" dirty="0" smtClean="0">
                <a:latin typeface=" sylfane"/>
              </a:rPr>
              <a:t>, მენინგიტის, გრიპის, </a:t>
            </a:r>
            <a:r>
              <a:rPr lang="ka-GE" sz="1800" dirty="0" err="1" smtClean="0">
                <a:latin typeface=" sylfane"/>
              </a:rPr>
              <a:t>ენცეფალიტის</a:t>
            </a:r>
            <a:r>
              <a:rPr lang="ka-GE" sz="1800" dirty="0" smtClean="0">
                <a:latin typeface=" sylfane"/>
              </a:rPr>
              <a:t>, </a:t>
            </a:r>
            <a:r>
              <a:rPr lang="ka-GE" sz="1800" dirty="0" err="1" smtClean="0">
                <a:latin typeface=" sylfane"/>
              </a:rPr>
              <a:t>პნევმონიტის</a:t>
            </a:r>
            <a:r>
              <a:rPr lang="ka-GE" sz="1800" dirty="0" smtClean="0">
                <a:latin typeface=" sylfane"/>
              </a:rPr>
              <a:t>, ყურის ინფექციების, მძიმე დიარეის, გაციების, ტუბერ-</a:t>
            </a:r>
            <a:r>
              <a:rPr lang="ka-GE" sz="1800" dirty="0" err="1" smtClean="0">
                <a:latin typeface=" sylfane"/>
              </a:rPr>
              <a:t>კულოზისა</a:t>
            </a:r>
            <a:r>
              <a:rPr lang="ka-GE" sz="1800" dirty="0" smtClean="0">
                <a:latin typeface=" sylfane"/>
              </a:rPr>
              <a:t> და სხვა დაავადებების მკურნალობისას.</a:t>
            </a:r>
          </a:p>
          <a:p>
            <a:pPr algn="just">
              <a:buFont typeface="Wingdings" pitchFamily="2" charset="2"/>
              <a:buChar char="Ø"/>
            </a:pPr>
            <a:r>
              <a:rPr lang="ka-GE" sz="1800" dirty="0" smtClean="0">
                <a:latin typeface=" sylfane"/>
              </a:rPr>
              <a:t>რეგულარულად ნაყოფის მიღება ამცირებს გულსისხლძარღვთა </a:t>
            </a:r>
            <a:r>
              <a:rPr lang="ka-GE" sz="1800" dirty="0" err="1" smtClean="0">
                <a:latin typeface=" sylfane"/>
              </a:rPr>
              <a:t>სისტ</a:t>
            </a:r>
            <a:r>
              <a:rPr lang="ka-GE" sz="1800" dirty="0" smtClean="0">
                <a:latin typeface=" sylfane"/>
              </a:rPr>
              <a:t>-ემის დაავადებების რისკს.</a:t>
            </a:r>
          </a:p>
          <a:p>
            <a:pPr algn="just">
              <a:buNone/>
            </a:pPr>
            <a:r>
              <a:rPr lang="ka-GE" sz="1800" dirty="0" smtClean="0">
                <a:latin typeface=" sylfane"/>
              </a:rPr>
              <a:t> </a:t>
            </a:r>
            <a:endParaRPr lang="en-US" sz="1800" dirty="0">
              <a:latin typeface=" sylfa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ხურმის  ნაყოფი შეიცავს:</a:t>
            </a:r>
            <a:endParaRPr lang="en-US" sz="2400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a-GE" sz="2000" dirty="0" smtClean="0"/>
              <a:t>გლუკოზას;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საქაროზას; 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ვიტამინებს:</a:t>
            </a:r>
          </a:p>
          <a:p>
            <a:pPr>
              <a:buNone/>
            </a:pPr>
            <a:r>
              <a:rPr lang="en-US" sz="2000" dirty="0" smtClean="0"/>
              <a:t>C, </a:t>
            </a:r>
            <a:r>
              <a:rPr lang="ka-GE" sz="2000" dirty="0" smtClean="0"/>
              <a:t>პროვიტამინ </a:t>
            </a:r>
            <a:r>
              <a:rPr lang="en-US" sz="2000" dirty="0" smtClean="0"/>
              <a:t>A</a:t>
            </a:r>
            <a:r>
              <a:rPr lang="ka-GE" sz="2000" dirty="0" smtClean="0"/>
              <a:t> (ბეტა - კაროტინი), </a:t>
            </a:r>
            <a:r>
              <a:rPr lang="en-US" sz="2000" dirty="0" smtClean="0"/>
              <a:t>P</a:t>
            </a:r>
            <a:r>
              <a:rPr lang="ka-GE" sz="2000" dirty="0" smtClean="0"/>
              <a:t>, </a:t>
            </a:r>
            <a:r>
              <a:rPr lang="en-US" sz="2000" dirty="0" smtClean="0"/>
              <a:t>E;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ვაშლისა და ლიმონის მჟავას; 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რკინას;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კალიუმს;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სპილენძს;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მანგანუმს (მარგანეცი);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კალიუმს;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ტანინებს და სხვ.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ხურმა-ის სურათის შედეგ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3733800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ხურმა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 l="2667" r="37333" b="3759"/>
          <a:stretch>
            <a:fillRect/>
          </a:stretch>
        </p:blipFill>
        <p:spPr bwMode="auto">
          <a:xfrm>
            <a:off x="533400" y="1524000"/>
            <a:ext cx="3505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057400" y="-3810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ხურმის სასარგებლო თვისებები:</a:t>
            </a:r>
            <a:endParaRPr lang="en-US" sz="2400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191000" y="457200"/>
            <a:ext cx="4572000" cy="34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600" dirty="0" smtClean="0"/>
              <a:t>ამცირებს სისხლის წნევას; 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ახდენს ღვიძლის დეტოქსიკაციას და იცავს დაზიანებისაგან;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წარმოადგენს ენერგიის წყაროს;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შესანიშნავი ბუნებრივი ანტიდეპრესანტია;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გამოიყენება დიეტის დროს;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იცავს კანს </a:t>
            </a:r>
            <a:r>
              <a:rPr lang="ka-GE" sz="1600" dirty="0" err="1" smtClean="0"/>
              <a:t>დანაოჭებისაგან</a:t>
            </a:r>
            <a:r>
              <a:rPr lang="ka-GE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სასარგებლოა </a:t>
            </a:r>
            <a:r>
              <a:rPr lang="ka-GE" sz="1600" dirty="0" err="1" smtClean="0"/>
              <a:t>შარდკენჭოვანი</a:t>
            </a:r>
            <a:r>
              <a:rPr lang="ka-GE" sz="1600" dirty="0" smtClean="0"/>
              <a:t> დაავადებების დროს;</a:t>
            </a:r>
          </a:p>
          <a:p>
            <a:pPr>
              <a:buFont typeface="Wingdings" pitchFamily="2" charset="2"/>
              <a:buChar char="Ø"/>
            </a:pPr>
            <a:r>
              <a:rPr lang="ka-GE" sz="1600" dirty="0" smtClean="0"/>
              <a:t>გააჩნია ბაქტერიოციდული მოქმედება ნაწლავური ჩხირისა და ოქროსფერი სტაფილოკოკის მიმართ.</a:t>
            </a:r>
          </a:p>
          <a:p>
            <a:pPr>
              <a:buNone/>
            </a:pPr>
            <a:endParaRPr lang="ka-GE" sz="1600" dirty="0" smtClean="0"/>
          </a:p>
          <a:p>
            <a:pPr>
              <a:buNone/>
            </a:pPr>
            <a:endParaRPr lang="ka-GE" sz="2000" dirty="0" smtClean="0"/>
          </a:p>
          <a:p>
            <a:pPr>
              <a:buFont typeface="Wingdings" pitchFamily="2" charset="2"/>
              <a:buChar char="Ø"/>
            </a:pPr>
            <a:endParaRPr lang="ka-GE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098" name="Picture 2" descr="D:\Document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276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Documents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3276600" cy="189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Document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276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D:\Documents\Desktop\images (2).jpg"/>
          <p:cNvPicPr>
            <a:picLocks noChangeAspect="1" noChangeArrowheads="1"/>
          </p:cNvPicPr>
          <p:nvPr/>
        </p:nvPicPr>
        <p:blipFill>
          <a:blip r:embed="rId5"/>
          <a:srcRect t="18222"/>
          <a:stretch>
            <a:fillRect/>
          </a:stretch>
        </p:blipFill>
        <p:spPr bwMode="auto">
          <a:xfrm>
            <a:off x="3886200" y="5105400"/>
            <a:ext cx="2143125" cy="1600200"/>
          </a:xfrm>
          <a:prstGeom prst="rect">
            <a:avLst/>
          </a:prstGeom>
          <a:noFill/>
        </p:spPr>
      </p:pic>
      <p:pic>
        <p:nvPicPr>
          <p:cNvPr id="4104" name="Picture 8" descr="D:\Documents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257800"/>
            <a:ext cx="2667000" cy="1408317"/>
          </a:xfrm>
          <a:prstGeom prst="rect">
            <a:avLst/>
          </a:prstGeom>
          <a:noFill/>
        </p:spPr>
      </p:pic>
      <p:sp>
        <p:nvSpPr>
          <p:cNvPr id="12" name="სათაური 1"/>
          <p:cNvSpPr txBox="1">
            <a:spLocks/>
          </p:cNvSpPr>
          <p:nvPr/>
        </p:nvSpPr>
        <p:spPr>
          <a:xfrm>
            <a:off x="4114800" y="4038600"/>
            <a:ext cx="47244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a-GE" b="1" i="1" dirty="0" smtClean="0"/>
              <a:t>ხურმის ჩირი გამოიყენება ჰიპერტონიის დროს, როგორც </a:t>
            </a:r>
            <a:r>
              <a:rPr lang="ka-GE" b="1" i="1" dirty="0" err="1" smtClean="0">
                <a:solidFill>
                  <a:schemeClr val="accent1">
                    <a:lumMod val="75000"/>
                  </a:schemeClr>
                </a:solidFill>
              </a:rPr>
              <a:t>ვალოკარდინის</a:t>
            </a:r>
            <a:r>
              <a:rPr lang="ka-GE" b="1" i="1" dirty="0" smtClean="0"/>
              <a:t> შემცველი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800600" y="48006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7239000" y="4876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ლიმონის ნაყოფი შეიცავს:</a:t>
            </a:r>
            <a:endParaRPr lang="en-US" sz="2400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657600" cy="441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000" dirty="0" smtClean="0"/>
              <a:t>ორგანულ მჟავებს;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შაქრებს;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კალიუმს;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სპილენძს;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ვიტამინებს: </a:t>
            </a:r>
            <a:r>
              <a:rPr lang="en-US" sz="2000" dirty="0" smtClean="0"/>
              <a:t>A, B, P, C;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ფიტონციდებს;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პექტინს;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ეთერზეთებს;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err="1" smtClean="0"/>
              <a:t>პოლიფენოლებს</a:t>
            </a:r>
            <a:r>
              <a:rPr lang="ka-GE" sz="20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err="1" smtClean="0"/>
              <a:t>ანტიოქსიდანტებს</a:t>
            </a:r>
            <a:r>
              <a:rPr lang="ka-GE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ka-GE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26626" name="Picture 2" descr="ციტრუსი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0386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Documents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6576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1800" dirty="0" err="1" smtClean="0"/>
              <a:t>“</a:t>
            </a:r>
            <a:r>
              <a:rPr lang="ka-GE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აიუვერდაში”</a:t>
            </a:r>
            <a:r>
              <a:rPr lang="ka-GE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1800" dirty="0" smtClean="0"/>
              <a:t>(</a:t>
            </a:r>
            <a:r>
              <a:rPr lang="ka-GE" sz="1800" dirty="0" err="1" smtClean="0"/>
              <a:t>ძვ</a:t>
            </a:r>
            <a:r>
              <a:rPr lang="ka-GE" sz="1800" dirty="0" smtClean="0"/>
              <a:t>. ინდური სიბრძნე) ლიმონი ყველაზე სასარგებლო პროდუქტად არის მოხსენიებული !!</a:t>
            </a:r>
            <a:endParaRPr lang="en-US" sz="18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962400" y="1905000"/>
            <a:ext cx="4953000" cy="47244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800" dirty="0" smtClean="0"/>
              <a:t>ლიმონი იმუნიტეტს სხვადასხვ ვირუსთან და დაავადებასთან ბრძოლაში ეხმარება;</a:t>
            </a:r>
          </a:p>
          <a:p>
            <a:pPr>
              <a:buFont typeface="Wingdings" pitchFamily="2" charset="2"/>
              <a:buChar char="Ø"/>
            </a:pPr>
            <a:r>
              <a:rPr lang="ka-GE" sz="1800" dirty="0" smtClean="0"/>
              <a:t>ხალხურ მედიცინაში გამოიყენება:</a:t>
            </a:r>
          </a:p>
          <a:p>
            <a:pPr algn="ctr">
              <a:buNone/>
            </a:pPr>
            <a:r>
              <a:rPr lang="ka-GE" sz="1800" dirty="0" smtClean="0"/>
              <a:t> </a:t>
            </a:r>
            <a:r>
              <a:rPr lang="ka-GE" sz="1800" dirty="0" err="1" smtClean="0"/>
              <a:t>ცინგის</a:t>
            </a:r>
            <a:r>
              <a:rPr lang="ka-GE" sz="1800" dirty="0" smtClean="0"/>
              <a:t> (სურავანდის); სიყვითლის;</a:t>
            </a:r>
          </a:p>
          <a:p>
            <a:pPr algn="ctr">
              <a:buNone/>
            </a:pPr>
            <a:r>
              <a:rPr lang="ka-GE" sz="1800" dirty="0" smtClean="0"/>
              <a:t>წყალმანკის; თირკმელების დაავადებების, ფილტვის ტუბერკულიოზის; მწვავე რევმატიზმის, პოდაგრის; წელკავისა და ძვლებში ტეხის შეგრძნების, ათეროსკლეროზის და სხვათა დროს.</a:t>
            </a:r>
          </a:p>
          <a:p>
            <a:pPr>
              <a:buFont typeface="Wingdings" pitchFamily="2" charset="2"/>
              <a:buChar char="Ø"/>
            </a:pPr>
            <a:r>
              <a:rPr lang="ka-GE" sz="1800" dirty="0" smtClean="0"/>
              <a:t>კანის დაავადებების (პიგმენტური ლაქები, ნაწიბურები);</a:t>
            </a:r>
          </a:p>
          <a:p>
            <a:pPr>
              <a:buFont typeface="Wingdings" pitchFamily="2" charset="2"/>
              <a:buChar char="Ø"/>
            </a:pPr>
            <a:r>
              <a:rPr lang="ka-GE" sz="1800" dirty="0" smtClean="0"/>
              <a:t>ართრიტის;</a:t>
            </a:r>
          </a:p>
          <a:p>
            <a:pPr>
              <a:buFont typeface="Wingdings" pitchFamily="2" charset="2"/>
              <a:buChar char="Ø"/>
            </a:pPr>
            <a:r>
              <a:rPr lang="ka-GE" sz="1800" dirty="0" smtClean="0"/>
              <a:t>ქოლერის;</a:t>
            </a:r>
          </a:p>
          <a:p>
            <a:pPr>
              <a:buFont typeface="Wingdings" pitchFamily="2" charset="2"/>
              <a:buChar char="Ø"/>
            </a:pPr>
            <a:r>
              <a:rPr lang="ka-GE" sz="1800" dirty="0" smtClean="0"/>
              <a:t>მალარიის დროს;</a:t>
            </a:r>
          </a:p>
          <a:p>
            <a:pPr>
              <a:buFont typeface="Wingdings" pitchFamily="2" charset="2"/>
              <a:buChar char="Ø"/>
            </a:pPr>
            <a:endParaRPr lang="ka-GE" sz="1800" dirty="0" smtClean="0"/>
          </a:p>
          <a:p>
            <a:pPr>
              <a:buNone/>
            </a:pPr>
            <a:endParaRPr lang="ka-GE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6146" name="Picture 2" descr="D:\Documents\Desktop\punshi_aryit.jpg"/>
          <p:cNvPicPr>
            <a:picLocks noChangeAspect="1" noChangeArrowheads="1"/>
          </p:cNvPicPr>
          <p:nvPr/>
        </p:nvPicPr>
        <p:blipFill>
          <a:blip r:embed="rId2"/>
          <a:srcRect t="3947" b="1316"/>
          <a:stretch>
            <a:fillRect/>
          </a:stretch>
        </p:blipFill>
        <p:spPr bwMode="auto">
          <a:xfrm>
            <a:off x="457200" y="4953000"/>
            <a:ext cx="3200400" cy="156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Documents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37338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343400" y="1219200"/>
            <a:ext cx="43434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000" b="1" dirty="0" smtClean="0"/>
              <a:t>ლიმონის სასარგებლო თვისებები</a:t>
            </a:r>
            <a:r>
              <a:rPr lang="ka-GE" sz="1600" b="1" dirty="0" smtClean="0"/>
              <a:t>:</a:t>
            </a:r>
            <a:endParaRPr lang="en-US" sz="1600" b="1" dirty="0"/>
          </a:p>
        </p:txBody>
      </p:sp>
      <p:pic>
        <p:nvPicPr>
          <p:cNvPr id="6149" name="Picture 5" descr="D:\Documents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667000"/>
            <a:ext cx="211455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>
                <a:latin typeface=" sylfane"/>
              </a:rPr>
              <a:t>ლიმონის </a:t>
            </a:r>
            <a:r>
              <a:rPr lang="ka-GE" sz="2400" b="1" dirty="0" err="1" smtClean="0">
                <a:latin typeface=" sylfane"/>
              </a:rPr>
              <a:t>ანტისიმსივნური</a:t>
            </a:r>
            <a:r>
              <a:rPr lang="ka-GE" sz="2400" b="1" dirty="0" smtClean="0">
                <a:latin typeface=" sylfane"/>
              </a:rPr>
              <a:t> მოქმედება:</a:t>
            </a:r>
            <a:endParaRPr lang="en-US" sz="2400" b="1" dirty="0">
              <a:latin typeface=" sylfane"/>
            </a:endParaRP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5720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1970 </a:t>
            </a:r>
            <a:r>
              <a:rPr lang="ka-GE" sz="2000" dirty="0" smtClean="0"/>
              <a:t> წლიდან მოყოლებული 20-ზე მეტმა ლაბორატორიამ დაამტკიცა რომ ლიმონი 10 000-ჯერ უკეთესია </a:t>
            </a:r>
            <a:r>
              <a:rPr lang="en-US" sz="2000" b="1" dirty="0" err="1" smtClean="0">
                <a:solidFill>
                  <a:srgbClr val="FF0000"/>
                </a:solidFill>
              </a:rPr>
              <a:t>Adriamiciny</a:t>
            </a:r>
            <a:r>
              <a:rPr lang="en-US" sz="2000" dirty="0" smtClean="0"/>
              <a:t> – </a:t>
            </a:r>
            <a:r>
              <a:rPr lang="ka-GE" sz="2000" dirty="0" smtClean="0"/>
              <a:t>ის პრეპარატზე;</a:t>
            </a:r>
          </a:p>
          <a:p>
            <a:pPr>
              <a:buNone/>
            </a:pPr>
            <a:endParaRPr lang="ka-GE" sz="2000" dirty="0" smtClean="0"/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ლიმონთან ერთად ამ პრეპარატს გაძლიერებული ეფექტი აქვს და მეტასტაზებს ანადგურებს;</a:t>
            </a:r>
          </a:p>
          <a:p>
            <a:pPr>
              <a:buFont typeface="Wingdings" pitchFamily="2" charset="2"/>
              <a:buChar char="Ø"/>
            </a:pPr>
            <a:endParaRPr lang="ka-GE" sz="2000" dirty="0" smtClean="0"/>
          </a:p>
          <a:p>
            <a:pPr>
              <a:buFont typeface="Wingdings" pitchFamily="2" charset="2"/>
              <a:buChar char="Ø"/>
            </a:pPr>
            <a:r>
              <a:rPr lang="ka-GE" sz="2000" dirty="0" smtClean="0"/>
              <a:t>ლიმონს </a:t>
            </a:r>
            <a:r>
              <a:rPr lang="ka-GE" sz="2000" dirty="0" err="1" smtClean="0"/>
              <a:t>ქიმიოთერაპიისაგან</a:t>
            </a:r>
            <a:r>
              <a:rPr lang="ka-GE" sz="2000" dirty="0" smtClean="0"/>
              <a:t> განსხვავებით, თანმდევი არასასიამოვნო შეგრძნებები არ ახასიათებს.</a:t>
            </a:r>
            <a:endParaRPr lang="en-US" sz="2000" dirty="0"/>
          </a:p>
        </p:txBody>
      </p:sp>
      <p:pic>
        <p:nvPicPr>
          <p:cNvPr id="1026" name="Picture 2" descr="D:\Documents\Desktop\cancer_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56235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ka-GE" dirty="0" smtClean="0"/>
              <a:t>მედიცინა             საკვები</a:t>
            </a:r>
            <a:endParaRPr lang="en-US" dirty="0"/>
          </a:p>
        </p:txBody>
      </p:sp>
      <p:pic>
        <p:nvPicPr>
          <p:cNvPr id="4" name="Picture 4" descr="http://madloba.com/wp-content/uploads/2015/03/cropped-healthy-eating-tips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610600" cy="38862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114800" y="9144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114800" y="1143000"/>
            <a:ext cx="1359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 rot="21162774">
            <a:off x="648854" y="5013111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00B050"/>
                </a:solidFill>
              </a:rPr>
              <a:t>გმადლობთ   ყურადღებისათვის!!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27650" name="Picture 2" descr="ციტრუსი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0911">
            <a:off x="2133600" y="609600"/>
            <a:ext cx="4114800" cy="4552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1066800"/>
          </a:xfrm>
        </p:spPr>
        <p:txBody>
          <a:bodyPr>
            <a:normAutofit/>
          </a:bodyPr>
          <a:lstStyle/>
          <a:p>
            <a:r>
              <a:rPr lang="ka-GE" sz="2000" b="1" i="1" dirty="0" smtClean="0"/>
              <a:t>ჯანმრთელობის დაცვის მსოფლიო ორგანიზაციის მონაცემებით:</a:t>
            </a:r>
            <a:endParaRPr lang="en-US" sz="2000" b="1" i="1" dirty="0"/>
          </a:p>
        </p:txBody>
      </p:sp>
      <p:graphicFrame>
        <p:nvGraphicFramePr>
          <p:cNvPr id="4" name="დიაგრამა 3"/>
          <p:cNvGraphicFramePr/>
          <p:nvPr/>
        </p:nvGraphicFramePr>
        <p:xfrm>
          <a:off x="838200" y="15240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ჯანსაღი კვება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ჯანსაღი კვება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990600"/>
            <a:ext cx="182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 </a:t>
            </a:r>
            <a:r>
              <a:rPr lang="ka-GE" b="1" dirty="0" smtClean="0"/>
              <a:t>ნახშირწყლები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914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/>
              <a:t>საკვები ბოჭკოები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426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მინერალური ნივთიერებები  </a:t>
            </a:r>
            <a:endParaRPr lang="en-US" dirty="0"/>
          </a:p>
        </p:txBody>
      </p:sp>
      <p:pic>
        <p:nvPicPr>
          <p:cNvPr id="2054" name="Picture 6" descr="Carbohydrate molecule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1581150" cy="1581150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5400000">
            <a:off x="1110996" y="1860804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od fibers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2590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ight Arrow 14"/>
          <p:cNvSpPr/>
          <p:nvPr/>
        </p:nvSpPr>
        <p:spPr>
          <a:xfrm rot="2867772">
            <a:off x="4694583" y="161101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s://4.bp.blogspot.com/-FAhkY4QxIdM/Vz8oIJDqNeI/AAAAAAAAEhI/z_2kgpGVCQUB43Wj1vAnNrAo-PLN9edJgCLcB/s1600/%25E1%2583%259B%25E1%2583%2598%25E1%2583%259C%25E1%2583%2594%25E1%2583%25A0%25E1%2583%2590%25E1%2583%259A%25E1%2583%25A3%25E1%2583%25A0%25E1%2583%2598%2B%25E1%2583%259C%25E1%2583%2598%25E1%2583%2595%25E1%2583%2597%25E1%2583%2598%25E1%2583%2594%25E1%2583%25A0%25E1%2583%2594%25E1%2583%2591%25E1%2583%2594%25E1%2583%2591%25E1%2583%2598.png"/>
          <p:cNvPicPr>
            <a:picLocks noChangeAspect="1" noChangeArrowheads="1"/>
          </p:cNvPicPr>
          <p:nvPr/>
        </p:nvPicPr>
        <p:blipFill>
          <a:blip r:embed="rId4"/>
          <a:srcRect t="50794"/>
          <a:stretch>
            <a:fillRect/>
          </a:stretch>
        </p:blipFill>
        <p:spPr bwMode="auto">
          <a:xfrm>
            <a:off x="5562600" y="3962400"/>
            <a:ext cx="32004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28600" y="57912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ვიტამინები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419600" y="44196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752600" y="58674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181600"/>
            <a:ext cx="21717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2" name="AutoShape 10" descr="ვიტამინები-ის სურათის შედეგ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a-GE" sz="2000" b="1" i="1" dirty="0" err="1" smtClean="0"/>
              <a:t>ფეიჰოა</a:t>
            </a:r>
            <a:r>
              <a:rPr lang="ka-GE" sz="2000" b="1" i="1" dirty="0" smtClean="0"/>
              <a:t> შეიცავს  ისეთ ბიოლოგიურად აქტიურ ნივთიერებებს, როგორებიცაა:</a:t>
            </a:r>
            <a:endParaRPr lang="en-US" sz="2000" b="1" i="1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505200" cy="381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2400" dirty="0" smtClean="0"/>
              <a:t>ვიტამინები: </a:t>
            </a:r>
            <a:r>
              <a:rPr lang="en-US" sz="2400" dirty="0" smtClean="0"/>
              <a:t>C, PP, B1</a:t>
            </a:r>
            <a:r>
              <a:rPr lang="ka-GE" sz="2400" dirty="0" smtClean="0"/>
              <a:t>,</a:t>
            </a:r>
            <a:r>
              <a:rPr lang="en-US" sz="2400" dirty="0" smtClean="0"/>
              <a:t>B2</a:t>
            </a:r>
            <a:r>
              <a:rPr lang="ka-GE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/>
              <a:t>    შაქრები ;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/>
              <a:t> პექტინი;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/>
              <a:t> მიკროელემენტები: </a:t>
            </a:r>
          </a:p>
          <a:p>
            <a:pPr>
              <a:buNone/>
            </a:pPr>
            <a:r>
              <a:rPr lang="ka-GE" sz="2400" dirty="0" smtClean="0"/>
              <a:t>         </a:t>
            </a:r>
            <a:r>
              <a:rPr lang="en-US" sz="2400" dirty="0" smtClean="0"/>
              <a:t>PI, </a:t>
            </a:r>
            <a:r>
              <a:rPr lang="en-US" sz="2400" dirty="0" err="1" smtClean="0"/>
              <a:t>Mn</a:t>
            </a:r>
            <a:r>
              <a:rPr lang="en-US" sz="2400" dirty="0" smtClean="0"/>
              <a:t>, Fe</a:t>
            </a:r>
            <a:r>
              <a:rPr lang="ka-GE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err="1" smtClean="0"/>
              <a:t>ფლავანოიდური</a:t>
            </a:r>
            <a:r>
              <a:rPr lang="ka-GE" sz="2400" dirty="0" smtClean="0"/>
              <a:t>          ნაერთები;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/>
              <a:t>იოდი და სხვა.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შიგთავსის ჩანაცვლების ველი 3" descr="D:\user\Desktop\მასალები\ACCA\DSC_078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447800"/>
            <a:ext cx="4114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სურათი 5" descr="D:\user\Desktop\მასალები\ACCA\DSC_0701.jpg"/>
          <p:cNvPicPr/>
          <p:nvPr/>
        </p:nvPicPr>
        <p:blipFill>
          <a:blip r:embed="rId3" cstate="print"/>
          <a:srcRect l="20145" t="6944" r="20145" b="6944"/>
          <a:stretch>
            <a:fillRect/>
          </a:stretch>
        </p:blipFill>
        <p:spPr bwMode="auto">
          <a:xfrm>
            <a:off x="4876800" y="5105401"/>
            <a:ext cx="411480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feijoa-ის სურათის შედეგ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feijoa-ის სურათის შედეგ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დაკავშირებული სურათი"/>
          <p:cNvPicPr>
            <a:picLocks noChangeAspect="1" noChangeArrowheads="1"/>
          </p:cNvPicPr>
          <p:nvPr/>
        </p:nvPicPr>
        <p:blipFill>
          <a:blip r:embed="rId4"/>
          <a:srcRect l="4286" t="6332" r="4286" b="5013"/>
          <a:stretch>
            <a:fillRect/>
          </a:stretch>
        </p:blipFill>
        <p:spPr bwMode="auto">
          <a:xfrm>
            <a:off x="0" y="335280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i="1" dirty="0" err="1" smtClean="0"/>
              <a:t>ფეიჰოა</a:t>
            </a:r>
            <a:r>
              <a:rPr lang="ka-GE" sz="1800" b="1" i="1" dirty="0" smtClean="0"/>
              <a:t>  თავისი  </a:t>
            </a:r>
            <a:r>
              <a:rPr lang="ka-GE" sz="1800" b="1" i="1" dirty="0" err="1" smtClean="0"/>
              <a:t>ბიოქიმური</a:t>
            </a:r>
            <a:r>
              <a:rPr lang="ka-GE" sz="1800" b="1" i="1" dirty="0" smtClean="0"/>
              <a:t>  შემადგენლობიდან</a:t>
            </a:r>
            <a:br>
              <a:rPr lang="ka-GE" sz="1800" b="1" i="1" dirty="0" smtClean="0"/>
            </a:br>
            <a:r>
              <a:rPr lang="ka-GE" sz="1800" b="1" i="1" dirty="0" smtClean="0"/>
              <a:t>გამომდინარე ,როგორც  საუკეთესო </a:t>
            </a:r>
            <a:r>
              <a:rPr lang="ka-GE" sz="1800" b="1" i="1" dirty="0" err="1" smtClean="0"/>
              <a:t>საპრევენციო</a:t>
            </a:r>
            <a:r>
              <a:rPr lang="en-US" sz="1800" b="1" i="1" dirty="0" smtClean="0"/>
              <a:t> </a:t>
            </a:r>
            <a:r>
              <a:rPr lang="ka-GE" sz="1800" b="1" i="1" dirty="0" smtClean="0"/>
              <a:t>საშუალება </a:t>
            </a:r>
            <a:r>
              <a:rPr lang="ka-GE" sz="1800" b="1" i="1" dirty="0" err="1" smtClean="0"/>
              <a:t>სკვებად</a:t>
            </a:r>
            <a:r>
              <a:rPr lang="ka-GE" sz="1800" b="1" i="1" dirty="0" smtClean="0"/>
              <a:t>   გამოიყენება  ისეთი დაავადებების დროს როგორებიცაა</a:t>
            </a:r>
            <a:r>
              <a:rPr lang="ka-GE" sz="1600" b="1" dirty="0" smtClean="0"/>
              <a:t>:</a:t>
            </a:r>
            <a:endParaRPr lang="en-US" sz="1600" b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708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user\Desktop\ჩიყვი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0" y="2057400"/>
            <a:ext cx="4267200" cy="3124200"/>
          </a:xfrm>
          <a:prstGeom prst="rect">
            <a:avLst/>
          </a:prstGeom>
          <a:noFill/>
        </p:spPr>
      </p:pic>
      <p:pic>
        <p:nvPicPr>
          <p:cNvPr id="7" name="Picture 2" descr="D:\user\Desktop\ენდემური ჩიყვი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114800"/>
            <a:ext cx="26669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700" b="1" i="1" dirty="0" err="1" smtClean="0">
                <a:solidFill>
                  <a:srgbClr val="C00000"/>
                </a:solidFill>
              </a:rPr>
              <a:t>მსოფლიოს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მოსახლეობის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smtClean="0">
                <a:solidFill>
                  <a:srgbClr val="C00000"/>
                </a:solidFill>
              </a:rPr>
              <a:t>13%,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დაახლოებით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smtClean="0">
                <a:solidFill>
                  <a:srgbClr val="C00000"/>
                </a:solidFill>
              </a:rPr>
              <a:t>740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მილიონი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კაცი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იოდის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დეფიციტით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იტანჯება</a:t>
            </a:r>
            <a:r>
              <a:rPr lang="ru-RU" sz="2700" b="1" i="1" dirty="0" smtClean="0">
                <a:solidFill>
                  <a:srgbClr val="C00000"/>
                </a:solidFill>
              </a:rPr>
              <a:t> !!!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830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ka-GE" sz="2000" i="1" dirty="0" smtClean="0"/>
          </a:p>
          <a:p>
            <a:pPr algn="ctr">
              <a:buNone/>
            </a:pPr>
            <a:r>
              <a:rPr lang="ka-GE" sz="2000" i="1" dirty="0" err="1" smtClean="0">
                <a:solidFill>
                  <a:schemeClr val="accent2">
                    <a:lumMod val="75000"/>
                  </a:schemeClr>
                </a:solidFill>
              </a:rPr>
              <a:t>ორგანიზში</a:t>
            </a:r>
            <a:r>
              <a:rPr lang="ka-GE" sz="2000" i="1" dirty="0" smtClean="0">
                <a:solidFill>
                  <a:schemeClr val="accent2">
                    <a:lumMod val="75000"/>
                  </a:schemeClr>
                </a:solidFill>
              </a:rPr>
              <a:t> იოდის მოხვედრის გზებია:</a:t>
            </a:r>
          </a:p>
          <a:p>
            <a:pPr>
              <a:buFont typeface="Wingdings" pitchFamily="2" charset="2"/>
              <a:buChar char="Ø"/>
            </a:pPr>
            <a:r>
              <a:rPr lang="ka-GE" sz="2000" i="1" dirty="0" smtClean="0"/>
              <a:t>47 % - ცხოველური საკვები;</a:t>
            </a:r>
          </a:p>
          <a:p>
            <a:pPr>
              <a:buFont typeface="Wingdings" pitchFamily="2" charset="2"/>
              <a:buChar char="Ø"/>
            </a:pPr>
            <a:r>
              <a:rPr lang="ka-GE" sz="2000" i="1" dirty="0" smtClean="0"/>
              <a:t>33 % - მცენარეული საკვები;</a:t>
            </a:r>
          </a:p>
          <a:p>
            <a:pPr>
              <a:buFont typeface="Wingdings" pitchFamily="2" charset="2"/>
              <a:buChar char="Ø"/>
            </a:pPr>
            <a:r>
              <a:rPr lang="ka-GE" sz="2000" i="1" dirty="0" smtClean="0"/>
              <a:t>4,2 % - წყლიდან;</a:t>
            </a:r>
          </a:p>
          <a:p>
            <a:pPr>
              <a:buFont typeface="Wingdings" pitchFamily="2" charset="2"/>
              <a:buChar char="Ø"/>
            </a:pPr>
            <a:r>
              <a:rPr lang="ka-GE" sz="2000" i="1" dirty="0" smtClean="0"/>
              <a:t>4,8 % - ჰაერიდან.</a:t>
            </a:r>
          </a:p>
          <a:p>
            <a:pPr>
              <a:buFont typeface="Wingdings" pitchFamily="2" charset="2"/>
              <a:buChar char="Ø"/>
            </a:pPr>
            <a:endParaRPr lang="ka-GE" sz="2000" i="1" dirty="0" smtClean="0"/>
          </a:p>
          <a:p>
            <a:pPr>
              <a:buNone/>
            </a:pPr>
            <a:r>
              <a:rPr lang="ka-GE" sz="2000" dirty="0" smtClean="0"/>
              <a:t> 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იოდდეფიციტურ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რეგიონებში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იოდის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შემცველობა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წყალში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ka-GE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ka-GE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მკგ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/ლ</a:t>
            </a:r>
            <a:r>
              <a:rPr lang="ka-GE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ზე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ნაკლებია</a:t>
            </a:r>
            <a:r>
              <a:rPr lang="ka-GE" sz="2000" b="1" i="1" dirty="0" smtClean="0">
                <a:solidFill>
                  <a:schemeClr val="accent2">
                    <a:lumMod val="75000"/>
                  </a:schemeClr>
                </a:solidFill>
              </a:rPr>
              <a:t> !!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D:\user\Desktop\ენდემური ჩიყვი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1981200"/>
            <a:ext cx="329735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655</Words>
  <Application>Microsoft Office PowerPoint</Application>
  <PresentationFormat>ეკრანი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20</vt:i4>
      </vt:variant>
    </vt:vector>
  </HeadingPairs>
  <TitlesOfParts>
    <vt:vector size="21" baseType="lpstr">
      <vt:lpstr>Office Theme</vt:lpstr>
      <vt:lpstr>ზოგიერთი სუბტროპიკული  კულტურის სამედიცინო პერსპექტივები</vt:lpstr>
      <vt:lpstr>მედიცინა             საკვები</vt:lpstr>
      <vt:lpstr>ჯანმრთელობის დაცვის მსოფლიო ორგანიზაციის მონაცემებით:</vt:lpstr>
      <vt:lpstr>სლაიდი 4</vt:lpstr>
      <vt:lpstr>სლაიდი 5</vt:lpstr>
      <vt:lpstr>სლაიდი 6</vt:lpstr>
      <vt:lpstr>ფეიჰოა შეიცავს  ისეთ ბიოლოგიურად აქტიურ ნივთიერებებს, როგორებიცაა:</vt:lpstr>
      <vt:lpstr>ფეიჰოა  თავისი  ბიოქიმური  შემადგენლობიდან გამომდინარე ,როგორც  საუკეთესო საპრევენციო საშუალება სკვებად   გამოიყენება  ისეთი დაავადებების დროს როგორებიცაა:</vt:lpstr>
      <vt:lpstr>მსოფლიოს  მოსახლეობის  13%, დაახლოებით  740 მილიონი  კაცი  იოდის  დეფიციტით  იტანჯება !!!  </vt:lpstr>
      <vt:lpstr>კივის ნაყოფი შეიცავს:</vt:lpstr>
      <vt:lpstr>კივის სასარგებლო თვისებები:</vt:lpstr>
      <vt:lpstr>         ენდორფინები!!</vt:lpstr>
      <vt:lpstr>ზეთისხილის ნაყოფი შეიცავს:</vt:lpstr>
      <vt:lpstr>ზეთისხილის ფოთლების ექსტრაქტი “OLE” </vt:lpstr>
      <vt:lpstr>ხურმის  ნაყოფი შეიცავს:</vt:lpstr>
      <vt:lpstr>ხურმის სასარგებლო თვისებები:</vt:lpstr>
      <vt:lpstr>ლიმონის ნაყოფი შეიცავს:</vt:lpstr>
      <vt:lpstr>“აიუვერდაში” (ძვ. ინდური სიბრძნე) ლიმონი ყველაზე სასარგებლო პროდუქტად არის მოხსენიებული !!</vt:lpstr>
      <vt:lpstr>ლიმონის ანტისიმსივნური მოქმედება:</vt:lpstr>
      <vt:lpstr>გმადლობთ   ყურადღებისათვის!!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ზოგიერთი სუბტროპიკული  კულტურის სამედიცინო პერსპექტივები</dc:title>
  <dc:creator>caspera</dc:creator>
  <cp:lastModifiedBy>caspera</cp:lastModifiedBy>
  <cp:revision>177</cp:revision>
  <dcterms:created xsi:type="dcterms:W3CDTF">2006-08-16T00:00:00Z</dcterms:created>
  <dcterms:modified xsi:type="dcterms:W3CDTF">2018-03-12T10:14:16Z</dcterms:modified>
</cp:coreProperties>
</file>