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0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618" autoAdjust="0"/>
    <p:restoredTop sz="94660"/>
  </p:normalViewPr>
  <p:slideViewPr>
    <p:cSldViewPr snapToGrid="0">
      <p:cViewPr varScale="1">
        <p:scale>
          <a:sx n="68" d="100"/>
          <a:sy n="68" d="100"/>
        </p:scale>
        <p:origin x="-75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სათაურის სლაიდ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ka-GE" smtClean="0"/>
              <a:t>დააწკაპ. მთ. სათაურის სტილის შეცვლისათვის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a-GE" smtClean="0"/>
              <a:t>დააწკაპუნეთ მთავარი ქვესათაურის სტილის რედაქტირებისთვის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B3CC4-3BA8-498D-9D83-264521414B3B}" type="datetimeFigureOut">
              <a:rPr lang="en-US" smtClean="0"/>
              <a:pPr/>
              <a:t>3/14/2018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01743-9447-4C73-A649-E790D0C741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39004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პანორამული სურათი წარწერი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a-GE" smtClean="0"/>
              <a:t>დააწკაპ. მთ. სათაურის სტილის შეცვლისათვის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a-GE" smtClean="0"/>
              <a:t>სურათის დასამატებლად დააწკაპუნეთ ხატულაზე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B3CC4-3BA8-498D-9D83-264521414B3B}" type="datetimeFigureOut">
              <a:rPr lang="en-US" smtClean="0"/>
              <a:pPr/>
              <a:t>3/14/2018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01743-9447-4C73-A649-E790D0C741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58999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სათაური და წარწერ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ka-GE" smtClean="0"/>
              <a:t>დააწკაპ. მთ. სათაურის სტილის შეცვლისათვის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B3CC4-3BA8-498D-9D83-264521414B3B}" type="datetimeFigureOut">
              <a:rPr lang="en-US" smtClean="0"/>
              <a:pPr/>
              <a:t>3/14/2018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01743-9447-4C73-A649-E790D0C741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640649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ციტატა წარწერი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ka-GE" smtClean="0"/>
              <a:t>დააწკაპ. მთ. სათაურის სტილის შეცვლისათვის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ka-GE" smtClean="0"/>
              <a:t>დააწკაპ. მთ. სათაურის სტილის შეცვლისათვის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B3CC4-3BA8-498D-9D83-264521414B3B}" type="datetimeFigureOut">
              <a:rPr lang="en-US" smtClean="0"/>
              <a:pPr/>
              <a:t>3/14/2018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01743-9447-4C73-A649-E790D0C741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9615992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სახელის ბარათ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a-GE" smtClean="0"/>
              <a:t>დააწკაპ. მთ. სათაურის სტილის შეცვლისათვის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B3CC4-3BA8-498D-9D83-264521414B3B}" type="datetimeFigureOut">
              <a:rPr lang="en-US" smtClean="0"/>
              <a:pPr/>
              <a:t>3/14/2018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01743-9447-4C73-A649-E790D0C741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862544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სვეტ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a-GE" smtClean="0"/>
              <a:t>დააწკაპ. მთ. სათაურის სტილის შეცვლისათვის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B3CC4-3BA8-498D-9D83-264521414B3B}" type="datetimeFigureOut">
              <a:rPr lang="en-US" smtClean="0"/>
              <a:pPr/>
              <a:t>3/14/2018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01743-9447-4C73-A649-E790D0C741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5502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სვეტი 3 სურათი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a-GE" smtClean="0"/>
              <a:t>დააწკაპ. მთ. სათაურის სტილის შეცვლისათვის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a-GE" smtClean="0"/>
              <a:t>სურათის დასამატებლად დააწკაპუნეთ ხატულაზე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a-GE" smtClean="0"/>
              <a:t>სურათის დასამატებლად დააწკაპუნეთ ხატულაზე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a-GE" smtClean="0"/>
              <a:t>სურათის დასამატებლად დააწკაპუნეთ ხატულაზე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B3CC4-3BA8-498D-9D83-264521414B3B}" type="datetimeFigureOut">
              <a:rPr lang="en-US" smtClean="0"/>
              <a:pPr/>
              <a:t>3/14/2018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01743-9447-4C73-A649-E790D0C741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080556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სათაური და შვეული ტექსტ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smtClean="0"/>
              <a:t>დააწკაპ. მთ. სათაურის სტილის შეცვლისათვის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  <a:p>
            <a:pPr lvl="1"/>
            <a:r>
              <a:rPr lang="ka-GE" smtClean="0"/>
              <a:t>მეორე დონე</a:t>
            </a:r>
          </a:p>
          <a:p>
            <a:pPr lvl="2"/>
            <a:r>
              <a:rPr lang="ka-GE" smtClean="0"/>
              <a:t>მესამე დონე</a:t>
            </a:r>
          </a:p>
          <a:p>
            <a:pPr lvl="3"/>
            <a:r>
              <a:rPr lang="ka-GE" smtClean="0"/>
              <a:t>მეოთხე დონე</a:t>
            </a:r>
          </a:p>
          <a:p>
            <a:pPr lvl="4"/>
            <a:r>
              <a:rPr lang="ka-GE" smtClean="0"/>
              <a:t>მეხუთე დონე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B3CC4-3BA8-498D-9D83-264521414B3B}" type="datetimeFigureOut">
              <a:rPr lang="en-US" smtClean="0"/>
              <a:pPr/>
              <a:t>3/14/2018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01743-9447-4C73-A649-E790D0C741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85580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შვეული სათაური და ტექსტ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ka-GE" smtClean="0"/>
              <a:t>დააწკაპ. მთ. სათაურის სტილის შეცვლისათვის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  <a:p>
            <a:pPr lvl="1"/>
            <a:r>
              <a:rPr lang="ka-GE" smtClean="0"/>
              <a:t>მეორე დონე</a:t>
            </a:r>
          </a:p>
          <a:p>
            <a:pPr lvl="2"/>
            <a:r>
              <a:rPr lang="ka-GE" smtClean="0"/>
              <a:t>მესამე დონე</a:t>
            </a:r>
          </a:p>
          <a:p>
            <a:pPr lvl="3"/>
            <a:r>
              <a:rPr lang="ka-GE" smtClean="0"/>
              <a:t>მეოთხე დონე</a:t>
            </a:r>
          </a:p>
          <a:p>
            <a:pPr lvl="4"/>
            <a:r>
              <a:rPr lang="ka-GE" smtClean="0"/>
              <a:t>მეხუთე დონე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B3CC4-3BA8-498D-9D83-264521414B3B}" type="datetimeFigureOut">
              <a:rPr lang="en-US" smtClean="0"/>
              <a:pPr/>
              <a:t>3/14/2018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01743-9447-4C73-A649-E790D0C741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62569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სათაური და შიგთავს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smtClean="0"/>
              <a:t>დააწკაპ. მთ. სათაურის სტილის შეცვლისათვის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  <a:p>
            <a:pPr lvl="1"/>
            <a:r>
              <a:rPr lang="ka-GE" smtClean="0"/>
              <a:t>მეორე დონე</a:t>
            </a:r>
          </a:p>
          <a:p>
            <a:pPr lvl="2"/>
            <a:r>
              <a:rPr lang="ka-GE" smtClean="0"/>
              <a:t>მესამე დონე</a:t>
            </a:r>
          </a:p>
          <a:p>
            <a:pPr lvl="3"/>
            <a:r>
              <a:rPr lang="ka-GE" smtClean="0"/>
              <a:t>მეოთხე დონე</a:t>
            </a:r>
          </a:p>
          <a:p>
            <a:pPr lvl="4"/>
            <a:r>
              <a:rPr lang="ka-GE" smtClean="0"/>
              <a:t>მეხუთე დონე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B3CC4-3BA8-498D-9D83-264521414B3B}" type="datetimeFigureOut">
              <a:rPr lang="en-US" smtClean="0"/>
              <a:pPr/>
              <a:t>3/14/2018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01743-9447-4C73-A649-E790D0C741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3281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სექციის ზედა კოლონტიტულ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a-GE" smtClean="0"/>
              <a:t>დააწკაპ. მთ. სათაურის სტილის შეცვლისათვის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B3CC4-3BA8-498D-9D83-264521414B3B}" type="datetimeFigureOut">
              <a:rPr lang="en-US" smtClean="0"/>
              <a:pPr/>
              <a:t>3/14/2018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01743-9447-4C73-A649-E790D0C741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80400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ორი შიგთავს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smtClean="0"/>
              <a:t>დააწკაპ. მთ. სათაურის სტილის შეცვლისათვის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  <a:p>
            <a:pPr lvl="1"/>
            <a:r>
              <a:rPr lang="ka-GE" smtClean="0"/>
              <a:t>მეორე დონე</a:t>
            </a:r>
          </a:p>
          <a:p>
            <a:pPr lvl="2"/>
            <a:r>
              <a:rPr lang="ka-GE" smtClean="0"/>
              <a:t>მესამე დონე</a:t>
            </a:r>
          </a:p>
          <a:p>
            <a:pPr lvl="3"/>
            <a:r>
              <a:rPr lang="ka-GE" smtClean="0"/>
              <a:t>მეოთხე დონე</a:t>
            </a:r>
          </a:p>
          <a:p>
            <a:pPr lvl="4"/>
            <a:r>
              <a:rPr lang="ka-GE" smtClean="0"/>
              <a:t>მეხუთე დონე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  <a:p>
            <a:pPr lvl="1"/>
            <a:r>
              <a:rPr lang="ka-GE" smtClean="0"/>
              <a:t>მეორე დონე</a:t>
            </a:r>
          </a:p>
          <a:p>
            <a:pPr lvl="2"/>
            <a:r>
              <a:rPr lang="ka-GE" smtClean="0"/>
              <a:t>მესამე დონე</a:t>
            </a:r>
          </a:p>
          <a:p>
            <a:pPr lvl="3"/>
            <a:r>
              <a:rPr lang="ka-GE" smtClean="0"/>
              <a:t>მეოთხე დონე</a:t>
            </a:r>
          </a:p>
          <a:p>
            <a:pPr lvl="4"/>
            <a:r>
              <a:rPr lang="ka-GE" smtClean="0"/>
              <a:t>მეხუთე დონე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B3CC4-3BA8-498D-9D83-264521414B3B}" type="datetimeFigureOut">
              <a:rPr lang="en-US" smtClean="0"/>
              <a:pPr/>
              <a:t>3/14/2018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01743-9447-4C73-A649-E790D0C741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37485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შედარებ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a-GE" smtClean="0"/>
              <a:t>დააწკაპ. მთ. სათაურის სტილის შეცვლისათვის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  <a:p>
            <a:pPr lvl="1"/>
            <a:r>
              <a:rPr lang="ka-GE" smtClean="0"/>
              <a:t>მეორე დონე</a:t>
            </a:r>
          </a:p>
          <a:p>
            <a:pPr lvl="2"/>
            <a:r>
              <a:rPr lang="ka-GE" smtClean="0"/>
              <a:t>მესამე დონე</a:t>
            </a:r>
          </a:p>
          <a:p>
            <a:pPr lvl="3"/>
            <a:r>
              <a:rPr lang="ka-GE" smtClean="0"/>
              <a:t>მეოთხე დონე</a:t>
            </a:r>
          </a:p>
          <a:p>
            <a:pPr lvl="4"/>
            <a:r>
              <a:rPr lang="ka-GE" smtClean="0"/>
              <a:t>მეხუთე დონე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  <a:p>
            <a:pPr lvl="1"/>
            <a:r>
              <a:rPr lang="ka-GE" smtClean="0"/>
              <a:t>მეორე დონე</a:t>
            </a:r>
          </a:p>
          <a:p>
            <a:pPr lvl="2"/>
            <a:r>
              <a:rPr lang="ka-GE" smtClean="0"/>
              <a:t>მესამე დონე</a:t>
            </a:r>
          </a:p>
          <a:p>
            <a:pPr lvl="3"/>
            <a:r>
              <a:rPr lang="ka-GE" smtClean="0"/>
              <a:t>მეოთხე დონე</a:t>
            </a:r>
          </a:p>
          <a:p>
            <a:pPr lvl="4"/>
            <a:r>
              <a:rPr lang="ka-GE" smtClean="0"/>
              <a:t>მეხუთე დონე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B3CC4-3BA8-498D-9D83-264521414B3B}" type="datetimeFigureOut">
              <a:rPr lang="en-US" smtClean="0"/>
              <a:pPr/>
              <a:t>3/14/2018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01743-9447-4C73-A649-E790D0C741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15570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მხოლოდ სათაურ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smtClean="0"/>
              <a:t>დააწკაპ. მთ. სათაურის სტილის შეცვლისათვის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B3CC4-3BA8-498D-9D83-264521414B3B}" type="datetimeFigureOut">
              <a:rPr lang="en-US" smtClean="0"/>
              <a:pPr/>
              <a:t>3/14/2018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01743-9447-4C73-A649-E790D0C741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6456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ცარიელ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B3CC4-3BA8-498D-9D83-264521414B3B}" type="datetimeFigureOut">
              <a:rPr lang="en-US" smtClean="0"/>
              <a:pPr/>
              <a:t>3/14/2018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01743-9447-4C73-A649-E790D0C741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89837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შიგთავსი წარწერასთა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ka-GE" smtClean="0"/>
              <a:t>დააწკაპ. მთ. სათაურის სტილის შეცვლისათვის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  <a:p>
            <a:pPr lvl="1"/>
            <a:r>
              <a:rPr lang="ka-GE" smtClean="0"/>
              <a:t>მეორე დონე</a:t>
            </a:r>
          </a:p>
          <a:p>
            <a:pPr lvl="2"/>
            <a:r>
              <a:rPr lang="ka-GE" smtClean="0"/>
              <a:t>მესამე დონე</a:t>
            </a:r>
          </a:p>
          <a:p>
            <a:pPr lvl="3"/>
            <a:r>
              <a:rPr lang="ka-GE" smtClean="0"/>
              <a:t>მეოთხე დონე</a:t>
            </a:r>
          </a:p>
          <a:p>
            <a:pPr lvl="4"/>
            <a:r>
              <a:rPr lang="ka-GE" smtClean="0"/>
              <a:t>მეხუთე დონე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B3CC4-3BA8-498D-9D83-264521414B3B}" type="datetimeFigureOut">
              <a:rPr lang="en-US" smtClean="0"/>
              <a:pPr/>
              <a:t>3/14/2018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01743-9447-4C73-A649-E790D0C741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38062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სურათი წარწერასთა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ka-GE" smtClean="0"/>
              <a:t>დააწკაპ. მთ. სათაურის სტილის შეცვლისათვის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a-GE" smtClean="0"/>
              <a:t>სურათის დასამატებლად დააწკაპუნეთ ხატულაზე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B3CC4-3BA8-498D-9D83-264521414B3B}" type="datetimeFigureOut">
              <a:rPr lang="en-US" smtClean="0"/>
              <a:pPr/>
              <a:t>3/14/2018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01743-9447-4C73-A649-E790D0C741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17937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ka-GE" smtClean="0"/>
              <a:t>დააწკაპ. მთ. სათაურის სტილის შეცვლისათვის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a-GE" smtClean="0"/>
              <a:t>დააწკაპ. მთ. სათაურის სტილის შეცვლისათვის</a:t>
            </a:r>
          </a:p>
          <a:p>
            <a:pPr lvl="1"/>
            <a:r>
              <a:rPr lang="ka-GE" smtClean="0"/>
              <a:t>მეორე დონე</a:t>
            </a:r>
          </a:p>
          <a:p>
            <a:pPr lvl="2"/>
            <a:r>
              <a:rPr lang="ka-GE" smtClean="0"/>
              <a:t>მესამე დონე</a:t>
            </a:r>
          </a:p>
          <a:p>
            <a:pPr lvl="3"/>
            <a:r>
              <a:rPr lang="ka-GE" smtClean="0"/>
              <a:t>მეოთხე დონე</a:t>
            </a:r>
          </a:p>
          <a:p>
            <a:pPr lvl="4"/>
            <a:r>
              <a:rPr lang="ka-GE" smtClean="0"/>
              <a:t>მეხუთე დონე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60B3CC4-3BA8-498D-9D83-264521414B3B}" type="datetimeFigureOut">
              <a:rPr lang="en-US" smtClean="0"/>
              <a:pPr/>
              <a:t>3/14/2018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101743-9447-4C73-A649-E790D0C741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661553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1" r:id="rId13"/>
    <p:sldLayoutId id="2147483842" r:id="rId14"/>
    <p:sldLayoutId id="2147483843" r:id="rId15"/>
    <p:sldLayoutId id="2147483844" r:id="rId16"/>
    <p:sldLayoutId id="214748384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10" Type="http://schemas.openxmlformats.org/officeDocument/2006/relationships/image" Target="../media/image45.jpeg"/><Relationship Id="rId4" Type="http://schemas.openxmlformats.org/officeDocument/2006/relationships/image" Target="../media/image39.jpeg"/><Relationship Id="rId9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ctrTitle"/>
          </p:nvPr>
        </p:nvSpPr>
        <p:spPr>
          <a:xfrm>
            <a:off x="596900" y="1397000"/>
            <a:ext cx="11176000" cy="1549400"/>
          </a:xfrm>
        </p:spPr>
        <p:txBody>
          <a:bodyPr/>
          <a:lstStyle/>
          <a:p>
            <a:pPr algn="ctr"/>
            <a:r>
              <a:rPr lang="ka-GE" sz="3600" dirty="0" smtClean="0"/>
              <a:t>მცენარეთა </a:t>
            </a:r>
            <a:r>
              <a:rPr lang="ka-GE" sz="3600" dirty="0"/>
              <a:t>გამრავლება </a:t>
            </a:r>
            <a:r>
              <a:rPr lang="en-US" sz="3600" dirty="0"/>
              <a:t>in vitro </a:t>
            </a:r>
            <a:r>
              <a:rPr lang="ka-GE" sz="3600" dirty="0"/>
              <a:t>სისტემაში - შესაძლებლობები, პერსპექტივები, პრობლემები</a:t>
            </a:r>
            <a:endParaRPr lang="en-US" sz="3600" dirty="0"/>
          </a:p>
        </p:txBody>
      </p:sp>
      <p:sp>
        <p:nvSpPr>
          <p:cNvPr id="3" name="სუბტიტრი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pPr>
              <a:spcBef>
                <a:spcPts val="0"/>
              </a:spcBef>
            </a:pPr>
            <a:r>
              <a:rPr lang="ka-GE" sz="9200" dirty="0" smtClean="0"/>
              <a:t>აგრარული </a:t>
            </a:r>
            <a:r>
              <a:rPr lang="ka-GE" sz="9200" dirty="0"/>
              <a:t>და მემბრანული ტექნოლოგიების </a:t>
            </a:r>
            <a:r>
              <a:rPr lang="ka-GE" sz="9200" dirty="0" smtClean="0"/>
              <a:t>                 ინსტიტუტის</a:t>
            </a:r>
            <a:r>
              <a:rPr lang="ka-GE" sz="9200" dirty="0"/>
              <a:t> </a:t>
            </a:r>
            <a:r>
              <a:rPr lang="ka-GE" sz="9200" dirty="0" smtClean="0"/>
              <a:t>უფროსი მეცნიერ-თანამშრომელი</a:t>
            </a:r>
            <a:r>
              <a:rPr lang="en-US" sz="9200" dirty="0" smtClean="0"/>
              <a:t> </a:t>
            </a:r>
            <a:endParaRPr lang="ka-GE" sz="9200" dirty="0" smtClean="0"/>
          </a:p>
          <a:p>
            <a:pPr>
              <a:spcBef>
                <a:spcPts val="0"/>
              </a:spcBef>
            </a:pPr>
            <a:r>
              <a:rPr lang="ka-GE" sz="9200" dirty="0" smtClean="0"/>
              <a:t>გულნარა ვერულიძ</a:t>
            </a:r>
            <a:r>
              <a:rPr lang="ka-GE" sz="9200" dirty="0"/>
              <a:t>ე</a:t>
            </a:r>
            <a:endParaRPr lang="en-US" sz="9200" dirty="0"/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68264" y="3373901"/>
            <a:ext cx="2544763" cy="292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5504306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684" y="335279"/>
            <a:ext cx="2520463" cy="171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58109" y="393895"/>
            <a:ext cx="2858087" cy="199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685" y="2543908"/>
            <a:ext cx="2633003" cy="1887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3533" y="2658794"/>
            <a:ext cx="2799470" cy="1822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45058" y="4738468"/>
            <a:ext cx="2968284" cy="178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27119" y="405619"/>
            <a:ext cx="2801816" cy="1943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0025" y="4738467"/>
            <a:ext cx="2376488" cy="178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04186" y="2658795"/>
            <a:ext cx="2954214" cy="189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59637" y="4721225"/>
            <a:ext cx="3040966" cy="1792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749300"/>
          </a:xfrm>
        </p:spPr>
        <p:txBody>
          <a:bodyPr/>
          <a:lstStyle/>
          <a:p>
            <a:pPr algn="ctr"/>
            <a:r>
              <a:rPr lang="ka-GE" dirty="0" smtClean="0"/>
              <a:t>მცენარეთა გამრავლების გზები</a:t>
            </a:r>
            <a:endParaRPr lang="en-US" dirty="0"/>
          </a:p>
        </p:txBody>
      </p:sp>
      <p:sp>
        <p:nvSpPr>
          <p:cNvPr id="4" name="ოვალი 3"/>
          <p:cNvSpPr/>
          <p:nvPr/>
        </p:nvSpPr>
        <p:spPr>
          <a:xfrm>
            <a:off x="901700" y="1168400"/>
            <a:ext cx="2743200" cy="10668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a-GE" dirty="0" smtClean="0"/>
              <a:t>თესლით გამრავლება</a:t>
            </a:r>
            <a:endParaRPr lang="en-US" dirty="0"/>
          </a:p>
        </p:txBody>
      </p:sp>
      <p:sp>
        <p:nvSpPr>
          <p:cNvPr id="5" name="ოვალი 4"/>
          <p:cNvSpPr/>
          <p:nvPr/>
        </p:nvSpPr>
        <p:spPr>
          <a:xfrm>
            <a:off x="7175500" y="1168400"/>
            <a:ext cx="2755900" cy="1219200"/>
          </a:xfrm>
          <a:prstGeom prst="ellipse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 smtClean="0">
                <a:solidFill>
                  <a:schemeClr val="bg1"/>
                </a:solidFill>
              </a:rPr>
              <a:t>უსქესო გამრავლება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მომრგვალებული მართკუთხედი 5"/>
          <p:cNvSpPr/>
          <p:nvPr/>
        </p:nvSpPr>
        <p:spPr>
          <a:xfrm>
            <a:off x="4372903" y="2503463"/>
            <a:ext cx="1993900" cy="609600"/>
          </a:xfrm>
          <a:prstGeom prst="round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 smtClean="0">
                <a:solidFill>
                  <a:schemeClr val="bg1"/>
                </a:solidFill>
              </a:rPr>
              <a:t>სპორებით გამრავლება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მომრგვალებული მართკუთხედი 6"/>
          <p:cNvSpPr/>
          <p:nvPr/>
        </p:nvSpPr>
        <p:spPr>
          <a:xfrm>
            <a:off x="7848600" y="3022600"/>
            <a:ext cx="2438400" cy="660400"/>
          </a:xfrm>
          <a:prstGeom prst="round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 smtClean="0">
                <a:solidFill>
                  <a:schemeClr val="bg1"/>
                </a:solidFill>
              </a:rPr>
              <a:t>ვეგეტატიური გამრავლება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9" name="პირდაპირი დამაკავშირებალი 8"/>
          <p:cNvCxnSpPr/>
          <p:nvPr/>
        </p:nvCxnSpPr>
        <p:spPr>
          <a:xfrm>
            <a:off x="3644900" y="1701800"/>
            <a:ext cx="3530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პირდაპირი ისარი 11"/>
          <p:cNvCxnSpPr/>
          <p:nvPr/>
        </p:nvCxnSpPr>
        <p:spPr>
          <a:xfrm rot="10800000" flipV="1">
            <a:off x="5233182" y="1983544"/>
            <a:ext cx="1969476" cy="5205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პირდაპირი ისარი 13"/>
          <p:cNvCxnSpPr>
            <a:endCxn id="7" idx="0"/>
          </p:cNvCxnSpPr>
          <p:nvPr/>
        </p:nvCxnSpPr>
        <p:spPr>
          <a:xfrm>
            <a:off x="8737600" y="2387600"/>
            <a:ext cx="330200" cy="635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მართკუთხედი 14"/>
          <p:cNvSpPr/>
          <p:nvPr/>
        </p:nvSpPr>
        <p:spPr>
          <a:xfrm>
            <a:off x="7010400" y="4133850"/>
            <a:ext cx="4533900" cy="368300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 smtClean="0">
                <a:solidFill>
                  <a:schemeClr val="bg1"/>
                </a:solidFill>
              </a:rPr>
              <a:t>ბოლქვებით, ტუბერებით, ძირხვენებით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მართკუთხედი 16"/>
          <p:cNvSpPr/>
          <p:nvPr/>
        </p:nvSpPr>
        <p:spPr>
          <a:xfrm>
            <a:off x="7010400" y="4832349"/>
            <a:ext cx="4114800" cy="368300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 smtClean="0">
                <a:solidFill>
                  <a:schemeClr val="bg1"/>
                </a:solidFill>
              </a:rPr>
              <a:t>სხეულის ნაწილებით გამრავლება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მართკუთხედი 17"/>
          <p:cNvSpPr/>
          <p:nvPr/>
        </p:nvSpPr>
        <p:spPr>
          <a:xfrm>
            <a:off x="7010400" y="5467349"/>
            <a:ext cx="4114800" cy="368300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 smtClean="0">
                <a:solidFill>
                  <a:schemeClr val="bg1"/>
                </a:solidFill>
              </a:rPr>
              <a:t>მყნობით, </a:t>
            </a:r>
            <a:r>
              <a:rPr lang="ka-GE" dirty="0" err="1" smtClean="0">
                <a:solidFill>
                  <a:schemeClr val="bg1"/>
                </a:solidFill>
              </a:rPr>
              <a:t>პწკალით</a:t>
            </a:r>
            <a:r>
              <a:rPr lang="ka-GE" dirty="0" smtClean="0">
                <a:solidFill>
                  <a:schemeClr val="bg1"/>
                </a:solidFill>
              </a:rPr>
              <a:t>, </a:t>
            </a:r>
            <a:r>
              <a:rPr lang="ka-GE" dirty="0" err="1" smtClean="0">
                <a:solidFill>
                  <a:schemeClr val="bg1"/>
                </a:solidFill>
              </a:rPr>
              <a:t>გადაწვენით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შიგთავსის ჩანაცვლების ველი 21"/>
          <p:cNvSpPr>
            <a:spLocks noGrp="1"/>
          </p:cNvSpPr>
          <p:nvPr>
            <p:ph idx="1"/>
          </p:nvPr>
        </p:nvSpPr>
        <p:spPr>
          <a:xfrm>
            <a:off x="7010399" y="5956300"/>
            <a:ext cx="4114801" cy="444500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ka-GE" sz="1800" dirty="0" err="1" smtClean="0">
                <a:solidFill>
                  <a:schemeClr val="bg1"/>
                </a:solidFill>
              </a:rPr>
              <a:t>მიკროკლონალური</a:t>
            </a:r>
            <a:r>
              <a:rPr lang="ka-GE" sz="1800" dirty="0" smtClean="0">
                <a:solidFill>
                  <a:schemeClr val="bg1"/>
                </a:solidFill>
              </a:rPr>
              <a:t> გამრავლება</a:t>
            </a:r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25" name="სურათი 2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93194" y="3342189"/>
            <a:ext cx="3892550" cy="3515811"/>
          </a:xfrm>
          <a:prstGeom prst="rect">
            <a:avLst/>
          </a:prstGeom>
        </p:spPr>
      </p:pic>
      <p:pic>
        <p:nvPicPr>
          <p:cNvPr id="4098" name="Picture 2" descr="Картинки по запросу семена растени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354" y="2421669"/>
            <a:ext cx="2466975" cy="1847851"/>
          </a:xfrm>
          <a:prstGeom prst="rect">
            <a:avLst/>
          </a:prstGeom>
          <a:noFill/>
        </p:spPr>
      </p:pic>
      <p:pic>
        <p:nvPicPr>
          <p:cNvPr id="4100" name="Picture 4" descr="Картинки по запросу спора растений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5083" y="4600136"/>
            <a:ext cx="2532184" cy="18710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752490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სურათი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40700" y="190500"/>
            <a:ext cx="3911600" cy="2895600"/>
          </a:xfrm>
          <a:prstGeom prst="rect">
            <a:avLst/>
          </a:prstGeom>
        </p:spPr>
      </p:pic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020482"/>
          </a:xfrm>
        </p:spPr>
        <p:txBody>
          <a:bodyPr/>
          <a:lstStyle/>
          <a:p>
            <a:r>
              <a:rPr lang="ka-GE" dirty="0" smtClean="0"/>
              <a:t>რატომ </a:t>
            </a:r>
            <a:r>
              <a:rPr lang="en-US" dirty="0" smtClean="0"/>
              <a:t>in vitro</a:t>
            </a:r>
            <a:r>
              <a:rPr lang="ka-GE" dirty="0" smtClean="0"/>
              <a:t> სისტემაში?</a:t>
            </a:r>
            <a:endParaRPr lang="en-US" dirty="0"/>
          </a:p>
        </p:txBody>
      </p:sp>
      <p:sp>
        <p:nvSpPr>
          <p:cNvPr id="3" name="შიგთავსის ჩანაცვლების ველი 2"/>
          <p:cNvSpPr>
            <a:spLocks noGrp="1"/>
          </p:cNvSpPr>
          <p:nvPr>
            <p:ph idx="1"/>
          </p:nvPr>
        </p:nvSpPr>
        <p:spPr>
          <a:xfrm>
            <a:off x="646112" y="2095500"/>
            <a:ext cx="9403742" cy="4445000"/>
          </a:xfrm>
        </p:spPr>
        <p:txBody>
          <a:bodyPr/>
          <a:lstStyle/>
          <a:p>
            <a:r>
              <a:rPr lang="ka-GE" dirty="0" smtClean="0"/>
              <a:t>ვაწარმოებთ კლონირებას, </a:t>
            </a:r>
            <a:r>
              <a:rPr lang="ka-GE" dirty="0" err="1" smtClean="0"/>
              <a:t>ე.ი</a:t>
            </a:r>
            <a:r>
              <a:rPr lang="ka-GE" dirty="0" smtClean="0"/>
              <a:t>. ვინარჩუნებთ </a:t>
            </a:r>
            <a:r>
              <a:rPr lang="ka-GE" dirty="0" err="1" smtClean="0"/>
              <a:t>დედამცენარის</a:t>
            </a:r>
            <a:r>
              <a:rPr lang="ka-GE" dirty="0" smtClean="0"/>
              <a:t> გენომს;</a:t>
            </a:r>
          </a:p>
          <a:p>
            <a:r>
              <a:rPr lang="ka-GE" dirty="0" smtClean="0"/>
              <a:t>გამრავლების სწრაფი ტემპი;</a:t>
            </a:r>
          </a:p>
          <a:p>
            <a:r>
              <a:rPr lang="ka-GE" dirty="0" smtClean="0"/>
              <a:t>წელიწადის დროისაგან დამოუკიდებლობა;</a:t>
            </a:r>
          </a:p>
          <a:p>
            <a:r>
              <a:rPr lang="ka-GE" dirty="0" smtClean="0"/>
              <a:t>მცირე ფართი;</a:t>
            </a:r>
          </a:p>
          <a:p>
            <a:r>
              <a:rPr lang="ka-GE" dirty="0" smtClean="0"/>
              <a:t>გაჯანსაღებული (ვირუსებისა და </a:t>
            </a:r>
            <a:r>
              <a:rPr lang="ka-GE" dirty="0" err="1" smtClean="0"/>
              <a:t>მიკოპლაზმებისაგან</a:t>
            </a:r>
            <a:r>
              <a:rPr lang="ka-GE" dirty="0" smtClean="0"/>
              <a:t> გაწმენდილი) სარგავი მასალის მიღების შესაძლებლობა;</a:t>
            </a:r>
          </a:p>
          <a:p>
            <a:r>
              <a:rPr lang="ka-GE" dirty="0" smtClean="0"/>
              <a:t>ძნელად გამრავლებადი სახეობების სარგავი მასალის მიღების შესაძლებლობა;</a:t>
            </a:r>
          </a:p>
          <a:p>
            <a:r>
              <a:rPr lang="en-US" dirty="0"/>
              <a:t>in vitro</a:t>
            </a:r>
            <a:r>
              <a:rPr lang="ka-GE" dirty="0"/>
              <a:t> </a:t>
            </a:r>
            <a:r>
              <a:rPr lang="ka-GE" dirty="0" smtClean="0"/>
              <a:t>სისტემაში კონსერვაციის შესაძლებლობა;</a:t>
            </a:r>
          </a:p>
          <a:p>
            <a:r>
              <a:rPr lang="ka-GE" dirty="0" smtClean="0"/>
              <a:t>გენეტიკური ტრანსფორმაციის სიადვილე.</a:t>
            </a:r>
          </a:p>
          <a:p>
            <a:endParaRPr lang="ka-GE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11639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სათაური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/>
          <a:lstStyle/>
          <a:p>
            <a:r>
              <a:rPr lang="ka-GE" dirty="0" err="1" smtClean="0"/>
              <a:t>მიკროკლონირების</a:t>
            </a:r>
            <a:r>
              <a:rPr lang="ka-GE" dirty="0" smtClean="0"/>
              <a:t> ეტაპები:</a:t>
            </a:r>
            <a:endParaRPr lang="en-US" dirty="0"/>
          </a:p>
        </p:txBody>
      </p:sp>
      <p:sp>
        <p:nvSpPr>
          <p:cNvPr id="3" name="შიგთავსის ჩანაცვლების ველი 2"/>
          <p:cNvSpPr>
            <a:spLocks noGrp="1"/>
          </p:cNvSpPr>
          <p:nvPr>
            <p:ph idx="1"/>
          </p:nvPr>
        </p:nvSpPr>
        <p:spPr>
          <a:xfrm>
            <a:off x="1103312" y="1617785"/>
            <a:ext cx="8946541" cy="4234376"/>
          </a:xfrm>
        </p:spPr>
        <p:txBody>
          <a:bodyPr/>
          <a:lstStyle/>
          <a:p>
            <a:r>
              <a:rPr lang="ka-GE" dirty="0" err="1" smtClean="0"/>
              <a:t>დედამცენარის</a:t>
            </a:r>
            <a:r>
              <a:rPr lang="ka-GE" dirty="0" smtClean="0"/>
              <a:t> შერჩევა;</a:t>
            </a:r>
          </a:p>
          <a:p>
            <a:r>
              <a:rPr lang="ka-GE" dirty="0" smtClean="0"/>
              <a:t>ინიციაცია;</a:t>
            </a:r>
          </a:p>
          <a:p>
            <a:r>
              <a:rPr lang="ka-GE" dirty="0" smtClean="0"/>
              <a:t>საკუთრივ </a:t>
            </a:r>
            <a:r>
              <a:rPr lang="ka-GE" dirty="0" err="1" smtClean="0"/>
              <a:t>მიკროგამრავლება</a:t>
            </a:r>
            <a:r>
              <a:rPr lang="ka-GE" dirty="0" smtClean="0"/>
              <a:t>;</a:t>
            </a:r>
          </a:p>
          <a:p>
            <a:r>
              <a:rPr lang="ka-GE" dirty="0" err="1" smtClean="0"/>
              <a:t>რიზოგენეზი</a:t>
            </a:r>
            <a:r>
              <a:rPr lang="ka-GE" dirty="0" smtClean="0"/>
              <a:t>;</a:t>
            </a:r>
          </a:p>
          <a:p>
            <a:r>
              <a:rPr lang="ka-GE" dirty="0" smtClean="0"/>
              <a:t>აკლიმატიზაცია;</a:t>
            </a:r>
          </a:p>
          <a:p>
            <a:r>
              <a:rPr lang="ka-GE" dirty="0" smtClean="0"/>
              <a:t>მცენარე-</a:t>
            </a:r>
            <a:r>
              <a:rPr lang="ka-GE" dirty="0" err="1" smtClean="0"/>
              <a:t>რეგენერანტების</a:t>
            </a:r>
            <a:r>
              <a:rPr lang="ka-GE" dirty="0" smtClean="0"/>
              <a:t> მიღება.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49108" y="2096086"/>
            <a:ext cx="2658794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82221" y="2079675"/>
            <a:ext cx="2970628" cy="1859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70277" y="4255476"/>
            <a:ext cx="3601329" cy="2602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9175" y="4192172"/>
            <a:ext cx="3063875" cy="2419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62511" y="4220309"/>
            <a:ext cx="3415153" cy="2405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073662" y="211014"/>
            <a:ext cx="2264898" cy="1702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7320590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706517" cy="1400530"/>
          </a:xfrm>
        </p:spPr>
        <p:txBody>
          <a:bodyPr/>
          <a:lstStyle/>
          <a:p>
            <a:r>
              <a:rPr lang="ka-GE" sz="4000" dirty="0" smtClean="0"/>
              <a:t>მიკროკლონირების სხვადასხვა ეტაპზე </a:t>
            </a:r>
            <a:r>
              <a:rPr lang="ka-GE" sz="4000" dirty="0" smtClean="0"/>
              <a:t>გათვალისწინებული  </a:t>
            </a:r>
            <a:r>
              <a:rPr lang="ka-GE" sz="4000" dirty="0" smtClean="0"/>
              <a:t>უნდა იქნას</a:t>
            </a:r>
            <a:r>
              <a:rPr lang="ka-GE" dirty="0" smtClean="0"/>
              <a:t>:</a:t>
            </a: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33046" y="1955409"/>
            <a:ext cx="11000936" cy="4902591"/>
          </a:xfrm>
        </p:spPr>
        <p:txBody>
          <a:bodyPr>
            <a:normAutofit/>
          </a:bodyPr>
          <a:lstStyle/>
          <a:p>
            <a:r>
              <a:rPr lang="ka-GE" sz="2400" dirty="0" smtClean="0">
                <a:solidFill>
                  <a:srgbClr val="FFFF00"/>
                </a:solidFill>
              </a:rPr>
              <a:t>დედამცენარის </a:t>
            </a:r>
            <a:r>
              <a:rPr lang="ka-GE" sz="2400" dirty="0" smtClean="0">
                <a:solidFill>
                  <a:srgbClr val="FFFF00"/>
                </a:solidFill>
              </a:rPr>
              <a:t>შერჩევა</a:t>
            </a:r>
          </a:p>
          <a:p>
            <a:r>
              <a:rPr lang="ka-GE" dirty="0" smtClean="0"/>
              <a:t>ჯიშობრივი კუთვნილება;</a:t>
            </a:r>
          </a:p>
          <a:p>
            <a:r>
              <a:rPr lang="ka-GE" dirty="0" smtClean="0"/>
              <a:t>დედამცენარის ასაკი;</a:t>
            </a:r>
          </a:p>
          <a:p>
            <a:r>
              <a:rPr lang="ka-GE" dirty="0" smtClean="0"/>
              <a:t>ექსპლანტის აღების დრო;</a:t>
            </a:r>
          </a:p>
          <a:p>
            <a:r>
              <a:rPr lang="ka-GE" dirty="0" smtClean="0"/>
              <a:t>ექსპლანტის ტიპი.</a:t>
            </a:r>
          </a:p>
          <a:p>
            <a:pPr algn="r"/>
            <a:r>
              <a:rPr lang="ka-GE" sz="2400" dirty="0" smtClean="0">
                <a:solidFill>
                  <a:srgbClr val="FFFF00"/>
                </a:solidFill>
              </a:rPr>
              <a:t>ინიციაცია</a:t>
            </a:r>
          </a:p>
          <a:p>
            <a:pPr algn="r"/>
            <a:r>
              <a:rPr lang="ka-GE" dirty="0" smtClean="0"/>
              <a:t>სტერილიზაციის რეჟიმი;</a:t>
            </a:r>
          </a:p>
          <a:p>
            <a:pPr algn="r"/>
            <a:r>
              <a:rPr lang="ka-GE" dirty="0" smtClean="0"/>
              <a:t>მასტერილებელი  ნივთიერება და მისი კონცენტრაცია;</a:t>
            </a:r>
          </a:p>
          <a:p>
            <a:pPr algn="r"/>
            <a:r>
              <a:rPr lang="ka-GE" dirty="0" smtClean="0"/>
              <a:t>საკვები არის მინერალური კომპონენტები;</a:t>
            </a:r>
          </a:p>
          <a:p>
            <a:pPr algn="r"/>
            <a:r>
              <a:rPr lang="ka-GE" dirty="0" smtClean="0"/>
              <a:t>საკვები არის ჰორმონალური შემადგენლობა.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05889" y="1263748"/>
            <a:ext cx="2376488" cy="178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06087" y="2375095"/>
            <a:ext cx="1622425" cy="183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2227" y="4457114"/>
            <a:ext cx="3547404" cy="2140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706517" cy="1400530"/>
          </a:xfrm>
        </p:spPr>
        <p:txBody>
          <a:bodyPr/>
          <a:lstStyle/>
          <a:p>
            <a:r>
              <a:rPr lang="ka-GE" sz="4000" dirty="0" smtClean="0"/>
              <a:t>მიკროკლონირების სხვადასხვა ეტაპზე </a:t>
            </a:r>
            <a:r>
              <a:rPr lang="ka-GE" sz="4000" dirty="0" smtClean="0"/>
              <a:t>გათვალისწინებული  </a:t>
            </a:r>
            <a:r>
              <a:rPr lang="ka-GE" sz="4000" dirty="0" smtClean="0"/>
              <a:t>უნდა იქნას</a:t>
            </a:r>
            <a:r>
              <a:rPr lang="ka-GE" dirty="0" smtClean="0"/>
              <a:t>:</a:t>
            </a: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955409"/>
            <a:ext cx="12192000" cy="4902591"/>
          </a:xfrm>
        </p:spPr>
        <p:txBody>
          <a:bodyPr>
            <a:normAutofit lnSpcReduction="10000"/>
          </a:bodyPr>
          <a:lstStyle/>
          <a:p>
            <a:r>
              <a:rPr lang="ka-GE" sz="2400" dirty="0" smtClean="0">
                <a:solidFill>
                  <a:srgbClr val="FFFF00"/>
                </a:solidFill>
              </a:rPr>
              <a:t>საკუთრივ მიკროგამრავლება</a:t>
            </a:r>
          </a:p>
          <a:p>
            <a:r>
              <a:rPr lang="ka-GE" dirty="0" smtClean="0"/>
              <a:t> ინკუბირების ფიზიკური პირობები (ტემპერატურა, </a:t>
            </a:r>
          </a:p>
          <a:p>
            <a:pPr>
              <a:buNone/>
            </a:pPr>
            <a:r>
              <a:rPr lang="ka-GE" dirty="0" smtClean="0"/>
              <a:t>ტენიანობა, განათების რეჟიმი და ხარისხი);</a:t>
            </a:r>
          </a:p>
          <a:p>
            <a:r>
              <a:rPr lang="ka-GE" dirty="0" smtClean="0"/>
              <a:t>საკვები არის ჰორმონალური </a:t>
            </a:r>
            <a:r>
              <a:rPr lang="ka-GE" dirty="0" smtClean="0"/>
              <a:t>შემადგენლობა;</a:t>
            </a:r>
          </a:p>
          <a:p>
            <a:r>
              <a:rPr lang="ka-GE" dirty="0" smtClean="0"/>
              <a:t>გამრავლების კოეფიციენტი.</a:t>
            </a:r>
          </a:p>
          <a:p>
            <a:endParaRPr lang="ka-GE" dirty="0" smtClean="0"/>
          </a:p>
          <a:p>
            <a:endParaRPr lang="ka-GE" dirty="0" smtClean="0"/>
          </a:p>
          <a:p>
            <a:pPr algn="r"/>
            <a:r>
              <a:rPr lang="ka-GE" sz="2400" dirty="0" smtClean="0">
                <a:solidFill>
                  <a:srgbClr val="FFFF00"/>
                </a:solidFill>
              </a:rPr>
              <a:t>რიზოგენეზი და აკლიმატიზაცია</a:t>
            </a:r>
          </a:p>
          <a:p>
            <a:pPr algn="r"/>
            <a:r>
              <a:rPr lang="ka-GE" dirty="0" smtClean="0"/>
              <a:t>საკვები არის </a:t>
            </a:r>
            <a:r>
              <a:rPr lang="ka-GE" dirty="0" smtClean="0"/>
              <a:t>ჰორმონალური შემადგენლობა </a:t>
            </a:r>
            <a:r>
              <a:rPr lang="ka-GE" dirty="0" smtClean="0"/>
              <a:t>;</a:t>
            </a:r>
          </a:p>
          <a:p>
            <a:pPr algn="r"/>
            <a:r>
              <a:rPr lang="ka-GE" dirty="0" smtClean="0"/>
              <a:t>სუბსტრატის სახე;</a:t>
            </a:r>
          </a:p>
          <a:p>
            <a:pPr algn="r"/>
            <a:r>
              <a:rPr lang="ka-GE" dirty="0" smtClean="0"/>
              <a:t>აკლიმატიზაციის რეჟიმი.</a:t>
            </a:r>
          </a:p>
          <a:p>
            <a:pPr algn="r"/>
            <a:r>
              <a:rPr lang="ka-GE" dirty="0" smtClean="0"/>
              <a:t>.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7286" y="4175760"/>
            <a:ext cx="3301658" cy="2239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90118" y="1770184"/>
            <a:ext cx="4665784" cy="2703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/>
              <a:t>მიკროკლონირებისას მიმდინარე ფიზიოლოგიური პროცესები:</a:t>
            </a: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8812" y="2672863"/>
            <a:ext cx="7610622" cy="3277772"/>
          </a:xfrm>
        </p:spPr>
        <p:txBody>
          <a:bodyPr/>
          <a:lstStyle/>
          <a:p>
            <a:r>
              <a:rPr lang="ka-GE" dirty="0" smtClean="0"/>
              <a:t>თავს იჩენს მცენარეული უჯრედის ტოტიპოტენტურობა;</a:t>
            </a:r>
          </a:p>
          <a:p>
            <a:r>
              <a:rPr lang="ka-GE" dirty="0" smtClean="0"/>
              <a:t>უმაღლეს მცენარეთა ქსოვილების დედიფერენციაცია;</a:t>
            </a:r>
          </a:p>
          <a:p>
            <a:r>
              <a:rPr lang="ka-GE" dirty="0" smtClean="0"/>
              <a:t>პირველადი კალუსოგენეზი;</a:t>
            </a:r>
          </a:p>
          <a:p>
            <a:r>
              <a:rPr lang="ka-GE" dirty="0" smtClean="0"/>
              <a:t>კალუსის დიფერენცირების სხვადასხვა სახე;</a:t>
            </a:r>
          </a:p>
          <a:p>
            <a:r>
              <a:rPr lang="ka-GE" dirty="0" smtClean="0"/>
              <a:t>ჰისტოგენეზი;</a:t>
            </a:r>
          </a:p>
          <a:p>
            <a:r>
              <a:rPr lang="ka-GE" dirty="0" smtClean="0"/>
              <a:t>ორგანოგენეზი;</a:t>
            </a:r>
          </a:p>
          <a:p>
            <a:r>
              <a:rPr lang="ka-GE" dirty="0" smtClean="0"/>
              <a:t>სომატური ემბრიოგენეზი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29113" y="1545102"/>
            <a:ext cx="2376488" cy="178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86910" y="4049150"/>
            <a:ext cx="2376488" cy="178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97083" y="4712677"/>
            <a:ext cx="3193366" cy="214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737230" y="3360933"/>
            <a:ext cx="3545059" cy="260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42007" y="3108959"/>
            <a:ext cx="2658793" cy="2785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84721" y="307145"/>
            <a:ext cx="3631808" cy="2520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331699"/>
            <a:ext cx="3026899" cy="2689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92548" y="300110"/>
            <a:ext cx="4039772" cy="2562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257908"/>
            <a:ext cx="3024554" cy="2611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460652" y="3249636"/>
            <a:ext cx="3924886" cy="2897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96751" y="309489"/>
            <a:ext cx="2660577" cy="2208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44530" y="3207434"/>
            <a:ext cx="5524354" cy="3319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7623" y="219564"/>
            <a:ext cx="3165231" cy="232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7822" y="3305909"/>
            <a:ext cx="5263661" cy="3137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65033" y="337626"/>
            <a:ext cx="4572001" cy="2321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იონი">
  <a:themeElements>
    <a:clrScheme name="იონი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იონი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იონი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800</TotalTime>
  <Words>237</Words>
  <Application>Microsoft Office PowerPoint</Application>
  <PresentationFormat>Произвольный</PresentationFormat>
  <Paragraphs>60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იონი</vt:lpstr>
      <vt:lpstr>მცენარეთა გამრავლება in vitro სისტემაში - შესაძლებლობები, პერსპექტივები, პრობლემები</vt:lpstr>
      <vt:lpstr>მცენარეთა გამრავლების გზები</vt:lpstr>
      <vt:lpstr>რატომ in vitro სისტემაში?</vt:lpstr>
      <vt:lpstr>მიკროკლონირების ეტაპები:</vt:lpstr>
      <vt:lpstr>მიკროკლონირების სხვადასხვა ეტაპზე გათვალისწინებული  უნდა იქნას:</vt:lpstr>
      <vt:lpstr>მიკროკლონირების სხვადასხვა ეტაპზე გათვალისწინებული  უნდა იქნას:</vt:lpstr>
      <vt:lpstr>მიკროკლონირებისას მიმდინარე ფიზიოლოგიური პროცესები: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მცენარეთა გამრავლება in vitro სისტემაში - შესაძლებლობები, პერსპექტივები, პრობლემები</dc:title>
  <dc:creator>Admin</dc:creator>
  <cp:lastModifiedBy>hp</cp:lastModifiedBy>
  <cp:revision>43</cp:revision>
  <dcterms:created xsi:type="dcterms:W3CDTF">2018-03-12T19:17:09Z</dcterms:created>
  <dcterms:modified xsi:type="dcterms:W3CDTF">2018-03-14T07:12:47Z</dcterms:modified>
</cp:coreProperties>
</file>