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  <p:sldId id="266" r:id="rId12"/>
    <p:sldId id="304" r:id="rId13"/>
    <p:sldId id="314" r:id="rId14"/>
    <p:sldId id="306" r:id="rId15"/>
    <p:sldId id="293" r:id="rId16"/>
    <p:sldId id="294" r:id="rId17"/>
    <p:sldId id="305" r:id="rId18"/>
    <p:sldId id="307" r:id="rId19"/>
    <p:sldId id="315" r:id="rId20"/>
    <p:sldId id="308" r:id="rId21"/>
    <p:sldId id="309" r:id="rId22"/>
    <p:sldId id="310" r:id="rId23"/>
    <p:sldId id="281" r:id="rId24"/>
    <p:sldId id="311" r:id="rId25"/>
    <p:sldId id="312" r:id="rId26"/>
    <p:sldId id="283" r:id="rId27"/>
    <p:sldId id="313" r:id="rId28"/>
    <p:sldId id="316" r:id="rId29"/>
    <p:sldId id="286" r:id="rId30"/>
    <p:sldId id="285" r:id="rId31"/>
    <p:sldId id="284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8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8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0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252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99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64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32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53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3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4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3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7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56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0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0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2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6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28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2700" dirty="0"/>
              <a:t>ნინო ინაიშვილი</a:t>
            </a:r>
            <a:br>
              <a:rPr lang="ka-GE" sz="2700" dirty="0"/>
            </a:b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580302" y="3168457"/>
            <a:ext cx="7566171" cy="1947333"/>
          </a:xfrm>
        </p:spPr>
        <p:txBody>
          <a:bodyPr>
            <a:normAutofit/>
          </a:bodyPr>
          <a:lstStyle/>
          <a:p>
            <a:pPr algn="just"/>
            <a:r>
              <a:rPr lang="ka-GE" sz="2800" dirty="0"/>
              <a:t>არქეოლოგიური მემკვიდრეობის </a:t>
            </a:r>
            <a:r>
              <a:rPr lang="ka-GE" sz="2800" dirty="0" smtClean="0"/>
              <a:t>დაცვის</a:t>
            </a:r>
            <a:r>
              <a:rPr lang="en-US" sz="2800" dirty="0" smtClean="0"/>
              <a:t> </a:t>
            </a:r>
            <a:r>
              <a:rPr lang="ka-GE" sz="2800" dirty="0" smtClean="0"/>
              <a:t>ევროპული </a:t>
            </a:r>
            <a:r>
              <a:rPr lang="ka-GE" sz="2800" dirty="0"/>
              <a:t>კონვენცია (ვალეტა, </a:t>
            </a:r>
            <a:r>
              <a:rPr lang="ka-GE" sz="2800" dirty="0" smtClean="0"/>
              <a:t>1992)</a:t>
            </a:r>
            <a:r>
              <a:rPr lang="en-US" sz="2800" dirty="0" smtClean="0"/>
              <a:t> </a:t>
            </a:r>
            <a:endParaRPr lang="ka-GE" sz="2800" dirty="0" smtClean="0"/>
          </a:p>
          <a:p>
            <a:pPr algn="just"/>
            <a:r>
              <a:rPr lang="ka-GE" sz="2800" dirty="0" smtClean="0"/>
              <a:t>და </a:t>
            </a:r>
            <a:r>
              <a:rPr lang="ka-GE" sz="2800" dirty="0"/>
              <a:t>არქეოლოგიური მემკვიდრეობის დაცვის პრობლემები</a:t>
            </a:r>
          </a:p>
        </p:txBody>
      </p:sp>
    </p:spTree>
    <p:extLst>
      <p:ext uri="{BB962C8B-B14F-4D97-AF65-F5344CB8AC3E}">
        <p14:creationId xmlns:p14="http://schemas.microsoft.com/office/powerpoint/2010/main" val="3034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938788" y="301338"/>
            <a:ext cx="9706697" cy="685800"/>
          </a:xfrm>
        </p:spPr>
        <p:txBody>
          <a:bodyPr>
            <a:normAutofit fontScale="90000"/>
          </a:bodyPr>
          <a:lstStyle/>
          <a:p>
            <a:r>
              <a:rPr lang="ka-GE" sz="2400" b="1" dirty="0"/>
              <a:t>საქართველო მიერთებულია შემდეგ საერთაშორისო კონვენციებს</a:t>
            </a:r>
            <a:r>
              <a:rPr lang="ka-GE" sz="2400" b="1" dirty="0" smtClean="0"/>
              <a:t>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endParaRPr lang="ka-GE" sz="24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46809" y="987138"/>
            <a:ext cx="11533909" cy="5593966"/>
          </a:xfrm>
        </p:spPr>
        <p:txBody>
          <a:bodyPr>
            <a:normAutofit lnSpcReduction="10000"/>
          </a:bodyPr>
          <a:lstStyle/>
          <a:p>
            <a:endParaRPr lang="ka-GE" sz="2200" dirty="0" smtClean="0"/>
          </a:p>
          <a:p>
            <a:r>
              <a:rPr lang="ka-GE" sz="2200" dirty="0" smtClean="0"/>
              <a:t>ევროპის </a:t>
            </a:r>
            <a:r>
              <a:rPr lang="ka-GE" sz="2200" dirty="0"/>
              <a:t>საბჭოს კონვენცია ევროპული არქიტექტურული მემკვიდრეობის დაცვის შესახებ; (1985)</a:t>
            </a:r>
            <a:endParaRPr lang="en-US" sz="2200" dirty="0"/>
          </a:p>
          <a:p>
            <a:r>
              <a:rPr lang="ka-GE" sz="2200" dirty="0"/>
              <a:t>ევროპული კონვენცია არქეოლოგიური ძეგლების დაცვის შესახებ, (განახლებული1992)</a:t>
            </a:r>
          </a:p>
          <a:p>
            <a:r>
              <a:rPr lang="ka-GE" sz="2200" dirty="0" smtClean="0"/>
              <a:t>ევროპის </a:t>
            </a:r>
            <a:r>
              <a:rPr lang="ka-GE" sz="2200" dirty="0"/>
              <a:t>საბჭოს ჩარჩო კონვენცია საზოგადოებისთვის კულტურული მემკვიდრეობის ღირებულებების შესახებ, (2005)</a:t>
            </a:r>
          </a:p>
          <a:p>
            <a:r>
              <a:rPr lang="ka-GE" sz="2200" dirty="0"/>
              <a:t>იუნესკოს კონვენცია მსოფლიო კულტურული და ბუნებრივი მემკვიდრეობის შესახებ, (1972)</a:t>
            </a:r>
          </a:p>
          <a:p>
            <a:r>
              <a:rPr lang="ka-GE" sz="2200" dirty="0"/>
              <a:t>იუნესკოს კონვენცია არამატერიალური კულტურული მემკვიდრეობის დაცვის შესახებ, (2003)</a:t>
            </a:r>
          </a:p>
          <a:p>
            <a:r>
              <a:rPr lang="ka-GE" sz="2200" dirty="0" smtClean="0"/>
              <a:t>იუნესკოს </a:t>
            </a:r>
            <a:r>
              <a:rPr lang="ka-GE" sz="2200" dirty="0"/>
              <a:t>კონვენცია „კულტურული თვითგამოხატვის მრავალფეროვნების </a:t>
            </a:r>
            <a:r>
              <a:rPr lang="ka-GE" sz="2200" dirty="0" smtClean="0"/>
              <a:t>დაცვისა</a:t>
            </a:r>
            <a:r>
              <a:rPr lang="en-US" sz="2200" dirty="0" smtClean="0"/>
              <a:t> </a:t>
            </a:r>
            <a:r>
              <a:rPr lang="ka-GE" sz="2200" dirty="0" smtClean="0"/>
              <a:t>და </a:t>
            </a:r>
            <a:r>
              <a:rPr lang="ka-GE" sz="2200" dirty="0"/>
              <a:t>ხელშეწყობის შესახებ“, (2005)</a:t>
            </a:r>
          </a:p>
          <a:p>
            <a:r>
              <a:rPr lang="ka-GE" sz="2200" dirty="0" smtClean="0"/>
              <a:t>იუნესკოს </a:t>
            </a:r>
            <a:r>
              <a:rPr lang="ka-GE" sz="2200" dirty="0"/>
              <a:t>ჰააგის კონვენცია შეიარაღებული კონფლიქტის დროს კულტურული ფასეულობების დაცვის შესახებ, (1954</a:t>
            </a:r>
            <a:r>
              <a:rPr lang="ka-GE" sz="2200" dirty="0" smtClean="0"/>
              <a:t>)</a:t>
            </a:r>
            <a:endParaRPr lang="ka-GE" dirty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9562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84211" y="601132"/>
            <a:ext cx="10465233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არქეოლოგიური მემკვიდრეობის დაცვის საერთაშორისო დოკუმენტები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84212" y="1496292"/>
            <a:ext cx="10465232" cy="3615267"/>
          </a:xfrm>
        </p:spPr>
        <p:txBody>
          <a:bodyPr/>
          <a:lstStyle/>
          <a:p>
            <a:r>
              <a:rPr lang="ka-GE" sz="2800" dirty="0"/>
              <a:t>ევროპული კონვენცია არქეოლოგიური მემკვიდრეობის დაცვის შესახებ (ვალეტა, 1992) </a:t>
            </a:r>
          </a:p>
          <a:p>
            <a:r>
              <a:rPr lang="ka-GE" sz="2800" dirty="0"/>
              <a:t>არქეოლოგიური მემკვიდრეობის დაცვისა და მენეჯმენტის ქარტია (ლოზანა, 1990) 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0770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000" dirty="0"/>
              <a:t> პრეამბულა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800" dirty="0" smtClean="0"/>
              <a:t>არქეოლოგიურ მემკვიდრეობას, რომელიც იძლევა ცოდნას ადამიანთა </a:t>
            </a:r>
            <a:r>
              <a:rPr lang="ka-GE" sz="2800" dirty="0"/>
              <a:t>საზოგადოებების წარმომავლობისა </a:t>
            </a:r>
            <a:r>
              <a:rPr lang="en-US" sz="2800" dirty="0" err="1"/>
              <a:t>და</a:t>
            </a:r>
            <a:r>
              <a:rPr lang="en-US" sz="2800" dirty="0"/>
              <a:t> </a:t>
            </a:r>
            <a:r>
              <a:rPr lang="en-US" sz="2800" dirty="0" err="1"/>
              <a:t>განვი</a:t>
            </a:r>
            <a:r>
              <a:rPr lang="ka-GE" sz="2800" dirty="0"/>
              <a:t>თ</a:t>
            </a:r>
            <a:r>
              <a:rPr lang="en-US" sz="2800" dirty="0" err="1"/>
              <a:t>არების</a:t>
            </a:r>
            <a:r>
              <a:rPr lang="en-US" sz="2800" dirty="0"/>
              <a:t> </a:t>
            </a:r>
            <a:r>
              <a:rPr lang="ka-GE" sz="2800" dirty="0" smtClean="0"/>
              <a:t>შესახებ, ფუნდამენტური </a:t>
            </a:r>
            <a:r>
              <a:rPr lang="ka-GE" sz="2800" dirty="0"/>
              <a:t>მნიშვნელობა აქვს კაცობრიობისათვის. </a:t>
            </a:r>
            <a:endParaRPr lang="en-US" sz="2800" dirty="0"/>
          </a:p>
          <a:p>
            <a:r>
              <a:rPr lang="ka-GE" sz="2800" dirty="0" smtClean="0"/>
              <a:t>ამდენად, არქეოლოგიური მემკვიდრეობის დაცვა განხილული უნდა იქნას როგორც </a:t>
            </a:r>
            <a:r>
              <a:rPr lang="ka-GE" sz="2800" dirty="0"/>
              <a:t>მორალური ვალდებულება მთლიანად კაცობრიობის </a:t>
            </a:r>
            <a:r>
              <a:rPr lang="ka-GE" sz="2800" dirty="0" smtClean="0"/>
              <a:t>წინაშე</a:t>
            </a:r>
          </a:p>
          <a:p>
            <a:pPr marL="0" indent="0">
              <a:buNone/>
            </a:pPr>
            <a:r>
              <a:rPr lang="ka-GE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51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4400" dirty="0"/>
              <a:t>პრეამბულა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ka-GE" sz="2400" dirty="0" smtClean="0"/>
              <a:t>    </a:t>
            </a:r>
          </a:p>
          <a:p>
            <a:pPr algn="just"/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მემკვიდრეობის დაცვა უნდა ემყარებოდეს სხვადასხვა დისციპლინის პროფესიონალებს შორის </a:t>
            </a:r>
            <a:r>
              <a:rPr lang="ka-GE" sz="2400" dirty="0" smtClean="0"/>
              <a:t>თანამშრომლობას</a:t>
            </a:r>
            <a:r>
              <a:rPr lang="ka-GE" sz="2400" dirty="0"/>
              <a:t>. ის ასევე მოითხოვს სახელმწიფო მმართველობის, აკადემიური მკვლევარების, კერძო და საჯარო ინიციატივების, და საზოგადოდ საზოგადოების თანამშრომლობას.  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ინტეგრირებული დაცვის პოლიტიკა</a:t>
            </a:r>
            <a:br>
              <a:rPr lang="ka-GE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272" y="2308537"/>
            <a:ext cx="8534400" cy="3615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a-GE" dirty="0" smtClean="0"/>
              <a:t>     </a:t>
            </a:r>
          </a:p>
          <a:p>
            <a:r>
              <a:rPr lang="ka-GE" sz="2600" dirty="0" smtClean="0"/>
              <a:t>კანონმდებლობამ </a:t>
            </a:r>
            <a:r>
              <a:rPr lang="ka-GE" sz="2600" dirty="0"/>
              <a:t>უნდა უზრუნველყოს არქეოლოგიური მემკვიდრეობის დაცვა თითოეული ქვეყნისა და რეგიონისათვის მისაღები საჭიროებების, ისტორიის, ტრადიციების შესაბამისად, </a:t>
            </a:r>
            <a:r>
              <a:rPr lang="ka-GE" sz="2600" dirty="0" smtClean="0"/>
              <a:t>ისე </a:t>
            </a:r>
            <a:r>
              <a:rPr lang="ka-GE" sz="2600" dirty="0"/>
              <a:t>რომ შესაძლებელი იყოს მისი in situ დაცვა და კვლევა.</a:t>
            </a:r>
            <a:br>
              <a:rPr lang="ka-GE" sz="2600" dirty="0"/>
            </a:br>
            <a:endParaRPr lang="en-US" sz="2600" dirty="0"/>
          </a:p>
          <a:p>
            <a:r>
              <a:rPr lang="ka-GE" sz="2600" dirty="0"/>
              <a:t>ყოველი ქვეყნის მოვალეობაა უზრუნველყოს მისი დაცვისათვის ადეკვატური ფონდების გამოყოფა. </a:t>
            </a:r>
          </a:p>
          <a:p>
            <a:r>
              <a:rPr lang="ka-GE" dirty="0"/>
              <a:t/>
            </a:r>
            <a:br>
              <a:rPr lang="ka-G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23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946" y="566671"/>
            <a:ext cx="8149666" cy="965916"/>
          </a:xfrm>
        </p:spPr>
        <p:txBody>
          <a:bodyPr>
            <a:normAutofit/>
          </a:bodyPr>
          <a:lstStyle/>
          <a:p>
            <a:r>
              <a:rPr lang="ka-GE" sz="3000" dirty="0" smtClean="0"/>
              <a:t>ინტეგრირებული დაცვის პოლიტიკა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57589"/>
            <a:ext cx="9580250" cy="4185634"/>
          </a:xfrm>
        </p:spPr>
        <p:txBody>
          <a:bodyPr/>
          <a:lstStyle/>
          <a:p>
            <a:pPr algn="just"/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მემკვიდრეობის დაცვის პოლიტიკა უნდა შეადგენდეს როგორც მიწის გამოყენების, განვითარების და დაგეგმვის პოლიტიკის, ასევე კულტურის, გარემოს დაცვის და განათლების პოლიტიკის შემადგენელ </a:t>
            </a:r>
            <a:r>
              <a:rPr lang="ka-GE" sz="2400" dirty="0" smtClean="0"/>
              <a:t>ნაწილს</a:t>
            </a:r>
            <a:r>
              <a:rPr lang="en-US" sz="2400" dirty="0" smtClean="0"/>
              <a:t>.</a:t>
            </a:r>
          </a:p>
          <a:p>
            <a:r>
              <a:rPr lang="ka-GE" sz="2400" dirty="0"/>
              <a:t>არქეოლოგიური მემკვიდრეობის დაცვა ინტეგრირებული უნდა იყოს დაგეგმვის პოლიტიკასთან საერთაშორისო, ეროვნულ, რეგიონალურ და ადგილობრივ დონეზე. </a:t>
            </a:r>
            <a:br>
              <a:rPr lang="ka-GE" sz="2400" dirty="0"/>
            </a:b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0496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097" y="489397"/>
            <a:ext cx="8534400" cy="997396"/>
          </a:xfrm>
        </p:spPr>
        <p:txBody>
          <a:bodyPr>
            <a:normAutofit/>
          </a:bodyPr>
          <a:lstStyle/>
          <a:p>
            <a:r>
              <a:rPr lang="ka-GE" sz="3000" dirty="0" smtClean="0"/>
              <a:t>ინტეგრირებული დაცვის პოლიტიკა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820" y="1486793"/>
            <a:ext cx="8534400" cy="4620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a-GE" dirty="0"/>
          </a:p>
          <a:p>
            <a:pPr algn="just"/>
            <a:r>
              <a:rPr lang="ka-GE" sz="2400" dirty="0"/>
              <a:t>ფართო საზოგადოების აქტიური მონაწილეობა უნდა შეადგენდეს არქეოლოგიური მემკვიდრეობის დაცვის პოლიტიკის ნაწილს. მონაწილეობა უნდა დაემყაროს ცოდნის </a:t>
            </a:r>
            <a:r>
              <a:rPr lang="ka-GE" sz="2400" dirty="0" smtClean="0"/>
              <a:t>მისაწვდომობას. </a:t>
            </a:r>
          </a:p>
          <a:p>
            <a:pPr algn="just"/>
            <a:r>
              <a:rPr lang="ka-GE" sz="2400" dirty="0" smtClean="0"/>
              <a:t>საზოგადოებისათვის </a:t>
            </a:r>
            <a:r>
              <a:rPr lang="ka-GE" sz="2400" dirty="0"/>
              <a:t>ინფორმაციის მიწოდება ინტეგრირებული დაცვის მნიშვნელოვანი კომპონენტია</a:t>
            </a:r>
            <a:r>
              <a:rPr lang="ka-GE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75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 smtClean="0"/>
              <a:t>კანონმდებლობა </a:t>
            </a:r>
            <a:r>
              <a:rPr lang="ka-GE" sz="3000" dirty="0"/>
              <a:t>და ეკონომიკა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dirty="0" smtClean="0"/>
              <a:t>არქეოლოგიური მემკვიდრეობის დაცვის ვალდებულება </a:t>
            </a:r>
            <a:r>
              <a:rPr lang="ka-GE" sz="2400" dirty="0"/>
              <a:t>უნდა აისახოს შესაბამის სამართლებრივ დოკუმენტებში და მემკვიდრეობის ეფექტური მართვისათვის აუცილებელი პროგრამების დაფინანსებაში.</a:t>
            </a:r>
            <a:endParaRPr lang="en-US" sz="2400" dirty="0"/>
          </a:p>
          <a:p>
            <a:r>
              <a:rPr lang="ka-GE" sz="2400" dirty="0"/>
              <a:t>კანონმდებლობა უნდა ემყარებოდეს კონცეფციას, რომ არქეოლოგიური მემკვიდრეობა მთლიანად კაცობრიობისა და ხალხის გარკვეული ჯგუფის კუთვნილებაა და არა ცალკეული პიროვნებისა და ერის საკუთრება.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2858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კანონმდებლობა და </a:t>
            </a:r>
            <a:r>
              <a:rPr lang="ka-GE" sz="3000" dirty="0" smtClean="0"/>
              <a:t>ეკონომიკა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ka-GE" sz="2400" dirty="0" smtClean="0"/>
          </a:p>
          <a:p>
            <a:r>
              <a:rPr lang="ka-GE" sz="2400" dirty="0" smtClean="0"/>
              <a:t>კანონმდებლობით </a:t>
            </a:r>
            <a:r>
              <a:rPr lang="ka-GE" sz="2400" dirty="0"/>
              <a:t>უნდა აიკრძალოს ნებისმიერი </a:t>
            </a:r>
            <a:r>
              <a:rPr lang="ka-GE" sz="2400" dirty="0" smtClean="0"/>
              <a:t>არქეოლოგიური </a:t>
            </a:r>
            <a:r>
              <a:rPr lang="ka-GE" sz="2400" dirty="0"/>
              <a:t>ძეგლის და მისი მოსაზღვრე ტერიტორიის განადგურება, დეგრადაცია ან სახეცვლილება </a:t>
            </a:r>
            <a:r>
              <a:rPr lang="ka-GE" sz="2400" dirty="0" smtClean="0"/>
              <a:t>პროფესიონალების </a:t>
            </a:r>
            <a:r>
              <a:rPr lang="ka-GE" sz="2400" dirty="0"/>
              <a:t>თანხმობის გარეშე</a:t>
            </a:r>
            <a:r>
              <a:rPr lang="ka-GE" sz="2400" dirty="0" smtClean="0"/>
              <a:t>.</a:t>
            </a:r>
          </a:p>
          <a:p>
            <a:r>
              <a:rPr lang="ka-GE" sz="2400" dirty="0"/>
              <a:t>კანონმდებლობამ უნდა მოითხოვოს სრული არქეოლოგიური შესწავლა და დოკუმენტაცია იმ შემთხვევებში, როდესაც არქეოლოგიური მემკვიდრეობის განადგურება არის გადაწყვეტილი. </a:t>
            </a:r>
            <a:br>
              <a:rPr lang="ka-GE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60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კანონმდებლობა და ეკონომიკა</a:t>
            </a:r>
            <a:br>
              <a:rPr lang="ka-GE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ka-GE" sz="2400" dirty="0"/>
          </a:p>
          <a:p>
            <a:r>
              <a:rPr lang="ka-GE" sz="2400" dirty="0" smtClean="0"/>
              <a:t>კანონმდებლობამ </a:t>
            </a:r>
            <a:r>
              <a:rPr lang="ka-GE" sz="2400" dirty="0"/>
              <a:t>უნდა მოითხოვოს და უზრუნველყოს არქეოლოგიური მემკვიდრეობის მართებული დაცვა, მართვა და კონსერვაცია. </a:t>
            </a:r>
            <a:endParaRPr lang="ka-GE" sz="2400" dirty="0" smtClean="0"/>
          </a:p>
          <a:p>
            <a:r>
              <a:rPr lang="ka-GE" sz="2400" dirty="0" smtClean="0"/>
              <a:t>ადეკვატური </a:t>
            </a:r>
            <a:r>
              <a:rPr lang="ka-GE" sz="2400" dirty="0"/>
              <a:t>სამართლებრივი სანქციები უნდა იყოს დაწესებული არქეოლოგიური მემკვიდრეობის დაზიანებასთან დაკავშირებით.   </a:t>
            </a:r>
            <a:br>
              <a:rPr lang="ka-GE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963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089459" y="829732"/>
            <a:ext cx="9343014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კულტურული მემკვიდრეობის დაცვის კანონმდებლობა </a:t>
            </a:r>
            <a:br>
              <a:rPr lang="ka-GE" sz="2400" dirty="0"/>
            </a:br>
            <a:endParaRPr lang="ka-GE" sz="24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1089459" y="1894993"/>
            <a:ext cx="10215852" cy="3615267"/>
          </a:xfrm>
        </p:spPr>
        <p:txBody>
          <a:bodyPr/>
          <a:lstStyle/>
          <a:p>
            <a:pPr lvl="0"/>
            <a:r>
              <a:rPr lang="ka-GE" sz="2400" dirty="0"/>
              <a:t>მემკვიდრეობის დაცვის, კონსერვაციისა და მენეჯმენტის განხორციელებას არეგულირებს კანონმდებლობა. </a:t>
            </a:r>
          </a:p>
          <a:p>
            <a:pPr lvl="0"/>
            <a:r>
              <a:rPr lang="ka-GE" sz="2400" dirty="0"/>
              <a:t>კანონმდებლობა არის საერთაშორისო, ეროვნული და ადგილობრივი.</a:t>
            </a:r>
          </a:p>
          <a:p>
            <a:pPr lvl="0"/>
            <a:r>
              <a:rPr lang="ka-GE" sz="2400" dirty="0"/>
              <a:t>საქართველოში მემკვიდრეობის დაცვა ხორციელდება ეროვნული და საერთაშორისო კანონმდებლობების შესაბამისად.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122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 smtClean="0"/>
              <a:t>კანონმდებლობა</a:t>
            </a:r>
            <a:r>
              <a:rPr lang="ka-GE" sz="3000" dirty="0"/>
              <a:t> </a:t>
            </a:r>
            <a:r>
              <a:rPr lang="ka-GE" sz="3000" dirty="0" smtClean="0"/>
              <a:t>და ეკონომიკა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dirty="0" smtClean="0"/>
              <a:t>დაუცველ </a:t>
            </a:r>
            <a:r>
              <a:rPr lang="ka-GE" sz="2400" dirty="0"/>
              <a:t>ან ახლად გამოვლენილ </a:t>
            </a:r>
            <a:r>
              <a:rPr lang="ka-GE" sz="2400" dirty="0" smtClean="0"/>
              <a:t>ძეგლებს უნდა მიენიჭოს დროებითი სტატუსი, ვიდრე არ ჩატარდება მეცნიერული შეფასება.</a:t>
            </a:r>
          </a:p>
          <a:p>
            <a:r>
              <a:rPr lang="ka-GE" sz="2400" dirty="0" smtClean="0"/>
              <a:t>ყველაზე </a:t>
            </a:r>
            <a:r>
              <a:rPr lang="ka-GE" sz="2400" dirty="0"/>
              <a:t>დიდ ფიზიკურ საშიშროებას </a:t>
            </a:r>
            <a:r>
              <a:rPr lang="ka-GE" sz="2400" dirty="0" smtClean="0"/>
              <a:t>წარმოადგენს განვითარების პროექტები, რომლებიც შეიძლება განხორციელდეს ძეგლის </a:t>
            </a:r>
            <a:r>
              <a:rPr lang="ka-GE" sz="2400" dirty="0"/>
              <a:t>სათანადო </a:t>
            </a:r>
            <a:r>
              <a:rPr lang="ka-GE" sz="2400" dirty="0" smtClean="0"/>
              <a:t>შესწავლიშ შემდეგ. კანონმდებლობამ უნდა უზრუნველყოს, რომ კვლევების </a:t>
            </a:r>
            <a:r>
              <a:rPr lang="ka-GE" sz="2400" dirty="0"/>
              <a:t>თანხა გათვალისწინებული იყოს პროექტის </a:t>
            </a:r>
            <a:r>
              <a:rPr lang="ka-GE" sz="2400" dirty="0" smtClean="0"/>
              <a:t>ხარჯებში და </a:t>
            </a:r>
            <a:r>
              <a:rPr lang="ka-GE" sz="2400" dirty="0"/>
              <a:t>მინიმუმამდე იყოს დაყვანილი </a:t>
            </a:r>
            <a:r>
              <a:rPr lang="ka-GE" sz="2400" dirty="0" smtClean="0"/>
              <a:t>ძეგლის </a:t>
            </a:r>
            <a:r>
              <a:rPr lang="ka-GE" sz="2400" dirty="0"/>
              <a:t>დაზიანება.  </a:t>
            </a:r>
            <a:br>
              <a:rPr lang="ka-GE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9145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 არქეოლოგიური დაზვერვები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მემკვიდრეობის სამეცნიერო </a:t>
            </a:r>
            <a:r>
              <a:rPr lang="ka-GE" sz="2400" dirty="0" smtClean="0"/>
              <a:t>კვლევა </a:t>
            </a:r>
            <a:r>
              <a:rPr lang="ka-GE" sz="2400" dirty="0"/>
              <a:t>მოიცავს  მთელ რიგ მეთოდებს, </a:t>
            </a:r>
            <a:r>
              <a:rPr lang="ka-GE" sz="2400" dirty="0" smtClean="0"/>
              <a:t>დაწყებული არადესტრუქციული </a:t>
            </a:r>
            <a:r>
              <a:rPr lang="ka-GE" sz="2400" dirty="0"/>
              <a:t>ტექნიკის მეთოდით </a:t>
            </a:r>
            <a:r>
              <a:rPr lang="ka-GE" sz="2400" dirty="0" smtClean="0"/>
              <a:t>ნიმუშების აღებიდან დამთავრებული ფართომასშტაბიანი გათხრებით.</a:t>
            </a:r>
          </a:p>
          <a:p>
            <a:r>
              <a:rPr lang="ka-GE" sz="2400" dirty="0"/>
              <a:t>არადესტრუქციული მეთოდები, აერო (ფოტო) და მიწის ზედაპირული შესწავლა და ნიმუშების აღება უფრო მიზანშეწონილია, როდესაც ეს შესაძლებელია, ვიდრე </a:t>
            </a:r>
            <a:r>
              <a:rPr lang="ka-GE" sz="2400" dirty="0" smtClean="0"/>
              <a:t>ფართომასშტაბიანი </a:t>
            </a:r>
            <a:r>
              <a:rPr lang="ka-GE" sz="2400" dirty="0"/>
              <a:t>გათხრები.  </a:t>
            </a:r>
            <a:endParaRPr lang="ka-GE" sz="2400" dirty="0" smtClean="0"/>
          </a:p>
        </p:txBody>
      </p:sp>
    </p:spTree>
    <p:extLst>
      <p:ext uri="{BB962C8B-B14F-4D97-AF65-F5344CB8AC3E}">
        <p14:creationId xmlns:p14="http://schemas.microsoft.com/office/powerpoint/2010/main" val="123812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 არქეოლოგიური გათხრები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408974"/>
            <a:ext cx="9595323" cy="4669854"/>
          </a:xfrm>
        </p:spPr>
        <p:txBody>
          <a:bodyPr>
            <a:noAutofit/>
          </a:bodyPr>
          <a:lstStyle/>
          <a:p>
            <a:r>
              <a:rPr lang="ka-GE" sz="2400" dirty="0" smtClean="0"/>
              <a:t>გათხრები </a:t>
            </a:r>
            <a:r>
              <a:rPr lang="ka-GE" sz="2400" dirty="0"/>
              <a:t>უნდა ჩატარდეს იმ </a:t>
            </a:r>
            <a:r>
              <a:rPr lang="ka-GE" sz="2400" dirty="0" smtClean="0"/>
              <a:t>ძეგლებზე, </a:t>
            </a:r>
            <a:r>
              <a:rPr lang="ka-GE" sz="2400" dirty="0"/>
              <a:t>რომელთაც ემუქრებათ დაზიანება განვითარების, მიწის გამოყენების ცვლილების, ქურდობის, ან ბუნებრივი კატაკლიზმების გამო. </a:t>
            </a:r>
            <a:endParaRPr lang="ka-GE" sz="2400" dirty="0" smtClean="0"/>
          </a:p>
          <a:p>
            <a:pPr marL="0" indent="0">
              <a:buNone/>
            </a:pPr>
            <a:endParaRPr lang="ka-GE" sz="2400" dirty="0"/>
          </a:p>
          <a:p>
            <a:r>
              <a:rPr lang="ka-GE" sz="2400" dirty="0" smtClean="0"/>
              <a:t>გამონაკლის </a:t>
            </a:r>
            <a:r>
              <a:rPr lang="ka-GE" sz="2400" dirty="0"/>
              <a:t>შემთხვევებში, დაუზიანებელი ადგილები შეიძლება გაითხაროს კვლევითი პრობლემების ან მათი საზოგადოებისათვის უფრო ეფექტურად ინტერპრეტაციის მიზნით. ამგვარ შემთხვევებში </a:t>
            </a:r>
            <a:r>
              <a:rPr lang="ka-GE" sz="2400" dirty="0" smtClean="0"/>
              <a:t>ძეგლის </a:t>
            </a:r>
            <a:r>
              <a:rPr lang="ka-GE" sz="2400" dirty="0"/>
              <a:t>გათხრებს წინ უნდა უძღოდეს  </a:t>
            </a:r>
            <a:r>
              <a:rPr lang="ka-GE" sz="2400" dirty="0" smtClean="0"/>
              <a:t>ძეგლის </a:t>
            </a:r>
            <a:r>
              <a:rPr lang="ka-GE" sz="2400" dirty="0"/>
              <a:t>მნიშვნელობის ძალიან სკრუპულოზური შეფასება. გათხრები უნდა იყოს ნაწილობრივი, ნაწილი კი შენარჩუნებულ იქნას ხელუხლებლად მომავალი კვლევისათვის. </a:t>
            </a:r>
            <a:endParaRPr lang="ka-GE" sz="2400" dirty="0" smtClean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5792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1006184" y="2115354"/>
            <a:ext cx="9394970" cy="361526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ka-GE" sz="2800" dirty="0" smtClean="0"/>
          </a:p>
          <a:p>
            <a:pPr marL="0" indent="0">
              <a:buNone/>
            </a:pPr>
            <a:r>
              <a:rPr lang="ka-GE" sz="2800" dirty="0" smtClean="0"/>
              <a:t>არქეოლოგიური </a:t>
            </a:r>
            <a:r>
              <a:rPr lang="ka-GE" sz="2800" dirty="0"/>
              <a:t>გათხრები წარმოადგენს შეუქცევად ჩარევას, რომელიც ნაწილობრივ, ან მთლიანად ანადგურებს არქეოლოგიურ ძეგლს; გათხრების დასრულების შემდეგ ძეგლი არსებობს მხოლოდ მეცნიერული აღწერილობების და ანალიზის ფორმით. მეცნიერული პუბლიკაციები უნდა შეენაცვლოს ორიგინალურ ძეგლს. </a:t>
            </a:r>
            <a:endParaRPr lang="ka-GE" sz="2800" dirty="0" smtClean="0"/>
          </a:p>
          <a:p>
            <a:pPr marL="0" indent="0" algn="just">
              <a:buNone/>
            </a:pPr>
            <a:endParaRPr lang="ka-GE" sz="2800" dirty="0"/>
          </a:p>
          <a:p>
            <a:pPr marL="0" indent="0" algn="just">
              <a:buNone/>
            </a:pPr>
            <a:endParaRPr lang="en-US" sz="2600" dirty="0"/>
          </a:p>
          <a:p>
            <a:endParaRPr lang="ka-GE" sz="2800" dirty="0"/>
          </a:p>
          <a:p>
            <a:endParaRPr lang="ka-GE" dirty="0"/>
          </a:p>
        </p:txBody>
      </p:sp>
      <p:sp>
        <p:nvSpPr>
          <p:cNvPr id="2" name="Rectangle 1"/>
          <p:cNvSpPr/>
          <p:nvPr/>
        </p:nvSpPr>
        <p:spPr>
          <a:xfrm>
            <a:off x="1668770" y="745833"/>
            <a:ext cx="49135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ka-GE" sz="3000" b="1" dirty="0" smtClean="0"/>
              <a:t>არქეოლოგიური გათხრები</a:t>
            </a:r>
            <a:r>
              <a:rPr lang="ka-GE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40853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არქეოლოგიური გათხრები</a:t>
            </a:r>
            <a:br>
              <a:rPr lang="ka-GE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sz="2400" dirty="0" smtClean="0"/>
              <a:t>გათხრები </a:t>
            </a:r>
            <a:r>
              <a:rPr lang="ka-GE" sz="2400" dirty="0"/>
              <a:t>უნდა ჩატარდეს 1956 წელს UNESCO-ს რეკომენდაციებში ჩამოყალიბებული არქეოლოგიური გათხრების საერთაშორისო პრინციპებისა და საერთაშორისო და ეროვნული პროფესიული სტანდარტების შესაბამისად. </a:t>
            </a:r>
          </a:p>
          <a:p>
            <a:endParaRPr lang="ka-GE" sz="2400" dirty="0" smtClean="0"/>
          </a:p>
          <a:p>
            <a:r>
              <a:rPr lang="ka-GE" sz="2400" dirty="0"/>
              <a:t>მიღებული სტანდარტის მიხედვით მომზადებული ანგარიში უნდა მიეწოდოს სამეცნიერო საზოგადოებას და უნდა იყოს შესული შესაბამის საინვენტარო აღწერილობებში გათხრების დასრულებიდან მიზანშეწონილ დროში</a:t>
            </a:r>
            <a:r>
              <a:rPr lang="ka-GE" sz="24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58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შენარჩუნება და კონსერვაცია</a:t>
            </a:r>
            <a:br>
              <a:rPr lang="ka-GE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მემკვიდრეობის მართვის ძირითადი </a:t>
            </a:r>
            <a:r>
              <a:rPr lang="ka-GE" sz="2400" dirty="0" smtClean="0"/>
              <a:t>მიზანი </a:t>
            </a:r>
            <a:r>
              <a:rPr lang="ka-GE" sz="2400" dirty="0"/>
              <a:t>უნდა იყოს </a:t>
            </a:r>
            <a:r>
              <a:rPr lang="ka-GE" sz="2400" dirty="0" smtClean="0"/>
              <a:t>ძეგლების შენარჩუნება </a:t>
            </a:r>
            <a:r>
              <a:rPr lang="ka-GE" sz="2400" dirty="0"/>
              <a:t>in situ, რომელიც მოიცავს სათანადო გრძელვადიან კონსერვაციას </a:t>
            </a:r>
            <a:r>
              <a:rPr lang="ka-GE" sz="2400" dirty="0" smtClean="0"/>
              <a:t>და ძეგლთან დაკავშირებული ყველა მონაცემისა </a:t>
            </a:r>
            <a:r>
              <a:rPr lang="ka-GE" sz="2400" dirty="0"/>
              <a:t>და </a:t>
            </a:r>
            <a:r>
              <a:rPr lang="ka-GE" sz="2400" dirty="0" smtClean="0"/>
              <a:t>კოლექციის ზედამხედველობას. ნებისმიერი </a:t>
            </a:r>
            <a:r>
              <a:rPr lang="ka-GE" sz="2400" dirty="0"/>
              <a:t>ადგილმონაცვლეობა განიხილება როგორც მემკვიდრეობის მის ორიგინალურ კონტექსტში შენარჩუნების პრინციპის დარღვევად. </a:t>
            </a:r>
            <a:endParaRPr lang="ka-GE" sz="2400" dirty="0" smtClean="0"/>
          </a:p>
          <a:p>
            <a:pPr marL="0" indent="0" algn="just">
              <a:buNone/>
            </a:pPr>
            <a:endParaRPr lang="ka-GE" sz="2400" dirty="0" smtClean="0"/>
          </a:p>
          <a:p>
            <a:pPr algn="just"/>
            <a:r>
              <a:rPr lang="ka-GE" sz="2400" dirty="0" smtClean="0"/>
              <a:t>ეს </a:t>
            </a:r>
            <a:r>
              <a:rPr lang="ka-GE" sz="2400" dirty="0"/>
              <a:t>პრინციპი ხაზს უსვამს სათანადოდ შენარჩუნების, კონსერვაციის და მართვის საჭიროებებს. </a:t>
            </a:r>
            <a:endParaRPr lang="ka-GE" sz="2400" dirty="0" smtClean="0"/>
          </a:p>
        </p:txBody>
      </p:sp>
    </p:spTree>
    <p:extLst>
      <p:ext uri="{BB962C8B-B14F-4D97-AF65-F5344CB8AC3E}">
        <p14:creationId xmlns:p14="http://schemas.microsoft.com/office/powerpoint/2010/main" val="3851575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94603" y="2109355"/>
            <a:ext cx="10329712" cy="3615267"/>
          </a:xfrm>
        </p:spPr>
        <p:txBody>
          <a:bodyPr>
            <a:noAutofit/>
          </a:bodyPr>
          <a:lstStyle/>
          <a:p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მემკვიდრეობა არ უნდა გამომზეურდეს გათხრების გზით ან მიტოვებულ იქნას გათხრების შემდეგ, თუკი არ არის გარანტირებული გათხრების შემდეგ მისი სათანადო შენარჩუნება და  მართვა.</a:t>
            </a:r>
            <a:br>
              <a:rPr lang="ka-GE" sz="2400" dirty="0"/>
            </a:br>
            <a:endParaRPr lang="en-US" sz="2400" dirty="0"/>
          </a:p>
          <a:p>
            <a:r>
              <a:rPr lang="ka-GE" sz="2400" dirty="0"/>
              <a:t> გათხრების შემდეგ </a:t>
            </a:r>
            <a:r>
              <a:rPr lang="ka-GE" sz="2400" dirty="0" smtClean="0"/>
              <a:t>აუცილებელია ძეგლის </a:t>
            </a:r>
            <a:r>
              <a:rPr lang="ka-GE" sz="2400" dirty="0"/>
              <a:t>სათანადო დაცვის, კონსერვაციის და მენეჯმენტის უზრუნველყოფა</a:t>
            </a:r>
            <a:r>
              <a:rPr lang="ka-GE" sz="2400" dirty="0" smtClean="0"/>
              <a:t>;</a:t>
            </a:r>
          </a:p>
          <a:p>
            <a:pPr marL="0" indent="0">
              <a:buNone/>
            </a:pPr>
            <a:endParaRPr lang="ka-GE" sz="2400" dirty="0"/>
          </a:p>
          <a:p>
            <a:r>
              <a:rPr lang="ka-GE" sz="2400" dirty="0"/>
              <a:t>აღმოჩენილი არქეოლოგიური არტეფაქტების სათანადო შენახვა/დაცვის უზრუნველყოფა.</a:t>
            </a:r>
          </a:p>
          <a:p>
            <a:pPr algn="just"/>
            <a:endParaRPr lang="en-US" sz="2400" dirty="0" smtClean="0"/>
          </a:p>
          <a:p>
            <a:pPr algn="just"/>
            <a:endParaRPr lang="ka-GE" sz="2400" dirty="0" smtClean="0"/>
          </a:p>
          <a:p>
            <a:pPr algn="just"/>
            <a:endParaRPr lang="ka-GE" sz="2400" dirty="0"/>
          </a:p>
          <a:p>
            <a:endParaRPr lang="en-US" sz="2400" dirty="0" smtClean="0"/>
          </a:p>
          <a:p>
            <a:endParaRPr lang="ka-GE" sz="2400" dirty="0"/>
          </a:p>
          <a:p>
            <a:endParaRPr lang="ka-GE" sz="2400" dirty="0"/>
          </a:p>
        </p:txBody>
      </p:sp>
      <p:sp>
        <p:nvSpPr>
          <p:cNvPr id="2" name="Rectangle 1"/>
          <p:cNvSpPr/>
          <p:nvPr/>
        </p:nvSpPr>
        <p:spPr>
          <a:xfrm>
            <a:off x="1314270" y="745833"/>
            <a:ext cx="53062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000" dirty="0"/>
              <a:t>შენარჩუნება და კონსერვაცია</a:t>
            </a:r>
          </a:p>
        </p:txBody>
      </p:sp>
    </p:spTree>
    <p:extLst>
      <p:ext uri="{BB962C8B-B14F-4D97-AF65-F5344CB8AC3E}">
        <p14:creationId xmlns:p14="http://schemas.microsoft.com/office/powerpoint/2010/main" val="1768265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b="1" dirty="0"/>
              <a:t> პრეზენტაცია, ინფორმაცია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a-GE" sz="2400" dirty="0" smtClean="0"/>
              <a:t>არქეოლოგიური </a:t>
            </a:r>
            <a:r>
              <a:rPr lang="ka-GE" sz="2400" dirty="0"/>
              <a:t>მემკვიდრეობის საზოგადოებისთვის წარდგენა </a:t>
            </a:r>
            <a:r>
              <a:rPr lang="ka-GE" sz="2400" dirty="0" smtClean="0"/>
              <a:t>მისი </a:t>
            </a:r>
            <a:r>
              <a:rPr lang="ka-GE" sz="2400" dirty="0"/>
              <a:t>დაცვის საჭიროების აღქმის განვითარების ყველაზე მნიშვნელოვანი </a:t>
            </a:r>
            <a:r>
              <a:rPr lang="ka-GE" sz="2400" dirty="0" smtClean="0"/>
              <a:t>საშუალებაა.</a:t>
            </a:r>
          </a:p>
          <a:p>
            <a:pPr marL="0" indent="0">
              <a:buNone/>
            </a:pPr>
            <a:endParaRPr lang="ka-GE" sz="2400" dirty="0" smtClean="0"/>
          </a:p>
          <a:p>
            <a:pPr marL="0" indent="0">
              <a:buNone/>
            </a:pPr>
            <a:r>
              <a:rPr lang="ka-GE" sz="2400" dirty="0"/>
              <a:t>პრეზენტაცია და ინფორმაცია უნდა </a:t>
            </a:r>
            <a:r>
              <a:rPr lang="ka-GE" sz="2400" dirty="0" smtClean="0"/>
              <a:t>მოხდეს პოპულარული ინტერპრეტაციით და ხშირად </a:t>
            </a:r>
            <a:r>
              <a:rPr lang="ka-GE" sz="2400" dirty="0"/>
              <a:t>უნდა შეიცვალოს. </a:t>
            </a:r>
            <a:endParaRPr lang="ka-GE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774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000" dirty="0"/>
              <a:t>საერთაშორისო თანამშრომლობა</a:t>
            </a:r>
            <a:br>
              <a:rPr lang="ka-GE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a-GE" sz="2400" dirty="0" smtClean="0"/>
              <a:t>ვინაიდან </a:t>
            </a:r>
            <a:r>
              <a:rPr lang="ka-GE" sz="2400" dirty="0"/>
              <a:t>არქეოლოგიური მემკვიდრეობა არის მთელი კაცობრიობის საერთო მემკვიდრეობა. ამდენად, საერთაშორისო თანამშრომლობა აუცილებელია მისი მართვის განვითარებისა და სტანდარტების შესანარჩუნებლად.   </a:t>
            </a:r>
            <a:br>
              <a:rPr lang="ka-GE" sz="2400" dirty="0"/>
            </a:br>
            <a:endParaRPr lang="ka-GE" sz="2400" dirty="0"/>
          </a:p>
        </p:txBody>
      </p:sp>
    </p:spTree>
    <p:extLst>
      <p:ext uri="{BB962C8B-B14F-4D97-AF65-F5344CB8AC3E}">
        <p14:creationId xmlns:p14="http://schemas.microsoft.com/office/powerpoint/2010/main" val="608399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590692" y="643852"/>
            <a:ext cx="10319762" cy="1507067"/>
          </a:xfrm>
        </p:spPr>
        <p:txBody>
          <a:bodyPr>
            <a:normAutofit/>
          </a:bodyPr>
          <a:lstStyle/>
          <a:p>
            <a:r>
              <a:rPr lang="ka-GE" sz="3000" dirty="0"/>
              <a:t>კულტურული მემკვიდრეობის დარგის უმთავრესი გამოწვევები</a:t>
            </a:r>
            <a:r>
              <a:rPr lang="ka-GE" sz="3000" b="1" dirty="0"/>
              <a:t>:</a:t>
            </a:r>
            <a:r>
              <a:rPr lang="ka-GE" sz="3000" dirty="0"/>
              <a:t/>
            </a:r>
            <a:br>
              <a:rPr lang="ka-GE" sz="3000" dirty="0"/>
            </a:br>
            <a:endParaRPr lang="ka-GE" sz="3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90692" y="1963882"/>
            <a:ext cx="10444453" cy="3615267"/>
          </a:xfrm>
        </p:spPr>
        <p:txBody>
          <a:bodyPr/>
          <a:lstStyle/>
          <a:p>
            <a:pPr lvl="0"/>
            <a:r>
              <a:rPr lang="ka-GE" sz="2400" dirty="0"/>
              <a:t>დარგის </a:t>
            </a:r>
            <a:r>
              <a:rPr lang="ka-GE" sz="2400" dirty="0" err="1"/>
              <a:t>არაპრიორიტეტულობა</a:t>
            </a:r>
            <a:r>
              <a:rPr lang="ka-GE" sz="2400" dirty="0"/>
              <a:t>;</a:t>
            </a:r>
          </a:p>
          <a:p>
            <a:pPr lvl="0"/>
            <a:r>
              <a:rPr lang="ka-GE" sz="2400" dirty="0"/>
              <a:t>პოლიტიკური მოკავშირეების არყოლა,</a:t>
            </a:r>
          </a:p>
          <a:p>
            <a:pPr lvl="0"/>
            <a:r>
              <a:rPr lang="ka-GE" sz="2400" dirty="0"/>
              <a:t>სახელმწიფოს, ბიზნესს, მემკვიდრეობის მფლობელებს (მათ შორის ეკლესია) არ ესმის მემკვიდრეობის ღირებულებები;</a:t>
            </a:r>
          </a:p>
          <a:p>
            <a:pPr lvl="0"/>
            <a:r>
              <a:rPr lang="ka-GE" sz="2400" dirty="0"/>
              <a:t>ფართო სამოქალაქო საზოგადოების ინტერესი ჯერ არ არის;</a:t>
            </a:r>
          </a:p>
          <a:p>
            <a:pPr lvl="0"/>
            <a:r>
              <a:rPr lang="ka-GE" sz="2400" dirty="0"/>
              <a:t>კამპანიების სისუსტე: ვიწრო ინტერესები, შეთანხმების პრობლემა, სხვ.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77539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328448" y="1131068"/>
            <a:ext cx="8534400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ეროვნული კანონები: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943985" y="2348347"/>
            <a:ext cx="10059988" cy="2244436"/>
          </a:xfrm>
        </p:spPr>
        <p:txBody>
          <a:bodyPr/>
          <a:lstStyle/>
          <a:p>
            <a:pPr lvl="0"/>
            <a:r>
              <a:rPr lang="ka-GE" sz="2400" dirty="0"/>
              <a:t>საქართველოს კანონი კულტურული მემკვიდრეობის შესახებ (2007)</a:t>
            </a:r>
          </a:p>
          <a:p>
            <a:pPr lvl="0"/>
            <a:r>
              <a:rPr lang="ka-GE" sz="2400" dirty="0"/>
              <a:t>სხვადასხვა კანონქვემდებარე აქტები, როგორიცაა პრემიერ მინისტრის, კულტურის მინისტრის ბრძანებები, დებულებები, სხვ</a:t>
            </a:r>
            <a:r>
              <a:rPr lang="ka-GE" dirty="0" smtClean="0"/>
              <a:t>.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97510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71248" y="580351"/>
            <a:ext cx="8534400" cy="1507067"/>
          </a:xfrm>
        </p:spPr>
        <p:txBody>
          <a:bodyPr>
            <a:normAutofit/>
          </a:bodyPr>
          <a:lstStyle/>
          <a:p>
            <a:r>
              <a:rPr lang="ka-GE" sz="3000" dirty="0"/>
              <a:t>მემკვიდრეობის კონცეფციის </a:t>
            </a:r>
            <a:r>
              <a:rPr lang="ka-GE" sz="3000" dirty="0" smtClean="0"/>
              <a:t>არარსებობა</a:t>
            </a:r>
            <a:endParaRPr lang="ka-GE" sz="3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746558" y="1735282"/>
            <a:ext cx="10953606" cy="3615267"/>
          </a:xfrm>
        </p:spPr>
        <p:txBody>
          <a:bodyPr/>
          <a:lstStyle/>
          <a:p>
            <a:pPr lvl="0"/>
            <a:r>
              <a:rPr lang="ka-GE" sz="2400" dirty="0"/>
              <a:t>ქვეყანას არა აქვს კონცეფციის დოკუმენტი, სადაც დეკლარირებულია კულტურული მემკვიდრეობის სახელმწიფო ხედვა და მისია;</a:t>
            </a:r>
          </a:p>
          <a:p>
            <a:pPr lvl="0"/>
            <a:r>
              <a:rPr lang="ka-GE" sz="2400" dirty="0"/>
              <a:t>დარგი არ არის ინტეგრირებული მომიჯნავე დარგებთან, როგორიცაა განათლება, გარემო და ბუნებრივი რესურსები, რეგიონალური განვითარება;</a:t>
            </a:r>
          </a:p>
          <a:p>
            <a:pPr lvl="0"/>
            <a:r>
              <a:rPr lang="ka-GE" sz="2400" dirty="0"/>
              <a:t>კულტურის როლის იგნორირება ქვეყნის განვითარებაში.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4072839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975158" y="653087"/>
            <a:ext cx="8534400" cy="1507067"/>
          </a:xfrm>
        </p:spPr>
        <p:txBody>
          <a:bodyPr>
            <a:normAutofit/>
          </a:bodyPr>
          <a:lstStyle/>
          <a:p>
            <a:r>
              <a:rPr lang="ka-GE" sz="3000" dirty="0"/>
              <a:t>არასრულყოფილი საკანონმდებლო ბაზა</a:t>
            </a:r>
            <a:br>
              <a:rPr lang="ka-GE" sz="3000" dirty="0"/>
            </a:br>
            <a:endParaRPr lang="ka-GE" sz="3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975158" y="1600200"/>
            <a:ext cx="10621097" cy="3615267"/>
          </a:xfrm>
        </p:spPr>
        <p:txBody>
          <a:bodyPr/>
          <a:lstStyle/>
          <a:p>
            <a:pPr lvl="0"/>
            <a:r>
              <a:rPr lang="ka-GE" sz="2400" dirty="0"/>
              <a:t>ხარვეზები კანონში კულტურული მემკვიდრეობის შესახებ;</a:t>
            </a:r>
          </a:p>
          <a:p>
            <a:pPr lvl="0"/>
            <a:r>
              <a:rPr lang="ka-GE" sz="2400" dirty="0"/>
              <a:t>კანონის </a:t>
            </a:r>
            <a:r>
              <a:rPr lang="ka-GE" sz="2400" dirty="0" err="1"/>
              <a:t>არაღსრულება</a:t>
            </a:r>
            <a:r>
              <a:rPr lang="ka-GE" sz="2400" dirty="0"/>
              <a:t>;</a:t>
            </a:r>
          </a:p>
          <a:p>
            <a:pPr lvl="0"/>
            <a:r>
              <a:rPr lang="ka-GE" sz="2400" dirty="0"/>
              <a:t>სამართალდამცავი სისტემის არაეფექტურობა კულტურული მემკვიდრეობის დაცვის კუთხით;</a:t>
            </a:r>
          </a:p>
          <a:p>
            <a:pPr lvl="0"/>
            <a:r>
              <a:rPr lang="ka-GE" sz="2400" dirty="0"/>
              <a:t>სახელმწიფოს მიერ კონსტიტუციური ვალდებულების არშესრულება;</a:t>
            </a:r>
          </a:p>
          <a:p>
            <a:pPr lvl="0"/>
            <a:r>
              <a:rPr lang="ka-GE" sz="2400" dirty="0"/>
              <a:t>არაეფექტური ადმინისტრაციული სისტემა; მემკვიდრეობის ადმინისტრირების დეცენტრალიზების აუცილებლობა;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4133224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50466" y="725823"/>
            <a:ext cx="10257416" cy="1507067"/>
          </a:xfrm>
        </p:spPr>
        <p:txBody>
          <a:bodyPr>
            <a:normAutofit/>
          </a:bodyPr>
          <a:lstStyle/>
          <a:p>
            <a:r>
              <a:rPr lang="ka-GE" sz="3000" dirty="0"/>
              <a:t>საერთაშორისო სამართლებრივი ვალდებულებების შეუსრულებლობა. </a:t>
            </a:r>
            <a:br>
              <a:rPr lang="ka-GE" sz="3000" dirty="0"/>
            </a:br>
            <a:endParaRPr lang="ka-GE" sz="3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715385" y="2232890"/>
            <a:ext cx="10226244" cy="3615267"/>
          </a:xfrm>
        </p:spPr>
        <p:txBody>
          <a:bodyPr/>
          <a:lstStyle/>
          <a:p>
            <a:r>
              <a:rPr lang="ka-GE" sz="2400" dirty="0"/>
              <a:t>საქართველოს ევროინტეგრაციის გზაზე, აღნიშნული კონვენციებით აღებული აქვს ვალდებულება, „...სრულად გამოიყენოს კულტურული მემკვიდრეობის ეკონომიკური პოტენციალი</a:t>
            </a:r>
            <a:r>
              <a:rPr lang="en-US" sz="2400" dirty="0"/>
              <a:t>. </a:t>
            </a:r>
            <a:r>
              <a:rPr lang="ka-GE" sz="2400" dirty="0"/>
              <a:t>ეკონომიკური პოლიტიკის განსაზღვრისას გაითვალისწინოს კულტურული მემკვიდრეობის სპეციფიკური ხასიათი და ინტერესები და უზრუნველყოს, რომ აღნიშნულმა პოლიტიკამ პატივი სცეს კულტურული მემკვიდრეობის მთლიანობას მისი ღირებულებების შელახვის გარეშე</a:t>
            </a:r>
            <a:r>
              <a:rPr lang="ka-GE" sz="2400" dirty="0" smtClean="0"/>
              <a:t>“(</a:t>
            </a:r>
            <a:r>
              <a:rPr lang="ka-GE" sz="2400" dirty="0"/>
              <a:t>ფაროს კონვენცია, მუხლი 10) 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648598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40074" y="923250"/>
            <a:ext cx="10392499" cy="1507067"/>
          </a:xfrm>
        </p:spPr>
        <p:txBody>
          <a:bodyPr>
            <a:normAutofit/>
          </a:bodyPr>
          <a:lstStyle/>
          <a:p>
            <a:r>
              <a:rPr lang="ka-GE" sz="3000" dirty="0"/>
              <a:t>საზოგადოებრივი ინფორმირებულობის დაბალი </a:t>
            </a:r>
            <a:r>
              <a:rPr lang="ka-GE" sz="3000" dirty="0" smtClean="0"/>
              <a:t>დონე</a:t>
            </a:r>
            <a:r>
              <a:rPr lang="en-US" sz="3000" dirty="0" smtClean="0"/>
              <a:t> </a:t>
            </a:r>
            <a:r>
              <a:rPr lang="ka-GE" sz="3000" dirty="0" smtClean="0"/>
              <a:t>და </a:t>
            </a:r>
            <a:r>
              <a:rPr lang="ka-GE" sz="3000" dirty="0"/>
              <a:t>პროფესიონალების ნაკლებობა</a:t>
            </a:r>
            <a:br>
              <a:rPr lang="ka-GE" sz="3000" dirty="0"/>
            </a:br>
            <a:endParaRPr lang="ka-GE" sz="3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756948" y="2430317"/>
            <a:ext cx="10122332" cy="3615267"/>
          </a:xfrm>
        </p:spPr>
        <p:txBody>
          <a:bodyPr>
            <a:normAutofit/>
          </a:bodyPr>
          <a:lstStyle/>
          <a:p>
            <a:pPr lvl="0"/>
            <a:r>
              <a:rPr lang="ka-GE" sz="2400" dirty="0"/>
              <a:t>კულტურული მემკვიდრეობის დაცვისა და მართვის სპეციალისტთა სიმცირე;</a:t>
            </a:r>
          </a:p>
          <a:p>
            <a:pPr lvl="0"/>
            <a:r>
              <a:rPr lang="ka-GE" sz="2400" dirty="0"/>
              <a:t>კვალიფიცირებული კადრების გადინება მემკვიდრეობის დაცვის სახელმწიფო ორგანოებიდან;</a:t>
            </a:r>
          </a:p>
          <a:p>
            <a:pPr lvl="0"/>
            <a:r>
              <a:rPr lang="ka-GE" sz="2400" dirty="0"/>
              <a:t>კვალიფიციური კადრების არარსებობა რეგიონებში;</a:t>
            </a:r>
          </a:p>
          <a:p>
            <a:pPr lvl="0"/>
            <a:r>
              <a:rPr lang="ka-GE" sz="2400" dirty="0"/>
              <a:t>განათლების დაბალი დონე;</a:t>
            </a:r>
          </a:p>
          <a:p>
            <a:pPr lvl="0"/>
            <a:r>
              <a:rPr lang="ka-GE" sz="2400" dirty="0"/>
              <a:t>ფართო საზოგადოების </a:t>
            </a:r>
            <a:r>
              <a:rPr lang="ka-GE" sz="2400" dirty="0" err="1"/>
              <a:t>გაუთვიცნობიერებულობა</a:t>
            </a:r>
            <a:r>
              <a:rPr lang="ka-GE" sz="2400" dirty="0"/>
              <a:t> მემკვიდრეობის ღირებულების შესახებ.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08977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943984" y="1361210"/>
            <a:ext cx="9322233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მემკვიდრეობის მართვისა და ადმინისტრირების სისტემა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819292" y="2945243"/>
            <a:ext cx="9862563" cy="3039921"/>
          </a:xfrm>
        </p:spPr>
        <p:txBody>
          <a:bodyPr>
            <a:normAutofit lnSpcReduction="10000"/>
          </a:bodyPr>
          <a:lstStyle/>
          <a:p>
            <a:r>
              <a:rPr lang="ka-GE" sz="2400" dirty="0"/>
              <a:t>საქართველოს კულტურისა და ძეგლთა დაცვის </a:t>
            </a:r>
            <a:r>
              <a:rPr lang="ka-GE" sz="2400" dirty="0" smtClean="0"/>
              <a:t>სამინისტრო</a:t>
            </a:r>
          </a:p>
          <a:p>
            <a:r>
              <a:rPr lang="ka-GE" sz="2400" dirty="0" smtClean="0"/>
              <a:t>საქართველოს იუსტიციის სამინისტრო</a:t>
            </a:r>
            <a:endParaRPr lang="ka-GE" sz="2400" dirty="0"/>
          </a:p>
          <a:p>
            <a:r>
              <a:rPr lang="ka-GE" sz="2400" dirty="0"/>
              <a:t>საქართველოს კულტურული მემკვიდრეობის ეროვნული სააგენტო</a:t>
            </a:r>
          </a:p>
          <a:p>
            <a:r>
              <a:rPr lang="ka-GE" sz="2400" dirty="0"/>
              <a:t>აჭარის კულტურული მემკვიდრეობის სააგენტო</a:t>
            </a:r>
          </a:p>
          <a:p>
            <a:r>
              <a:rPr lang="ka-GE" sz="2400" dirty="0"/>
              <a:t>მუნიციპალიტეტების კულტურის სამსახურები;</a:t>
            </a:r>
          </a:p>
          <a:p>
            <a:r>
              <a:rPr lang="ka-GE" sz="2400" dirty="0"/>
              <a:t>აქტიური მოქალაქეები.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5933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549129" y="1203804"/>
            <a:ext cx="8534400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თვითმმართველობის კოდექსი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49129" y="2410691"/>
            <a:ext cx="10288589" cy="3615267"/>
          </a:xfrm>
        </p:spPr>
        <p:txBody>
          <a:bodyPr/>
          <a:lstStyle/>
          <a:p>
            <a:pPr marL="0" lvl="0" indent="0">
              <a:buNone/>
            </a:pPr>
            <a:r>
              <a:rPr lang="ka-GE" sz="2400" dirty="0" smtClean="0"/>
              <a:t>თავი</a:t>
            </a:r>
            <a:r>
              <a:rPr lang="en-US" sz="2400" dirty="0" smtClean="0"/>
              <a:t> </a:t>
            </a:r>
            <a:r>
              <a:rPr lang="ka-GE" sz="2400" dirty="0" smtClean="0"/>
              <a:t>3.</a:t>
            </a:r>
            <a:r>
              <a:rPr lang="en-US" sz="2400" dirty="0" smtClean="0"/>
              <a:t> </a:t>
            </a:r>
            <a:r>
              <a:rPr lang="ka-GE" sz="2400" dirty="0" smtClean="0"/>
              <a:t>მუხლი</a:t>
            </a:r>
            <a:r>
              <a:rPr lang="ka-GE" sz="2400" dirty="0"/>
              <a:t> 16. მუნიციპალიტეტის საკუთარი უფლებამოსილებები, </a:t>
            </a:r>
            <a:r>
              <a:rPr lang="ka-GE" sz="2400" dirty="0" smtClean="0"/>
              <a:t>პუნქტი </a:t>
            </a:r>
            <a:r>
              <a:rPr lang="ka-GE" sz="2400" dirty="0"/>
              <a:t>2 ტ:</a:t>
            </a:r>
          </a:p>
          <a:p>
            <a:pPr marL="0" indent="0">
              <a:buNone/>
            </a:pPr>
            <a:r>
              <a:rPr lang="ka-GE" sz="2400" dirty="0" smtClean="0"/>
              <a:t>“</a:t>
            </a:r>
            <a:r>
              <a:rPr lang="ka-GE" sz="2400" dirty="0"/>
              <a:t>ადგილობრივი თვითმყოფადობის, შემოქმედებითი საქმიანობისა და     კულტურული მემკვიდრეობის დაცვა და განვითარება; ადგილობრივი მნიშვნელობის კულტურის ძეგლთა მოვლა-შენახვა, რეკონსტრუქცია და   რეაბილიტაცია</a:t>
            </a:r>
            <a:r>
              <a:rPr lang="ka-GE" dirty="0"/>
              <a:t>...”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4945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580302" y="1349277"/>
            <a:ext cx="9072853" cy="1507067"/>
          </a:xfrm>
        </p:spPr>
        <p:txBody>
          <a:bodyPr>
            <a:normAutofit/>
          </a:bodyPr>
          <a:lstStyle/>
          <a:p>
            <a:r>
              <a:rPr lang="ka-GE" sz="2400" dirty="0" smtClean="0"/>
              <a:t>კონკორდატი</a:t>
            </a:r>
            <a:r>
              <a:rPr lang="en-US" sz="2400" dirty="0" smtClean="0"/>
              <a:t> - </a:t>
            </a:r>
            <a:r>
              <a:rPr lang="ka-GE" sz="2400" dirty="0" smtClean="0"/>
              <a:t>საკონსტიტუციო </a:t>
            </a:r>
            <a:r>
              <a:rPr lang="ka-GE" sz="2400" dirty="0"/>
              <a:t>შეთანხმება სახელმწიფოსა და მართლმადიდებლურ ეკლესიას შორის (2002 წელი</a:t>
            </a:r>
            <a:r>
              <a:rPr lang="ka-GE" sz="2400" dirty="0" smtClean="0"/>
              <a:t>) </a:t>
            </a:r>
            <a:endParaRPr lang="ka-GE" sz="24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80302" y="2556933"/>
            <a:ext cx="10330153" cy="3615267"/>
          </a:xfrm>
        </p:spPr>
        <p:txBody>
          <a:bodyPr/>
          <a:lstStyle/>
          <a:p>
            <a:pPr marL="0" indent="0">
              <a:buNone/>
            </a:pPr>
            <a:r>
              <a:rPr lang="ka-GE" dirty="0"/>
              <a:t>„</a:t>
            </a:r>
            <a:r>
              <a:rPr lang="ka-GE" sz="2400" dirty="0"/>
              <a:t>სახელმწიფო აღიარებს ეკლესია–მონასტრებს, უფუნქციო თუ ფუნქციის მქონე ნანგრევებს და მათ მიწას ეკლესიის საკუთრებად. ზომებს მათი დაცვისა და გამოყენების შესახებ ადგენს შესაბამისი სახელმწიფო უწყება კანონმდებლობის მიხედვით და ეკლესიასთან შეთანხმებით“. </a:t>
            </a:r>
            <a:endParaRPr lang="en-US" sz="2400" dirty="0" smtClean="0"/>
          </a:p>
          <a:p>
            <a:pPr marL="0" indent="0">
              <a:buNone/>
            </a:pPr>
            <a:r>
              <a:rPr lang="ka-GE" sz="2400" dirty="0" smtClean="0"/>
              <a:t>„</a:t>
            </a:r>
            <a:r>
              <a:rPr lang="ka-GE" sz="2400" dirty="0"/>
              <a:t>ეკლესია და სახელმწიფო ერთობლივ ზომებს მიიღებენ ისტორიული და მხატვრული ღირებულების ეკლესია–მონასტრების დასაცავად“.</a:t>
            </a:r>
          </a:p>
          <a:p>
            <a:pPr marL="0" indent="0">
              <a:buNone/>
            </a:pP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1983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736166" y="1837651"/>
            <a:ext cx="8534400" cy="1290014"/>
          </a:xfrm>
        </p:spPr>
        <p:txBody>
          <a:bodyPr>
            <a:normAutofit/>
          </a:bodyPr>
          <a:lstStyle/>
          <a:p>
            <a:r>
              <a:rPr lang="ka-GE" sz="2700" dirty="0"/>
              <a:t>საქართველოს სისხლის სამართლის კოდექსი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393265" y="2482658"/>
            <a:ext cx="10486016" cy="2959484"/>
          </a:xfrm>
        </p:spPr>
        <p:txBody>
          <a:bodyPr/>
          <a:lstStyle/>
          <a:p>
            <a:pPr lvl="0"/>
            <a:r>
              <a:rPr lang="ka-GE" sz="2400" dirty="0"/>
              <a:t>თავი </a:t>
            </a:r>
            <a:r>
              <a:rPr lang="en-US" sz="2400" dirty="0"/>
              <a:t>XXXIII </a:t>
            </a:r>
            <a:r>
              <a:rPr lang="ka-GE" sz="2400" dirty="0"/>
              <a:t>დანაშაული კულტურული მემკვიდრეობის წინააღმდეგ</a:t>
            </a:r>
          </a:p>
          <a:p>
            <a:pPr marL="0" lvl="0" indent="0">
              <a:buNone/>
            </a:pPr>
            <a:r>
              <a:rPr lang="en-US" sz="2400" dirty="0" smtClean="0"/>
              <a:t>   </a:t>
            </a:r>
            <a:r>
              <a:rPr lang="ka-GE" sz="2400" dirty="0" smtClean="0"/>
              <a:t>მუხლი </a:t>
            </a:r>
            <a:r>
              <a:rPr lang="ka-GE" sz="2400" dirty="0"/>
              <a:t>2592. კულტურული მემკვიდრეობის დაზიანება ან განადგურება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8742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40075" y="1848041"/>
            <a:ext cx="9530052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საქართველოს ადმინისტრაციულ სამართალდარღვევათა კოდექსი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84211" y="2348346"/>
            <a:ext cx="10236634" cy="3615267"/>
          </a:xfrm>
        </p:spPr>
        <p:txBody>
          <a:bodyPr/>
          <a:lstStyle/>
          <a:p>
            <a:pPr lvl="0"/>
            <a:r>
              <a:rPr lang="ka-GE" sz="2400" dirty="0"/>
              <a:t>მუხლი 150. თვითმმართველი ერთეულის იერსახის დამახინჯება ამ მუხლის პირველი ნაწილით გათვალისწინებული ქმედება, ჩადენილი „კულტურული მემკვიდრეობის შესახებ“ საქართველოს კანონით დადგენილ კულტურული მემკვიდრეობის დამცავ ზონაში, – გამოიწვევს დაჯარიმებას 1000 ლარის ოდენობით.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08369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92031" y="767386"/>
            <a:ext cx="8534400" cy="1507067"/>
          </a:xfrm>
        </p:spPr>
        <p:txBody>
          <a:bodyPr>
            <a:normAutofit/>
          </a:bodyPr>
          <a:lstStyle/>
          <a:p>
            <a:r>
              <a:rPr lang="ka-GE" sz="2400" dirty="0"/>
              <a:t>ევროკავშირთან ასოცირების ხელშეკრულება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86784" y="1953492"/>
            <a:ext cx="10745788" cy="3615267"/>
          </a:xfrm>
        </p:spPr>
        <p:txBody>
          <a:bodyPr/>
          <a:lstStyle/>
          <a:p>
            <a:r>
              <a:rPr lang="ka-GE" sz="2400" dirty="0"/>
              <a:t>კულტურული მემკვიდრეობის სფეროში:</a:t>
            </a:r>
          </a:p>
          <a:p>
            <a:r>
              <a:rPr lang="ka-GE" sz="2400" dirty="0"/>
              <a:t>(e) თანამშრომლობა საერთაშორისო ფორუმების ფარგლებში, როგორებიცაა, იუნესკო </a:t>
            </a:r>
            <a:r>
              <a:rPr lang="ka-GE" sz="2400" dirty="0" smtClean="0"/>
              <a:t>და</a:t>
            </a:r>
            <a:r>
              <a:rPr lang="en-US" sz="2400" dirty="0" smtClean="0"/>
              <a:t> </a:t>
            </a:r>
            <a:r>
              <a:rPr lang="ka-GE" sz="2400" dirty="0" smtClean="0"/>
              <a:t>ევროპის </a:t>
            </a:r>
            <a:r>
              <a:rPr lang="ka-GE" sz="2400" dirty="0"/>
              <a:t>საბჭო, რათა</a:t>
            </a:r>
            <a:r>
              <a:rPr lang="ka-GE" sz="2400" i="1" dirty="0"/>
              <a:t>, inter alia</a:t>
            </a:r>
            <a:r>
              <a:rPr lang="ka-GE" sz="2400" dirty="0"/>
              <a:t>, ხელი შეეწყოს კულტურულ მრავალფეროვნებას, შენარჩუნდეს და სათანადოდ განვითარდეს კულტურული და ისტორიული მემკვიდრეობის ღირებულებანი</a:t>
            </a:r>
            <a:r>
              <a:rPr lang="ka-GE" sz="2400" i="1" dirty="0"/>
              <a:t>. </a:t>
            </a:r>
            <a:endParaRPr lang="ka-GE" sz="2400" dirty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1653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735</TotalTime>
  <Words>1278</Words>
  <Application>Microsoft Office PowerPoint</Application>
  <PresentationFormat>Widescreen</PresentationFormat>
  <Paragraphs>136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Century Gothic</vt:lpstr>
      <vt:lpstr>Sylfaen</vt:lpstr>
      <vt:lpstr>Wingdings 3</vt:lpstr>
      <vt:lpstr>Ion</vt:lpstr>
      <vt:lpstr>ნინო ინაიშვილი  </vt:lpstr>
      <vt:lpstr>კულტურული მემკვიდრეობის დაცვის კანონმდებლობა  </vt:lpstr>
      <vt:lpstr>ეროვნული კანონები:</vt:lpstr>
      <vt:lpstr>მემკვიდრეობის მართვისა და ადმინისტრირების სისტემა </vt:lpstr>
      <vt:lpstr>თვითმმართველობის კოდექსი</vt:lpstr>
      <vt:lpstr>კონკორდატი - საკონსტიტუციო შეთანხმება სახელმწიფოსა და მართლმადიდებლურ ეკლესიას შორის (2002 წელი) </vt:lpstr>
      <vt:lpstr>საქართველოს სისხლის სამართლის კოდექსი </vt:lpstr>
      <vt:lpstr>საქართველოს ადმინისტრაციულ სამართალდარღვევათა კოდექსი </vt:lpstr>
      <vt:lpstr>ევროკავშირთან ასოცირების ხელშეკრულება</vt:lpstr>
      <vt:lpstr>საქართველო მიერთებულია შემდეგ საერთაშორისო კონვენციებს:  </vt:lpstr>
      <vt:lpstr>არქეოლოგიური მემკვიდრეობის დაცვის საერთაშორისო დოკუმენტები </vt:lpstr>
      <vt:lpstr> პრეამბულა</vt:lpstr>
      <vt:lpstr>პრეამბულა</vt:lpstr>
      <vt:lpstr>ინტეგრირებული დაცვის პოლიტიკა </vt:lpstr>
      <vt:lpstr>ინტეგრირებული დაცვის პოლიტიკა</vt:lpstr>
      <vt:lpstr>ინტეგრირებული დაცვის პოლიტიკა</vt:lpstr>
      <vt:lpstr>კანონმდებლობა და ეკონომიკა</vt:lpstr>
      <vt:lpstr>კანონმდებლობა და ეკონომიკა</vt:lpstr>
      <vt:lpstr>კანონმდებლობა და ეკონომიკა </vt:lpstr>
      <vt:lpstr>კანონმდებლობა და ეკონომიკა</vt:lpstr>
      <vt:lpstr> არქეოლოგიური დაზვერვები</vt:lpstr>
      <vt:lpstr> არქეოლოგიური გათხრები</vt:lpstr>
      <vt:lpstr>PowerPoint Presentation</vt:lpstr>
      <vt:lpstr>არქეოლოგიური გათხრები </vt:lpstr>
      <vt:lpstr>შენარჩუნება და კონსერვაცია </vt:lpstr>
      <vt:lpstr>PowerPoint Presentation</vt:lpstr>
      <vt:lpstr> პრეზენტაცია, ინფორმაცია</vt:lpstr>
      <vt:lpstr>საერთაშორისო თანამშრომლობა </vt:lpstr>
      <vt:lpstr>კულტურული მემკვიდრეობის დარგის უმთავრესი გამოწვევები: </vt:lpstr>
      <vt:lpstr>მემკვიდრეობის კონცეფციის არარსებობა</vt:lpstr>
      <vt:lpstr>არასრულყოფილი საკანონმდებლო ბაზა </vt:lpstr>
      <vt:lpstr>საერთაშორისო სამართლებრივი ვალდებულებების შეუსრულებლობა.  </vt:lpstr>
      <vt:lpstr>საზოგადოებრივი ინფორმირებულობის დაბალი დონე და პროფესიონალების ნაკლებობა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ნინო ინაიშვილი</dc:title>
  <dc:creator>Mari</dc:creator>
  <cp:lastModifiedBy>nino</cp:lastModifiedBy>
  <cp:revision>77</cp:revision>
  <dcterms:created xsi:type="dcterms:W3CDTF">2018-03-17T11:58:39Z</dcterms:created>
  <dcterms:modified xsi:type="dcterms:W3CDTF">2018-03-19T09:22:33Z</dcterms:modified>
</cp:coreProperties>
</file>