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7" r:id="rId20"/>
    <p:sldId id="274" r:id="rId21"/>
    <p:sldId id="275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312377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Метафоризация в </a:t>
            </a:r>
            <a:r>
              <a:rPr lang="ru-RU" dirty="0" err="1" smtClean="0"/>
              <a:t>социопсихологическом</a:t>
            </a:r>
            <a:r>
              <a:rPr lang="ru-RU" dirty="0" smtClean="0"/>
              <a:t> романе Ж. Сименона  </a:t>
            </a:r>
            <a:br>
              <a:rPr lang="ru-RU" dirty="0" smtClean="0"/>
            </a:br>
            <a:r>
              <a:rPr lang="en-US" dirty="0" smtClean="0"/>
              <a:t>“</a:t>
            </a:r>
            <a:r>
              <a:rPr lang="en-US" smtClean="0"/>
              <a:t>Les </a:t>
            </a:r>
            <a:r>
              <a:rPr lang="en-US" smtClean="0"/>
              <a:t>Gens </a:t>
            </a:r>
            <a:r>
              <a:rPr lang="en-US" dirty="0" err="1" smtClean="0"/>
              <a:t>d’en</a:t>
            </a:r>
            <a:r>
              <a:rPr lang="en-US" dirty="0" smtClean="0"/>
              <a:t> face”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 Батуми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84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70150" y="2158441"/>
            <a:ext cx="5085185" cy="431393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Здание бывшего Дома агитации и пропаганды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907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«Приготовление к могиле: глубина холода, глубина тьмы, глубина тишины»</a:t>
            </a:r>
          </a:p>
          <a:p>
            <a:endParaRPr lang="ru-RU" dirty="0"/>
          </a:p>
          <a:p>
            <a:r>
              <a:rPr lang="ru-RU" dirty="0" smtClean="0"/>
              <a:t>«Большевики же не терпят вблизи никакой оппозиции, даже пассивной, даже глухой и немой»                                  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</a:t>
            </a:r>
            <a:r>
              <a:rPr lang="ru-RU" dirty="0" err="1" smtClean="0"/>
              <a:t>З.Гиппиус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457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04586" y="1966144"/>
            <a:ext cx="5126917" cy="468052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Место расположения Дома Стандартов за посёлком БНЗ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9437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92721" y="2374466"/>
            <a:ext cx="4941168" cy="40259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Водная гладь, как метафорический символ спасения героев романа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0469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85793" y="2179508"/>
            <a:ext cx="5043056" cy="431393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Столовая для рабочих и чиновников администрации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9302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4750" y="2050432"/>
            <a:ext cx="5013176" cy="46019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Здание столовой в действии романа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2410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64729" y="2158443"/>
            <a:ext cx="5085186" cy="431393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Здание бывшего морского ГПУ  Батуми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658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48705" y="2302458"/>
            <a:ext cx="5157192" cy="395389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Здание бывшего морского ГПУ Батуми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6392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48705" y="2302458"/>
            <a:ext cx="5157192" cy="395389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Место проживания главного героя романа – турецкого консула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6227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40693" y="2194447"/>
            <a:ext cx="5373218" cy="395389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536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Предназначение метафоры</a:t>
            </a:r>
          </a:p>
          <a:p>
            <a:r>
              <a:rPr lang="ru-RU" dirty="0" smtClean="0"/>
              <a:t>Метафоричность художественного слова</a:t>
            </a:r>
          </a:p>
          <a:p>
            <a:r>
              <a:rPr lang="ru-RU" dirty="0" smtClean="0"/>
              <a:t>Теория метафоры Ф. </a:t>
            </a:r>
            <a:r>
              <a:rPr lang="ru-RU" dirty="0" err="1" smtClean="0"/>
              <a:t>Уилрайта</a:t>
            </a:r>
            <a:endParaRPr lang="ru-RU" dirty="0" smtClean="0"/>
          </a:p>
          <a:p>
            <a:r>
              <a:rPr lang="ru-RU" dirty="0" smtClean="0"/>
              <a:t>Метафора как элемент Т-языка (</a:t>
            </a:r>
            <a:r>
              <a:rPr lang="en-US" dirty="0" smtClean="0"/>
              <a:t> &lt; </a:t>
            </a:r>
            <a:r>
              <a:rPr lang="en-US" dirty="0" err="1" smtClean="0"/>
              <a:t>tensive</a:t>
            </a:r>
            <a:r>
              <a:rPr lang="en-US" dirty="0" smtClean="0"/>
              <a:t> language)</a:t>
            </a:r>
          </a:p>
          <a:p>
            <a:r>
              <a:rPr lang="ru-RU" dirty="0" smtClean="0"/>
              <a:t>Роль ассоциаций при формировании метафоры по В. Н. </a:t>
            </a:r>
            <a:r>
              <a:rPr lang="ru-RU" dirty="0" err="1" smtClean="0"/>
              <a:t>Телия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/>
              <a:t>Теоретическая </a:t>
            </a:r>
            <a:r>
              <a:rPr lang="ru-RU" dirty="0" err="1" smtClean="0"/>
              <a:t>часть.Метафора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8210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37419" y="2263180"/>
            <a:ext cx="5229200" cy="396044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Резиденция главного героя романа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3122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83291" y="2101285"/>
            <a:ext cx="5474925" cy="409790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Окна  «людей напротив»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86988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«ОКНА забиты, затыканы чем можно. Да и нету там за окнами ничего. Тьма, тишина, холод, пустота. Пляска призраков в тени нашей </a:t>
            </a:r>
            <a:r>
              <a:rPr lang="ru-RU" dirty="0" err="1" smtClean="0"/>
              <a:t>фантасмагори</a:t>
            </a:r>
            <a:r>
              <a:rPr lang="ru-RU" dirty="0" smtClean="0"/>
              <a:t>».</a:t>
            </a:r>
          </a:p>
          <a:p>
            <a:endParaRPr lang="ru-RU" dirty="0"/>
          </a:p>
          <a:p>
            <a:r>
              <a:rPr lang="ru-RU" dirty="0" smtClean="0"/>
              <a:t>                                         </a:t>
            </a:r>
            <a:r>
              <a:rPr lang="ru-RU" dirty="0" err="1" smtClean="0"/>
              <a:t>З.Гиппиус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 МЕТАФОРЕ  «ОКНА – ГЛАЗА»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1509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00101" y="1980418"/>
            <a:ext cx="5229200" cy="45259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Здание бывшей портовой гостиницы у  морского ГПУ, где жил Сименон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2650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84709" y="2194445"/>
            <a:ext cx="5229200" cy="409790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Вход  в бывшую гостиницу для иностранных моряков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77675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13416" y="2239111"/>
            <a:ext cx="6034617" cy="45259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Преемственность поколений…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61986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21396" y="2047156"/>
            <a:ext cx="5301208" cy="432048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Улочка Саят – </a:t>
            </a:r>
            <a:r>
              <a:rPr lang="ru-RU" dirty="0" err="1" smtClean="0"/>
              <a:t>Нова,знаковая</a:t>
            </a:r>
            <a:r>
              <a:rPr lang="ru-RU" dirty="0" smtClean="0"/>
              <a:t> в сюжете романа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19219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663" y="2674938"/>
            <a:ext cx="5546611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Кооперативы,как</a:t>
            </a:r>
            <a:r>
              <a:rPr lang="ru-RU" dirty="0" smtClean="0"/>
              <a:t> символ социального расслоения общества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81415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fr-FR" dirty="0" smtClean="0"/>
              <a:t>Les gens d’en face</a:t>
            </a:r>
            <a:r>
              <a:rPr lang="ru-RU" dirty="0" smtClean="0"/>
              <a:t>» – </a:t>
            </a:r>
          </a:p>
          <a:p>
            <a:r>
              <a:rPr lang="en-US" dirty="0" smtClean="0"/>
              <a:t>Les gens (qui font) face a la vie</a:t>
            </a:r>
            <a:r>
              <a:rPr lang="ru-RU" dirty="0" smtClean="0"/>
              <a:t>, -</a:t>
            </a:r>
            <a:endParaRPr lang="fr-FR" dirty="0" smtClean="0"/>
          </a:p>
          <a:p>
            <a:pPr marL="0" indent="0">
              <a:buNone/>
            </a:pPr>
            <a:r>
              <a:rPr lang="ru-RU" dirty="0" smtClean="0"/>
              <a:t> «Люди (на)против (жизни), дословно  -</a:t>
            </a:r>
          </a:p>
          <a:p>
            <a:pPr marL="0" indent="0">
              <a:buNone/>
            </a:pPr>
            <a:r>
              <a:rPr lang="ru-RU" dirty="0" smtClean="0"/>
              <a:t>Люди,  оказывающие сопротивление жизни,</a:t>
            </a:r>
          </a:p>
          <a:p>
            <a:pPr marL="0" indent="0">
              <a:buNone/>
            </a:pPr>
            <a:r>
              <a:rPr lang="ru-RU" dirty="0"/>
              <a:t>л</a:t>
            </a:r>
            <a:r>
              <a:rPr lang="ru-RU" dirty="0" smtClean="0"/>
              <a:t>юди, враждебные жизни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Метафоричность заглавия романа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18239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662" y="2674938"/>
            <a:ext cx="2454614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Жорж Сименон на </a:t>
            </a:r>
            <a:r>
              <a:rPr lang="ru-RU" dirty="0" err="1" smtClean="0"/>
              <a:t>наб.д</a:t>
            </a:r>
            <a:r>
              <a:rPr lang="en-US" dirty="0" smtClean="0"/>
              <a:t>’</a:t>
            </a:r>
            <a:r>
              <a:rPr lang="ru-RU" dirty="0" err="1" smtClean="0"/>
              <a:t>Орсе,Париж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0553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«Метафора – дочь воображения, рожденная мгновенной вспышкой интуиции в тревоге долгого предчувствия»                        </a:t>
            </a:r>
            <a:r>
              <a:rPr lang="ru-RU" dirty="0"/>
              <a:t>Г. </a:t>
            </a:r>
            <a:r>
              <a:rPr lang="ru-RU" dirty="0" smtClean="0"/>
              <a:t>Лорка</a:t>
            </a:r>
          </a:p>
          <a:p>
            <a:endParaRPr lang="ru-RU" dirty="0"/>
          </a:p>
          <a:p>
            <a:r>
              <a:rPr lang="ru-RU" dirty="0" smtClean="0"/>
              <a:t>«Метафора, как ключевое понятие Т-языка, относится к символам, которые могут намекать на объекты такой природы, что при использовании прямолинейных методов неизбежно игнорируются или же искажаются»                                             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                               </a:t>
            </a:r>
            <a:r>
              <a:rPr lang="ru-RU" dirty="0" err="1" smtClean="0"/>
              <a:t>Уилрайт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30692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«Мне посчастливилось увидеть незабываемое Черное море, города на побережье,… я полюбил этот край и открыл для себя все прелести Батуми, Кавказа.</a:t>
            </a:r>
          </a:p>
          <a:p>
            <a:pPr marL="0" indent="0">
              <a:buNone/>
            </a:pPr>
            <a:r>
              <a:rPr lang="ru-RU" dirty="0" smtClean="0"/>
              <a:t>Разве можно забыть набережную, порт,     южное буйство красок, ласковый прибой, но главное – это люди. Именно в Батуми я стал задумываться о психологии </a:t>
            </a:r>
            <a:r>
              <a:rPr lang="ru-RU" dirty="0" err="1" smtClean="0"/>
              <a:t>горцев,их</a:t>
            </a:r>
            <a:r>
              <a:rPr lang="ru-RU" dirty="0" smtClean="0"/>
              <a:t> таланте и самобытности .Будете в Батуми, поклонитесь милому моему сердцу городу». </a:t>
            </a:r>
            <a:r>
              <a:rPr lang="ru-RU" dirty="0" err="1" smtClean="0"/>
              <a:t>Ж.Сименон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 последнего интервью писателя: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93251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52" y="2674938"/>
            <a:ext cx="4601633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9664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88" y="2674938"/>
            <a:ext cx="4999762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3593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136" y="2674938"/>
            <a:ext cx="3465665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5628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836" y="2674938"/>
            <a:ext cx="4080266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3854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807" y="2674938"/>
            <a:ext cx="5660323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5709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59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5744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162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224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«Ассоциации дают основание,  по сходству и смежности между гетерогенными сущностями, устанавливать их аналогию, прежде всего – между элементами физической действительности и  миром идей, создаваемых разумом в процессе «восхождения» от абстрактного представления о  действительности к конкретному её постижению»»    </a:t>
            </a:r>
            <a:r>
              <a:rPr lang="ru-RU" dirty="0" err="1" smtClean="0"/>
              <a:t>В.Н.Телия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5853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8396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3858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1946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5510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0990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8137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9183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884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8648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916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Участие древнейших мифологических форм мышления в создании «наивной картины мира»</a:t>
            </a:r>
          </a:p>
          <a:p>
            <a:r>
              <a:rPr lang="ru-RU" dirty="0" smtClean="0"/>
              <a:t>Антропоцентрическая основа «наивной картины мира»</a:t>
            </a:r>
          </a:p>
          <a:p>
            <a:r>
              <a:rPr lang="ru-RU" dirty="0" smtClean="0"/>
              <a:t>Явления природы, как лица с антропоморфными свойствами</a:t>
            </a:r>
          </a:p>
          <a:p>
            <a:r>
              <a:rPr lang="ru-RU" dirty="0" smtClean="0"/>
              <a:t>Универсализм </a:t>
            </a:r>
            <a:r>
              <a:rPr lang="ru-RU" dirty="0" err="1" smtClean="0"/>
              <a:t>М.и</a:t>
            </a:r>
            <a:r>
              <a:rPr lang="ru-RU" dirty="0" smtClean="0"/>
              <a:t> антропоцентрический принцип: человек – мера всех вещей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258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3307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3733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7547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2691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459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050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9871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5189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224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704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«Под метафорой понимается любой способ косвенного и образного выражения смысла художественного текста»    </a:t>
            </a:r>
            <a:r>
              <a:rPr lang="ru-RU" dirty="0" err="1" smtClean="0"/>
              <a:t>Н.Д.Арутюнова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Виды метафоры и теории </a:t>
            </a:r>
            <a:r>
              <a:rPr lang="ru-RU" dirty="0" err="1" smtClean="0"/>
              <a:t>Дж.Лакоффа</a:t>
            </a:r>
            <a:r>
              <a:rPr lang="ru-RU" dirty="0" smtClean="0"/>
              <a:t>, </a:t>
            </a:r>
            <a:r>
              <a:rPr lang="ru-RU" dirty="0" err="1" smtClean="0"/>
              <a:t>М.Джонсона</a:t>
            </a:r>
            <a:r>
              <a:rPr lang="ru-RU" dirty="0" smtClean="0"/>
              <a:t>, И. Гальперина, </a:t>
            </a:r>
            <a:r>
              <a:rPr lang="ru-RU" dirty="0" err="1" smtClean="0"/>
              <a:t>Н.Д.Арутюновой</a:t>
            </a:r>
            <a:r>
              <a:rPr lang="ru-RU" dirty="0" smtClean="0"/>
              <a:t> и др.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50676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29815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17128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40512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97478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87970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13837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50440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84925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49679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272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Рабочее определение метафоры:</a:t>
            </a:r>
          </a:p>
          <a:p>
            <a:pPr marL="0" indent="0">
              <a:buNone/>
            </a:pPr>
            <a:r>
              <a:rPr lang="ru-RU" dirty="0" smtClean="0"/>
              <a:t> литературоведческое понятие, оперирующее не фигурами речи, а образами, основанными на переносе свойств объектов одного класса на их аналоги другого класса с целью усиления интеллектуально-эмоционального воздействия автора – адресанта на читателя - </a:t>
            </a:r>
            <a:r>
              <a:rPr lang="ru-RU" dirty="0"/>
              <a:t>а</a:t>
            </a:r>
            <a:r>
              <a:rPr lang="ru-RU" dirty="0" smtClean="0"/>
              <a:t>дресата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80340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680" y="2674938"/>
            <a:ext cx="4600578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494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Роль вторичных признаков и значений ключевых слов  в реализации принципа </a:t>
            </a:r>
            <a:r>
              <a:rPr lang="ru-RU" dirty="0" err="1" smtClean="0"/>
              <a:t>антропоморфности</a:t>
            </a:r>
            <a:r>
              <a:rPr lang="ru-RU" dirty="0" smtClean="0"/>
              <a:t> в романе </a:t>
            </a:r>
            <a:r>
              <a:rPr lang="ru-RU" dirty="0" err="1" smtClean="0"/>
              <a:t>Ж.Сименона</a:t>
            </a:r>
            <a:r>
              <a:rPr lang="ru-RU" dirty="0" smtClean="0"/>
              <a:t>:</a:t>
            </a:r>
          </a:p>
          <a:p>
            <a:r>
              <a:rPr lang="ru-RU" dirty="0" smtClean="0"/>
              <a:t>Дождь (льется, как слезы из глаз ….)</a:t>
            </a:r>
          </a:p>
          <a:p>
            <a:r>
              <a:rPr lang="ru-RU" dirty="0" smtClean="0"/>
              <a:t>Окна (подобны открытым, закрытым глазам, пустым глазницам)</a:t>
            </a:r>
          </a:p>
          <a:p>
            <a:r>
              <a:rPr lang="ru-RU" dirty="0" smtClean="0"/>
              <a:t>Гортань (как разверстый гроб в случае человеконенавистнической агитации) и т.п.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875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«Их гортань… - открытый гроб; языком своим обманывают; ноги их быстры на </a:t>
            </a:r>
            <a:r>
              <a:rPr lang="ru-RU" dirty="0" err="1" smtClean="0"/>
              <a:t>на</a:t>
            </a:r>
            <a:r>
              <a:rPr lang="ru-RU" dirty="0" smtClean="0"/>
              <a:t> пролитие крови; разрушение и пагуба на путях их»      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Библия 1988 3:13                  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90826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1080</TotalTime>
  <Words>613</Words>
  <Application>Microsoft Office PowerPoint</Application>
  <PresentationFormat>ეკრანი (4:3)</PresentationFormat>
  <Paragraphs>62</Paragraphs>
  <Slides>70</Slides>
  <Notes>0</Notes>
  <HiddenSlides>0</HiddenSlides>
  <MMClips>0</MMClips>
  <ScaleCrop>false</ScaleCrop>
  <HeadingPairs>
    <vt:vector size="6" baseType="variant">
      <vt:variant>
        <vt:lpstr>გამოყენებული შრიფტები</vt:lpstr>
      </vt:variant>
      <vt:variant>
        <vt:i4>2</vt:i4>
      </vt:variant>
      <vt:variant>
        <vt:lpstr>თემა</vt:lpstr>
      </vt:variant>
      <vt:variant>
        <vt:i4>1</vt:i4>
      </vt:variant>
      <vt:variant>
        <vt:lpstr>სლაიდების სათაურები</vt:lpstr>
      </vt:variant>
      <vt:variant>
        <vt:i4>70</vt:i4>
      </vt:variant>
    </vt:vector>
  </HeadingPairs>
  <TitlesOfParts>
    <vt:vector size="73" baseType="lpstr">
      <vt:lpstr>Candara</vt:lpstr>
      <vt:lpstr>Symbol</vt:lpstr>
      <vt:lpstr>Волна</vt:lpstr>
      <vt:lpstr>Метафоризация в социопсихологическом романе Ж. Сименона   “Les Gens d’en face”  о Батуми</vt:lpstr>
      <vt:lpstr>Теоретическая часть.Метафора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Здание бывшего Дома агитации и пропаганды</vt:lpstr>
      <vt:lpstr>PowerPoint-ის პრეზენტაცია</vt:lpstr>
      <vt:lpstr>Место расположения Дома Стандартов за посёлком БНЗ</vt:lpstr>
      <vt:lpstr>Водная гладь, как метафорический символ спасения героев романа</vt:lpstr>
      <vt:lpstr>Столовая для рабочих и чиновников администрации</vt:lpstr>
      <vt:lpstr>Здание столовой в действии романа</vt:lpstr>
      <vt:lpstr>Здание бывшего морского ГПУ  Батуми</vt:lpstr>
      <vt:lpstr>Здание бывшего морского ГПУ Батуми</vt:lpstr>
      <vt:lpstr>Место проживания главного героя романа – турецкого консула</vt:lpstr>
      <vt:lpstr>PowerPoint-ის პრეზენტაცია</vt:lpstr>
      <vt:lpstr>Резиденция главного героя романа</vt:lpstr>
      <vt:lpstr>Окна  «людей напротив»</vt:lpstr>
      <vt:lpstr>К МЕТАФОРЕ  «ОКНА – ГЛАЗА»</vt:lpstr>
      <vt:lpstr>Здание бывшей портовой гостиницы у  морского ГПУ, где жил Сименон</vt:lpstr>
      <vt:lpstr>Вход  в бывшую гостиницу для иностранных моряков</vt:lpstr>
      <vt:lpstr>Преемственность поколений…</vt:lpstr>
      <vt:lpstr>Улочка Саят – Нова,знаковая в сюжете романа</vt:lpstr>
      <vt:lpstr>Кооперативы,как символ социального расслоения общества</vt:lpstr>
      <vt:lpstr>Метафоричность заглавия романа</vt:lpstr>
      <vt:lpstr>Жорж Сименон на наб.д’Орсе,Париж</vt:lpstr>
      <vt:lpstr>Из последнего интервью писателя: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Метафоризация в социопсихологическом романе Ж. Сименона   “Les gens d’en face”  о Батуми</dc:title>
  <dc:creator>Victoria</dc:creator>
  <cp:lastModifiedBy>admin</cp:lastModifiedBy>
  <cp:revision>52</cp:revision>
  <dcterms:created xsi:type="dcterms:W3CDTF">2018-03-22T17:50:20Z</dcterms:created>
  <dcterms:modified xsi:type="dcterms:W3CDTF">2018-03-26T05:35:49Z</dcterms:modified>
</cp:coreProperties>
</file>