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49" d="100"/>
          <a:sy n="49" d="100"/>
        </p:scale>
        <p:origin x="6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6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3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9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3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56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8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2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92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33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2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47A20-81F9-4EB2-9811-C62767CB2E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9B262-C33D-464E-9E02-EB0327F9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772886"/>
            <a:ext cx="662538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ელექტრომემრანული</a:t>
            </a:r>
          </a:p>
          <a:p>
            <a:r>
              <a:rPr lang="ka-GE" sz="4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პროცესები და მათი</a:t>
            </a:r>
          </a:p>
          <a:p>
            <a:r>
              <a:rPr lang="ka-GE" sz="4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გამოყენების სფეროები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26903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26903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3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72357"/>
            <a:ext cx="12192000" cy="693035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815389" y="1864961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ელექტრომემრანული</a:t>
            </a:r>
          </a:p>
          <a:p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პროცესები და მათი</a:t>
            </a:r>
          </a:p>
          <a:p>
            <a:r>
              <a:rPr lang="ka-GE" sz="4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გამოყენების სფეროები</a:t>
            </a:r>
          </a:p>
        </p:txBody>
      </p:sp>
    </p:spTree>
    <p:extLst>
      <p:ext uri="{BB962C8B-B14F-4D97-AF65-F5344CB8AC3E}">
        <p14:creationId xmlns:p14="http://schemas.microsoft.com/office/powerpoint/2010/main" val="236850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42"/>
            <a:ext cx="12192000" cy="6857999"/>
          </a:xfrm>
        </p:spPr>
      </p:pic>
      <p:sp>
        <p:nvSpPr>
          <p:cNvPr id="5" name="Прямоугольник 4"/>
          <p:cNvSpPr/>
          <p:nvPr/>
        </p:nvSpPr>
        <p:spPr>
          <a:xfrm>
            <a:off x="1620253" y="1497747"/>
            <a:ext cx="9176084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a-GE" sz="2400" b="1" dirty="0" smtClean="0"/>
              <a:t> </a:t>
            </a:r>
            <a:r>
              <a:rPr lang="ka-GE" sz="2400" dirty="0" smtClean="0"/>
              <a:t>ამ პროცესის განხორციელებისათვის იყენებენ მემბრანულ წყობას, რომელიც შედგება მხოლოდ კათიონ - ან ანიონმიმოცვლითი მემბრანებისაგან.</a:t>
            </a:r>
          </a:p>
          <a:p>
            <a:pPr algn="just">
              <a:lnSpc>
                <a:spcPct val="160000"/>
              </a:lnSpc>
            </a:pPr>
            <a:r>
              <a:rPr lang="ka-GE" sz="2400" dirty="0" smtClean="0"/>
              <a:t> მაგალითად, ციტრუსოვანი წვენის ნეიტრალიზაციას თან ახლავს დაუმუშავებელ წვენში  ციტრატ იონის უწყვეტი ჩანაცვლება  ჰიდროქსილის იონებით გასაწმენდი ხსნარიდან, რომლებიც წარმოიქმნებიან  ანიონმიმოცვლითი მემბრანების წყობის დახმარებით.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22325" y="438022"/>
            <a:ext cx="6287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600" b="1" i="1" dirty="0" smtClean="0"/>
              <a:t>უწყვეტი  იონური  მიმოცვლა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501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7999"/>
          </a:xfrm>
        </p:spPr>
      </p:pic>
      <p:sp>
        <p:nvSpPr>
          <p:cNvPr id="5" name="Прямоугольник 4"/>
          <p:cNvSpPr/>
          <p:nvPr/>
        </p:nvSpPr>
        <p:spPr>
          <a:xfrm>
            <a:off x="368968" y="1690688"/>
            <a:ext cx="12240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dirty="0" smtClean="0"/>
              <a:t> ეს არის ორ ელექტროლიტს შორის მიმოცვლის რეაქცია, მაგალითად: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7784" y="2689607"/>
            <a:ext cx="63305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3600" b="1" dirty="0" smtClean="0"/>
              <a:t>NaBr + AgNO</a:t>
            </a:r>
            <a:r>
              <a:rPr lang="ka-GE" sz="3600" b="1" baseline="-25000" dirty="0" smtClean="0"/>
              <a:t>3</a:t>
            </a:r>
            <a:r>
              <a:rPr lang="ka-GE" sz="3600" b="1" dirty="0" smtClean="0"/>
              <a:t> = AgBr + NaNO</a:t>
            </a:r>
            <a:r>
              <a:rPr lang="ka-GE" sz="3600" b="1" baseline="-25000" dirty="0" smtClean="0"/>
              <a:t>3</a:t>
            </a:r>
            <a:r>
              <a:rPr lang="ka-GE" sz="3600" b="1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70022" y="4088636"/>
            <a:ext cx="114219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dirty="0" smtClean="0"/>
              <a:t>ამ ტიპის რეაქცია შეიძლება უწყვეტად ჩავატაროთ ელექტროდიალიზურ აპარატში, რომელიც შედგება გარკვეული თანმიმდევრობით განლაგებული კათიონ- და ანიონმიმოცვლითი მემბრანებისაგან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03544" y="430159"/>
            <a:ext cx="4584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600" b="1" i="1" dirty="0" smtClean="0">
                <a:solidFill>
                  <a:schemeClr val="accent6">
                    <a:lumMod val="50000"/>
                  </a:schemeClr>
                </a:solidFill>
              </a:rPr>
              <a:t>მიმოცვლის რეაქცია. 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6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264" y="204704"/>
            <a:ext cx="11935326" cy="1325563"/>
          </a:xfrm>
        </p:spPr>
        <p:txBody>
          <a:bodyPr>
            <a:no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</a:rPr>
              <a:t>მიმოცვლითი რეაქციის საფუძველზე ფოტოგრაფიული ემულსიის მომზადების ხელსაწყოს სქემა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w.patriot-izdat.ru/images/upload/2008042814531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68" y="1690688"/>
            <a:ext cx="10311063" cy="503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0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6986" y="204704"/>
            <a:ext cx="10515600" cy="1325563"/>
          </a:xfrm>
        </p:spPr>
        <p:txBody>
          <a:bodyPr>
            <a:norm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</a:rPr>
              <a:t>ელექტროფორეზი 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w.patriot-izdat.ru/images/upload/2008042423493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473" y="1857710"/>
            <a:ext cx="9545053" cy="4591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5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167" y="232121"/>
            <a:ext cx="10515600" cy="1325563"/>
          </a:xfrm>
        </p:spPr>
        <p:txBody>
          <a:bodyPr>
            <a:normAutofit/>
          </a:bodyPr>
          <a:lstStyle/>
          <a:p>
            <a:r>
              <a:rPr lang="ka-GE" sz="3200" b="1" i="1" dirty="0" smtClean="0">
                <a:solidFill>
                  <a:schemeClr val="accent5">
                    <a:lumMod val="50000"/>
                  </a:schemeClr>
                </a:solidFill>
              </a:rPr>
              <a:t>ელექტროდიალიზის პროცესის სქემა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.patriot-izdat.ru/images/upload/2008042619452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68" y="1512804"/>
            <a:ext cx="9841832" cy="5345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8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0779" y="349083"/>
            <a:ext cx="10515600" cy="1325563"/>
          </a:xfrm>
        </p:spPr>
        <p:txBody>
          <a:bodyPr>
            <a:noAutofit/>
          </a:bodyPr>
          <a:lstStyle/>
          <a:p>
            <a:r>
              <a:rPr lang="ka-GE" sz="3200" b="1" i="1" dirty="0" smtClean="0">
                <a:solidFill>
                  <a:schemeClr val="accent5">
                    <a:lumMod val="50000"/>
                  </a:schemeClr>
                </a:solidFill>
              </a:rPr>
              <a:t>ბიპოლარული მემბრანის მუშაობის პრინციპი.</a:t>
            </a: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.patriot-izdat.ru/images/upload/2008042420415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853" y="2034172"/>
            <a:ext cx="9256294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84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1338" y="316998"/>
            <a:ext cx="10515600" cy="1325563"/>
          </a:xfrm>
        </p:spPr>
        <p:txBody>
          <a:bodyPr>
            <a:normAutofit/>
          </a:bodyPr>
          <a:lstStyle/>
          <a:p>
            <a:r>
              <a:rPr lang="ka-GE" sz="3200" b="1" i="1" dirty="0" smtClean="0">
                <a:solidFill>
                  <a:schemeClr val="accent5">
                    <a:lumMod val="50000"/>
                  </a:schemeClr>
                </a:solidFill>
              </a:rPr>
              <a:t>გოგირდმჟავისა და ნატრიუმის ტუტის წარმოება ელექტროდილიზით ბიპოლარული მემბრანებით. 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.patriot-izdat.ru/images/upload/2008042420422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74" y="2034173"/>
            <a:ext cx="6914147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9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  <p:sp>
        <p:nvSpPr>
          <p:cNvPr id="6" name="Прямоугольник 5"/>
          <p:cNvSpPr/>
          <p:nvPr/>
        </p:nvSpPr>
        <p:spPr>
          <a:xfrm>
            <a:off x="721895" y="2055812"/>
            <a:ext cx="97215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მემბრანული პაკეტი: - 50 წყვილი მემბრანით;</a:t>
            </a:r>
          </a:p>
          <a:p>
            <a:r>
              <a:rPr lang="ka-GE" sz="2800" dirty="0" smtClean="0"/>
              <a:t>ტუტე ხსნარებისათვის  - MK-40 და MБ-2   მემბრანებით;</a:t>
            </a:r>
          </a:p>
          <a:p>
            <a:r>
              <a:rPr lang="ka-GE" sz="2800" dirty="0" smtClean="0"/>
              <a:t>მჟავა ხსნარებისათვის   -  MA-40  და MБ-2 მემბრანებით</a:t>
            </a:r>
            <a:r>
              <a:rPr lang="ka-GE" sz="2800" b="1" dirty="0" smtClean="0"/>
              <a:t> </a:t>
            </a:r>
            <a:endParaRPr lang="ru-RU" sz="2800" dirty="0" smtClean="0"/>
          </a:p>
          <a:p>
            <a:r>
              <a:rPr lang="ka-GE" sz="2800" dirty="0" smtClean="0"/>
              <a:t> ერთი კამერის სისქე - 1,2 მმ,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 ერთი მემბრანის  მუშა ფართობი - 0,124 მ</a:t>
            </a:r>
            <a:r>
              <a:rPr lang="ka-GE" sz="2800" baseline="30000" dirty="0" smtClean="0"/>
              <a:t>2</a:t>
            </a:r>
            <a:r>
              <a:rPr lang="ka-GE" sz="2800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სამუშაო ხსნარი - 0,5 გ/ლ სხვადასხვა </a:t>
            </a:r>
            <a:r>
              <a:rPr lang="en-US" sz="2800" dirty="0" smtClean="0"/>
              <a:t>pH</a:t>
            </a:r>
            <a:r>
              <a:rPr lang="ka-GE" sz="2800" dirty="0" smtClean="0"/>
              <a:t>-ის მქონე </a:t>
            </a:r>
            <a:r>
              <a:rPr lang="en-US" sz="2800" dirty="0" err="1" smtClean="0"/>
              <a:t>NaCI</a:t>
            </a:r>
            <a:r>
              <a:rPr lang="en-US" sz="2800" dirty="0" smtClean="0"/>
              <a:t>-</a:t>
            </a:r>
            <a:r>
              <a:rPr lang="ka-GE" sz="2800" dirty="0" smtClean="0"/>
              <a:t>ის ხსნარი;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დანადგარის წარმადობა - </a:t>
            </a:r>
            <a:r>
              <a:rPr lang="ru-RU" sz="2800" dirty="0" smtClean="0"/>
              <a:t>Q=0,5– 1,5 </a:t>
            </a:r>
            <a:r>
              <a:rPr lang="ka-GE" sz="2800" dirty="0" smtClean="0"/>
              <a:t>მ</a:t>
            </a:r>
            <a:r>
              <a:rPr lang="ka-GE" sz="2800" baseline="30000" dirty="0" smtClean="0"/>
              <a:t>3 </a:t>
            </a:r>
            <a:r>
              <a:rPr lang="ka-GE" sz="2800" dirty="0" smtClean="0"/>
              <a:t>/სთ;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ძაბვა  - </a:t>
            </a:r>
            <a:r>
              <a:rPr lang="en-US" sz="2800" dirty="0" smtClean="0"/>
              <a:t>U= 50-350 </a:t>
            </a:r>
            <a:r>
              <a:rPr lang="ka-GE" sz="2800" dirty="0" smtClean="0"/>
              <a:t>ვ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3382" y="704740"/>
            <a:ext cx="11165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</a:rPr>
              <a:t> ელექტროდიალიზური პროცესის მუშა პარამეტრები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951163" y="32178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6" name="Прямая со стрелкой 5"/>
          <p:cNvCxnSpPr>
            <a:cxnSpLocks noChangeShapeType="1"/>
          </p:cNvCxnSpPr>
          <p:nvPr/>
        </p:nvCxnSpPr>
        <p:spPr bwMode="auto">
          <a:xfrm>
            <a:off x="6103938" y="19504025"/>
            <a:ext cx="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951163" y="36750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ცხრილი 1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7232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900248"/>
              </p:ext>
            </p:extLst>
          </p:nvPr>
        </p:nvGraphicFramePr>
        <p:xfrm>
          <a:off x="614767" y="1529539"/>
          <a:ext cx="10978341" cy="493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218"/>
                <a:gridCol w="1765778"/>
                <a:gridCol w="1904206"/>
                <a:gridCol w="1904206"/>
                <a:gridCol w="1953255"/>
                <a:gridCol w="282599"/>
                <a:gridCol w="1385079"/>
              </a:tblGrid>
              <a:tr h="25534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ძაბვა, ვ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დენის სიმკრივე, ა/მ</a:t>
                      </a:r>
                      <a:r>
                        <a:rPr lang="ka-GE" sz="20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ენერგოხარჯი.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კვტ.სთ/მ</a:t>
                      </a:r>
                      <a:r>
                        <a:rPr lang="ka-GE" sz="200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0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პროდუქტი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chemeClr val="tx1"/>
                          </a:solidFill>
                          <a:effectLst/>
                        </a:rPr>
                        <a:t>კონცენტრატი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498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საწყისი ხსნარის 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pH=7,5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3.06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4,4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10,2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0,02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4,68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12,2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0,06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8,46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3,7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11,2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0,17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53498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                        </a:t>
                      </a: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საწყისი ხსნარის 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pH=8,5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2,28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7,2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12,2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0,01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5,08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12,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0,07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83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7,98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3,7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11,0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0,16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685406" y="365124"/>
            <a:ext cx="10087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b="1" i="1" dirty="0" smtClean="0"/>
              <a:t>აპარატში სუსტი ფუძე ხსნარების </a:t>
            </a:r>
            <a:r>
              <a:rPr lang="en-US" sz="2800" b="1" i="1" dirty="0" smtClean="0"/>
              <a:t>pH- </a:t>
            </a:r>
            <a:r>
              <a:rPr lang="ka-GE" sz="2800" b="1" i="1" dirty="0" smtClean="0"/>
              <a:t>ის  ცვლილების მონაცემები   (</a:t>
            </a:r>
            <a:r>
              <a:rPr lang="en-US" sz="2800" b="1" i="1" dirty="0" smtClean="0"/>
              <a:t>Q= 1 </a:t>
            </a:r>
            <a:r>
              <a:rPr lang="ka-GE" sz="2800" b="1" i="1" dirty="0" smtClean="0"/>
              <a:t>მ3/სთ)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643733" y="792979"/>
            <a:ext cx="1311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/>
              <a:t>ცხრილი 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7999"/>
          </a:xfrm>
        </p:spPr>
      </p:pic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999489"/>
              </p:ext>
            </p:extLst>
          </p:nvPr>
        </p:nvGraphicFramePr>
        <p:xfrm>
          <a:off x="328862" y="1018131"/>
          <a:ext cx="11534273" cy="6119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391"/>
                <a:gridCol w="1880171"/>
                <a:gridCol w="1897516"/>
                <a:gridCol w="1889426"/>
                <a:gridCol w="1889426"/>
                <a:gridCol w="2140343"/>
              </a:tblGrid>
              <a:tr h="445942"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ძაბვა, ვ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დენის სიმკრივე, ა/მ</a:t>
                      </a:r>
                      <a:r>
                        <a:rPr lang="ka-GE" sz="16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პროდუქტი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grid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კონცენტრატი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ენერგოხარჯი. კვტ.სთ/მ</a:t>
                      </a:r>
                      <a:r>
                        <a:rPr lang="ka-GE" sz="16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55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1" dirty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NaOH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dirty="0">
                          <a:solidFill>
                            <a:schemeClr val="tx1"/>
                          </a:solidFill>
                          <a:effectLst/>
                        </a:rPr>
                        <a:t>მგ.ექვ./დმ</a:t>
                      </a:r>
                      <a:r>
                        <a:rPr lang="ka-GE" sz="1400" b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33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Q = 0,5 </a:t>
                      </a: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მ</a:t>
                      </a: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5,56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9,0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0,19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6,29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0,27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 = 0,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7 მ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5,80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8,6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0,32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0,09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140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7,74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6,7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0,32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 =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1,0 მ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9,0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0,06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9,03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6,9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 =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,5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მ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6,29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9,7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0,04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9,19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8,2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10,64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0,40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  <a:tr h="278433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14,03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12,6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solidFill>
                            <a:schemeClr val="tx1"/>
                          </a:solidFill>
                          <a:effectLst/>
                        </a:rPr>
                        <a:t>0,27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0,21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7" marR="61697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67938" y="199510"/>
            <a:ext cx="105596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b="1" i="1" dirty="0" smtClean="0"/>
              <a:t>pH =9,3  ხსნარის დანადგარში დამუშავების მონაცემები</a:t>
            </a:r>
            <a:br>
              <a:rPr lang="ka-GE" sz="2800" b="1" i="1" dirty="0" smtClean="0"/>
            </a:br>
            <a:r>
              <a:rPr lang="ka-GE" sz="2800" b="1" i="1" dirty="0" smtClean="0"/>
              <a:t/>
            </a:r>
            <a:br>
              <a:rPr lang="ka-GE" sz="2800" b="1" i="1" dirty="0" smtClean="0"/>
            </a:b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609266" y="396552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 smtClean="0"/>
              <a:t>ცხრილი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9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5" name="Прямоугольник 4"/>
          <p:cNvSpPr/>
          <p:nvPr/>
        </p:nvSpPr>
        <p:spPr>
          <a:xfrm>
            <a:off x="1148972" y="381575"/>
            <a:ext cx="98940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600" b="1" i="1" dirty="0" smtClean="0"/>
              <a:t>ელექტრომემბრანულ პროცესებს მიეკუთვნება: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8972" y="1895392"/>
            <a:ext cx="105877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ელექტროდიალიზი,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 ელექტროდიალიზი ბიპოლარული მემბრანებით,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 მემბრანული ელექტროლიზი,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ელექტროდეიონიზაცია,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ელექტროსორბცია,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უწყვეტი იონური მიმოცვლა,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მიმოცვლის რეაქცია,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ელექროგრავიტაცია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სატრანსპორტო </a:t>
            </a:r>
            <a:r>
              <a:rPr lang="ka-GE" sz="2800" i="1" dirty="0" smtClean="0"/>
              <a:t>განმუხტვა. </a:t>
            </a:r>
            <a:endParaRPr lang="ka-GE" sz="2800" i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ka-GE" sz="2800" i="1" dirty="0"/>
              <a:t> ელექტროფორეზი.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9661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847409"/>
              </p:ext>
            </p:extLst>
          </p:nvPr>
        </p:nvGraphicFramePr>
        <p:xfrm>
          <a:off x="1127022" y="826790"/>
          <a:ext cx="9937955" cy="5928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098"/>
                <a:gridCol w="1619962"/>
                <a:gridCol w="1634905"/>
                <a:gridCol w="1627932"/>
                <a:gridCol w="1627932"/>
                <a:gridCol w="1844126"/>
              </a:tblGrid>
              <a:tr h="350799"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solidFill>
                            <a:schemeClr val="tx1"/>
                          </a:solidFill>
                          <a:effectLst/>
                        </a:rPr>
                        <a:t>ძაბვა, ვ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solidFill>
                            <a:schemeClr val="tx1"/>
                          </a:solidFill>
                          <a:effectLst/>
                        </a:rPr>
                        <a:t>დენის სიმკრივე, ა/მ</a:t>
                      </a:r>
                      <a:r>
                        <a:rPr lang="ka-GE" sz="18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solidFill>
                            <a:schemeClr val="tx1"/>
                          </a:solidFill>
                          <a:effectLst/>
                        </a:rPr>
                        <a:t>პროდუქტი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grid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კონცენტრატი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solidFill>
                            <a:schemeClr val="tx1"/>
                          </a:solidFill>
                          <a:effectLst/>
                        </a:rPr>
                        <a:t>ენერგოხარჯი. კვტ.სთ/მ</a:t>
                      </a:r>
                      <a:r>
                        <a:rPr lang="ka-GE" sz="14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439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b="1" dirty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NaOH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dirty="0">
                          <a:solidFill>
                            <a:schemeClr val="tx1"/>
                          </a:solidFill>
                          <a:effectLst/>
                        </a:rPr>
                        <a:t>მგ.ექვ./დმ</a:t>
                      </a:r>
                      <a:r>
                        <a:rPr lang="ka-GE" sz="1400" b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60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Q = 0,5 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მ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3,38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0,04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6,53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9,7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9,67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0,36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Q = 0,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7 მ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6,77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0,35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13,79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8,6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0,40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0,45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21,29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0,72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0,88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Q = 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1,0 მ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8,22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0,90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0,09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16,93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0,38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25,16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9,2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0,83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350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28,79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1,14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 gridSpan="6"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Q = </a:t>
                      </a: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,5 </a:t>
                      </a: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მ</a:t>
                      </a: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/სთ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8,70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10,7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0,06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19,35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1,10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0,28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29,09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8,8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12,5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0,81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0,64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19860"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350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28,79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12,4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solidFill>
                            <a:schemeClr val="tx1"/>
                          </a:solidFill>
                          <a:effectLst/>
                        </a:rPr>
                        <a:t>1,40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marL="0" marR="3746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solidFill>
                            <a:schemeClr val="tx1"/>
                          </a:solidFill>
                          <a:effectLst/>
                        </a:rPr>
                        <a:t>0,75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00056" y="156464"/>
            <a:ext cx="785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2400" b="1" i="1" dirty="0"/>
              <a:t>pH =10,6  ხსნარის  დანადგარში დამუშავები მონაცემები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858948" y="557862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/>
              <a:t>ცხრილი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82297"/>
          </a:xfrm>
        </p:spPr>
      </p:pic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524994"/>
              </p:ext>
            </p:extLst>
          </p:nvPr>
        </p:nvGraphicFramePr>
        <p:xfrm>
          <a:off x="513907" y="1254641"/>
          <a:ext cx="11164186" cy="5295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3404"/>
                <a:gridCol w="1795669"/>
                <a:gridCol w="1936440"/>
                <a:gridCol w="1936440"/>
                <a:gridCol w="1986322"/>
                <a:gridCol w="1695911"/>
              </a:tblGrid>
              <a:tr h="7642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ძაბვა, ვ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დენის სიმკრივე, ა/მ</a:t>
                      </a:r>
                      <a:r>
                        <a:rPr lang="ka-GE" sz="20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ენერგოხარჯი.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კვტ.სთ/მ</a:t>
                      </a:r>
                      <a:r>
                        <a:rPr lang="ka-GE" sz="200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0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chemeClr val="tx1"/>
                          </a:solidFill>
                          <a:effectLst/>
                        </a:rPr>
                        <a:t>პროდუქტი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chemeClr val="tx1"/>
                          </a:solidFill>
                          <a:effectLst/>
                        </a:rPr>
                        <a:t>კონცენტრატი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364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საწყისი ხსნარის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pH=7,5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10,48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1,2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</a:t>
                      </a: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10,64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3,</a:t>
                      </a: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1,2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</a:t>
                      </a: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13,30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7,8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1,</a:t>
                      </a: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0,</a:t>
                      </a: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16,12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10,1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1,0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1,00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                       </a:t>
                      </a: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საწყისი ხსნარის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pH=8,5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17,09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1,1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0,71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270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20,27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7,8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1,0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0.90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0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22,58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10,5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</a:rPr>
                        <a:t>1,0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>
                          <a:solidFill>
                            <a:schemeClr val="tx1"/>
                          </a:solidFill>
                          <a:effectLst/>
                        </a:rPr>
                        <a:t>1,12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41206" y="269860"/>
            <a:ext cx="98368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/>
              <a:t>H</a:t>
            </a:r>
            <a:r>
              <a:rPr lang="ka-GE" sz="2800" b="1" i="1" dirty="0"/>
              <a:t>= 3,3  ხსნარის  დანადგარში დამუშავების შედეგები</a:t>
            </a:r>
            <a:br>
              <a:rPr lang="ka-GE" sz="2800" b="1" i="1" dirty="0"/>
            </a:br>
            <a:r>
              <a:rPr lang="ru-RU" sz="2800" b="1" i="1" dirty="0"/>
              <a:t/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26865" y="518080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i="1" dirty="0"/>
              <a:t>ცხრილი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9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846" y="786653"/>
            <a:ext cx="11334307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a-GE" i="1" dirty="0"/>
              <a:t>სხვადასხვა ფუძე (მჟავა) pH -ის  მქონე მარილხსნარების pH-ის ურეაგენტოდ რეგულირება შესაძლებელია მემბრანული მეთოდის - ელექტროდიალიზი ბიპოლარული მემბრანებით  გამოყენებით ;  </a:t>
            </a:r>
          </a:p>
          <a:p>
            <a:pPr marL="285750" lvl="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endParaRPr lang="ru-RU" i="1" dirty="0"/>
          </a:p>
          <a:p>
            <a:pPr marL="285750" lvl="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a-GE" i="1" dirty="0"/>
              <a:t>დადგენილია, რომ როცა ხსნარის  3 &lt; pH &lt; 11 pH-ის ცვლილების ინტენსივობა  დამოკიდებულია საწყისი  pH-ის მნიშვნელობაზე, დანადგარის წარმადობაზე და დენის სიმკვრივეზე აპარატში.</a:t>
            </a:r>
            <a:endParaRPr lang="ru-RU" i="1" dirty="0"/>
          </a:p>
          <a:p>
            <a:pPr marL="285750" lvl="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a-GE" i="1" dirty="0"/>
              <a:t> რაც უფრო დიდია საწყისი pH-ის გადახრა ნეიტრალურიდან, მით მაღალია დენის სიმკრივე და ნეიტრალიზაციის პროცესის ენერგოხარჯი.</a:t>
            </a:r>
          </a:p>
          <a:p>
            <a:pPr lvl="0">
              <a:lnSpc>
                <a:spcPct val="170000"/>
              </a:lnSpc>
            </a:pPr>
            <a:r>
              <a:rPr lang="ka-GE" i="1" dirty="0"/>
              <a:t> </a:t>
            </a:r>
            <a:endParaRPr lang="ru-RU" i="1" dirty="0"/>
          </a:p>
          <a:p>
            <a:pPr marL="285750" lvl="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a-GE" i="1" dirty="0"/>
              <a:t>დადგენილია, როცა ხსნარის  3&gt;pH&gt;11</a:t>
            </a:r>
            <a:r>
              <a:rPr lang="en-US" i="1" dirty="0"/>
              <a:t>-</a:t>
            </a:r>
            <a:r>
              <a:rPr lang="ka-GE" i="1" dirty="0"/>
              <a:t>ზე  მნიშვნელობების დროს ელექტროდიალიზის მეთოდით პრაქტიკულად არ აქვს ადგილი   ხსნარის pH-ის  ცვლილებას, რაც აიხსნება  სისტემაში შესაბამისად წყალბადის   ან ჰიდროქსილის იონების სიჭარბით, რომლებიც  დიდი ალბათობით  ეწინააღმდეგებიან  ბიპოლარული მემბრანის მიერ დამატებით   H</a:t>
            </a:r>
            <a:r>
              <a:rPr lang="ka-GE" i="1" baseline="30000" dirty="0"/>
              <a:t>+</a:t>
            </a:r>
            <a:r>
              <a:rPr lang="ka-GE" i="1" dirty="0"/>
              <a:t>  და   OH</a:t>
            </a:r>
            <a:r>
              <a:rPr lang="ka-GE" i="1" baseline="30000" dirty="0"/>
              <a:t>- </a:t>
            </a:r>
            <a:r>
              <a:rPr lang="ka-GE" i="1" dirty="0"/>
              <a:t>იონების </a:t>
            </a:r>
            <a:r>
              <a:rPr lang="ka-GE" i="1" baseline="30000" dirty="0"/>
              <a:t> </a:t>
            </a:r>
            <a:r>
              <a:rPr lang="ka-GE" i="1" dirty="0"/>
              <a:t>  გენერირებას.</a:t>
            </a:r>
            <a:endParaRPr lang="ru-RU" i="1" dirty="0"/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endParaRPr lang="ru-RU" i="1" dirty="0"/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15294" y="3728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sz="3200" b="1" i="1" dirty="0">
                <a:solidFill>
                  <a:srgbClr val="FF0000"/>
                </a:solidFill>
              </a:rPr>
              <a:t>დ ა ს კ ვ ნ ა</a:t>
            </a:r>
            <a:r>
              <a:rPr lang="ru-RU" sz="3200" b="1" i="1" dirty="0">
                <a:solidFill>
                  <a:srgbClr val="FF0000"/>
                </a:solidFill>
              </a:rPr>
              <a:t/>
            </a:r>
            <a:br>
              <a:rPr lang="ru-RU" sz="3200" b="1" i="1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114646" y="1690688"/>
            <a:ext cx="688989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4400" b="1" i="1" dirty="0">
                <a:solidFill>
                  <a:srgbClr val="FF0000"/>
                </a:solidFill>
              </a:rPr>
              <a:t> </a:t>
            </a:r>
            <a:r>
              <a:rPr lang="ka-GE" sz="4400" b="1" i="1" dirty="0" smtClean="0">
                <a:solidFill>
                  <a:srgbClr val="FF0000"/>
                </a:solidFill>
              </a:rPr>
              <a:t>       გმადლობთ</a:t>
            </a:r>
          </a:p>
          <a:p>
            <a:r>
              <a:rPr lang="ka-GE" sz="4400" b="1" i="1" dirty="0" smtClean="0">
                <a:solidFill>
                  <a:srgbClr val="FF0000"/>
                </a:solidFill>
              </a:rPr>
              <a:t>ყურადღებისთვის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139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  <p:pic>
        <p:nvPicPr>
          <p:cNvPr id="5" name="Объект 5" descr="http://ww.patriot-izdat.ru/images/upload/20080424223143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95" y="1200025"/>
            <a:ext cx="10327105" cy="5494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390772" y="361282"/>
            <a:ext cx="54104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ელექტროლიზის სახეები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0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 descr="http://w.patriot-izdat.ru/images/upload/2008042422315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4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811" y="509504"/>
            <a:ext cx="10515600" cy="1325563"/>
          </a:xfrm>
        </p:spPr>
        <p:txBody>
          <a:bodyPr>
            <a:normAutofit/>
          </a:bodyPr>
          <a:lstStyle/>
          <a:p>
            <a:r>
              <a:rPr lang="ka-G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ელექტროდეიონიზაციის  პროცესი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http://ww.patriot-izdat.ru/images/upload/2008042619561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64" y="2278438"/>
            <a:ext cx="10475493" cy="4274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29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326" y="653883"/>
            <a:ext cx="10515600" cy="1325563"/>
          </a:xfrm>
        </p:spPr>
        <p:txBody>
          <a:bodyPr>
            <a:normAutofit/>
          </a:bodyPr>
          <a:lstStyle/>
          <a:p>
            <a:r>
              <a:rPr lang="ka-GE" sz="3200" b="1" i="1" dirty="0" smtClean="0">
                <a:solidFill>
                  <a:srgbClr val="FF0000"/>
                </a:solidFill>
              </a:rPr>
              <a:t>ელექტროდეიონიზაციის პროცესის ორგანიზების სქემა</a:t>
            </a:r>
            <a:endParaRPr lang="ru-RU" sz="3200" dirty="0"/>
          </a:p>
        </p:txBody>
      </p:sp>
      <p:pic>
        <p:nvPicPr>
          <p:cNvPr id="4" name="Объект 3" descr="http://w.patriot-izdat.ru/images/upload/2008042619563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61" y="2277978"/>
            <a:ext cx="8494295" cy="37297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48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3232" y="365125"/>
            <a:ext cx="10515600" cy="1325563"/>
          </a:xfrm>
        </p:spPr>
        <p:txBody>
          <a:bodyPr>
            <a:norm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</a:rPr>
              <a:t>ელექტროსორბციის პროცესის სქემა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 descr="http://ww.patriot-izdat.ru/images/upload/2008042422384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63" y="1690688"/>
            <a:ext cx="10010273" cy="4879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6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2006" y="155411"/>
            <a:ext cx="11353800" cy="1325563"/>
          </a:xfrm>
        </p:spPr>
        <p:txBody>
          <a:bodyPr>
            <a:norm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ელექტროგრავიტაცია </a:t>
            </a:r>
            <a:endParaRPr lang="ru-RU" sz="3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http://ww.patriot-izdat.ru/images/upload/2008042423200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" y="1725872"/>
            <a:ext cx="10407535" cy="4791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95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084" y="150312"/>
            <a:ext cx="10515600" cy="1325563"/>
          </a:xfrm>
        </p:spPr>
        <p:txBody>
          <a:bodyPr>
            <a:normAutofit/>
          </a:bodyPr>
          <a:lstStyle/>
          <a:p>
            <a:r>
              <a:rPr lang="ka-GE" sz="3600" b="1" i="1" dirty="0" smtClean="0">
                <a:solidFill>
                  <a:schemeClr val="accent5">
                    <a:lumMod val="50000"/>
                  </a:schemeClr>
                </a:solidFill>
              </a:rPr>
              <a:t>სატრანსპორტო განმუხტვის პროცესის სქემა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Объект 3" descr="http://ww.patriot-izdat.ru/images/upload/2008042423274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9" y="1475875"/>
            <a:ext cx="10234862" cy="51910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777</Words>
  <Application>Microsoft Office PowerPoint</Application>
  <PresentationFormat>Широкоэкранный</PresentationFormat>
  <Paragraphs>336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Sylfaen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ელექტროდეიონიზაციის  პროცესი</vt:lpstr>
      <vt:lpstr>ელექტროდეიონიზაციის პროცესის ორგანიზების სქემა</vt:lpstr>
      <vt:lpstr>ელექტროსორბციის პროცესის სქემა</vt:lpstr>
      <vt:lpstr>ელექტროგრავიტაცია </vt:lpstr>
      <vt:lpstr>სატრანსპორტო განმუხტვის პროცესის სქემა</vt:lpstr>
      <vt:lpstr>Презентация PowerPoint</vt:lpstr>
      <vt:lpstr>Презентация PowerPoint</vt:lpstr>
      <vt:lpstr>მიმოცვლითი რეაქციის საფუძველზე ფოტოგრაფიული ემულსიის მომზადების ხელსაწყოს სქემა</vt:lpstr>
      <vt:lpstr>ელექტროფორეზი </vt:lpstr>
      <vt:lpstr>ელექტროდიალიზის პროცესის სქემა</vt:lpstr>
      <vt:lpstr>ბიპოლარული მემბრანის მუშაობის პრინციპი. </vt:lpstr>
      <vt:lpstr>გოგირდმჟავისა და ნატრიუმის ტუტის წარმოება ელექტროდილიზით ბიპოლარული მემბრანებით.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Tiniko</dc:creator>
  <cp:lastModifiedBy>Tiniko</cp:lastModifiedBy>
  <cp:revision>22</cp:revision>
  <dcterms:created xsi:type="dcterms:W3CDTF">2018-03-26T14:58:33Z</dcterms:created>
  <dcterms:modified xsi:type="dcterms:W3CDTF">2018-03-26T18:11:26Z</dcterms:modified>
</cp:coreProperties>
</file>