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62" r:id="rId3"/>
    <p:sldId id="303" r:id="rId4"/>
    <p:sldId id="272" r:id="rId5"/>
    <p:sldId id="271" r:id="rId6"/>
    <p:sldId id="292" r:id="rId7"/>
    <p:sldId id="293" r:id="rId8"/>
    <p:sldId id="265" r:id="rId9"/>
    <p:sldId id="267" r:id="rId10"/>
    <p:sldId id="280" r:id="rId11"/>
    <p:sldId id="260" r:id="rId12"/>
    <p:sldId id="268" r:id="rId13"/>
    <p:sldId id="282" r:id="rId14"/>
    <p:sldId id="283" r:id="rId15"/>
    <p:sldId id="276" r:id="rId16"/>
    <p:sldId id="278" r:id="rId17"/>
    <p:sldId id="279" r:id="rId18"/>
    <p:sldId id="281" r:id="rId19"/>
    <p:sldId id="263" r:id="rId20"/>
    <p:sldId id="258" r:id="rId21"/>
    <p:sldId id="259" r:id="rId22"/>
    <p:sldId id="264" r:id="rId23"/>
    <p:sldId id="269" r:id="rId24"/>
    <p:sldId id="298" r:id="rId25"/>
    <p:sldId id="270" r:id="rId26"/>
    <p:sldId id="300" r:id="rId27"/>
    <p:sldId id="274" r:id="rId28"/>
    <p:sldId id="275" r:id="rId29"/>
    <p:sldId id="284" r:id="rId30"/>
    <p:sldId id="286" r:id="rId31"/>
    <p:sldId id="287" r:id="rId32"/>
    <p:sldId id="288" r:id="rId33"/>
    <p:sldId id="289" r:id="rId34"/>
    <p:sldId id="290" r:id="rId35"/>
    <p:sldId id="294" r:id="rId36"/>
    <p:sldId id="295" r:id="rId37"/>
    <p:sldId id="277" r:id="rId38"/>
    <p:sldId id="297" r:id="rId39"/>
    <p:sldId id="296" r:id="rId40"/>
    <p:sldId id="301" r:id="rId41"/>
    <p:sldId id="299" r:id="rId42"/>
    <p:sldId id="302" r:id="rId43"/>
  </p:sldIdLst>
  <p:sldSz cx="12192000" cy="6858000"/>
  <p:notesSz cx="6858000" cy="9144000"/>
  <p:defaultTextStyle>
    <a:defPPr>
      <a:defRPr lang="ka-G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9E5B"/>
    <a:srgbClr val="00CC99"/>
    <a:srgbClr val="10FC6A"/>
    <a:srgbClr val="FD3372"/>
    <a:srgbClr val="FE6287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საშუალო სტილი 2 - აქცენტი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26" autoAdjust="0"/>
    <p:restoredTop sz="94245" autoAdjust="0"/>
  </p:normalViewPr>
  <p:slideViewPr>
    <p:cSldViewPr snapToGrid="0">
      <p:cViewPr varScale="1">
        <p:scale>
          <a:sx n="113" d="100"/>
          <a:sy n="113" d="100"/>
        </p:scale>
        <p:origin x="8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ზედა კოლონტიტულის ჩანაცვლების ველი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3" name="თარიღის ჩანაცვლების ველი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8982-45DB-4110-B13C-FD577AB30E7A}" type="datetimeFigureOut">
              <a:rPr lang="ka-GE" smtClean="0"/>
              <a:t>17.02.2020</a:t>
            </a:fld>
            <a:endParaRPr lang="ka-GE"/>
          </a:p>
        </p:txBody>
      </p:sp>
      <p:sp>
        <p:nvSpPr>
          <p:cNvPr id="4" name="სლაიდის გამოსახულების ჩანაცვლების ველი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a-GE"/>
          </a:p>
        </p:txBody>
      </p:sp>
      <p:sp>
        <p:nvSpPr>
          <p:cNvPr id="5" name="ჩანაწერების ჩანაცვლების ველი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205F-D51E-4F38-B9F3-60E7D1434D71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661580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სათაურის სლაიდ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სუბტიტრ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a-GE" smtClean="0"/>
              <a:t>დააწკაპუნეთ მთავარი ქვესათაურის სტილის რედაქტირებისთვის</a:t>
            </a:r>
            <a:endParaRPr lang="ka-GE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88C0-CB3D-4C26-A019-B1CA9AC672D9}" type="datetimeFigureOut">
              <a:rPr lang="ka-GE" smtClean="0"/>
              <a:t>17.02.2020</a:t>
            </a:fld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42A4-F523-428F-8E86-FFA3444DC79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584631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სათაური და შვეული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შვეულ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88C0-CB3D-4C26-A019-B1CA9AC672D9}" type="datetimeFigureOut">
              <a:rPr lang="ka-GE" smtClean="0"/>
              <a:t>17.02.2020</a:t>
            </a:fld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42A4-F523-428F-8E86-FFA3444DC79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183219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შვეული სათაური და ტექსტ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შვეული სათაურ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შვეული ტექსტის ჩანაცვლების ველი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88C0-CB3D-4C26-A019-B1CA9AC672D9}" type="datetimeFigureOut">
              <a:rPr lang="ka-GE" smtClean="0"/>
              <a:t>17.02.2020</a:t>
            </a:fld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42A4-F523-428F-8E86-FFA3444DC79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8441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სათაური და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88C0-CB3D-4C26-A019-B1CA9AC672D9}" type="datetimeFigureOut">
              <a:rPr lang="ka-GE" smtClean="0"/>
              <a:t>17.02.2020</a:t>
            </a:fld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42A4-F523-428F-8E86-FFA3444DC79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62196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სექციის ზედა კოლონტიტუ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88C0-CB3D-4C26-A019-B1CA9AC672D9}" type="datetimeFigureOut">
              <a:rPr lang="ka-GE" smtClean="0"/>
              <a:t>17.02.2020</a:t>
            </a:fld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42A4-F523-428F-8E86-FFA3444DC79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3079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ორი შიგთავს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4" name="შიგთავსის ჩანაცვლების ველი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88C0-CB3D-4C26-A019-B1CA9AC672D9}" type="datetimeFigureOut">
              <a:rPr lang="ka-GE" smtClean="0"/>
              <a:t>17.02.2020</a:t>
            </a:fld>
            <a:endParaRPr lang="ka-GE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42A4-F523-428F-8E86-FFA3444DC79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751412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შედარებ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4" name="შიგთავსის ჩანაცვლების ველი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5" name="ტექსტის ჩანაცვლების ველ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6" name="შიგთავსის ჩანაცვლების ველი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7" name="თარიღის ჩანაცვლების ველი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88C0-CB3D-4C26-A019-B1CA9AC672D9}" type="datetimeFigureOut">
              <a:rPr lang="ka-GE" smtClean="0"/>
              <a:t>17.02.2020</a:t>
            </a:fld>
            <a:endParaRPr lang="ka-GE"/>
          </a:p>
        </p:txBody>
      </p:sp>
      <p:sp>
        <p:nvSpPr>
          <p:cNvPr id="8" name="ქვედა კოლონტიტულის ჩანაცვლების ველი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9" name="სლაიდის რიცხვის ჩანაცვლების ველი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42A4-F523-428F-8E86-FFA3444DC79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497369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მხოლოდ სათაურ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თარიღის ჩანაცვლების ველი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88C0-CB3D-4C26-A019-B1CA9AC672D9}" type="datetimeFigureOut">
              <a:rPr lang="ka-GE" smtClean="0"/>
              <a:t>17.02.2020</a:t>
            </a:fld>
            <a:endParaRPr lang="ka-GE"/>
          </a:p>
        </p:txBody>
      </p:sp>
      <p:sp>
        <p:nvSpPr>
          <p:cNvPr id="4" name="ქვედა კოლონტიტულის ჩანაცვლების ველი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5" name="სლაიდის რიცხვის ჩანაცვლების ველი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42A4-F523-428F-8E86-FFA3444DC79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81040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ცარიელ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თარიღის ჩანაცვლების ველი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88C0-CB3D-4C26-A019-B1CA9AC672D9}" type="datetimeFigureOut">
              <a:rPr lang="ka-GE" smtClean="0"/>
              <a:t>17.02.2020</a:t>
            </a:fld>
            <a:endParaRPr lang="ka-GE"/>
          </a:p>
        </p:txBody>
      </p:sp>
      <p:sp>
        <p:nvSpPr>
          <p:cNvPr id="3" name="ქვედა კოლონტიტულის ჩანაცვლების ველი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4" name="სლაიდის რიცხვის ჩანაცვლების ველი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42A4-F523-428F-8E86-FFA3444DC79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88290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შიგთავს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შიგთავსის ჩანაცვლების ველი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88C0-CB3D-4C26-A019-B1CA9AC672D9}" type="datetimeFigureOut">
              <a:rPr lang="ka-GE" smtClean="0"/>
              <a:t>17.02.2020</a:t>
            </a:fld>
            <a:endParaRPr lang="ka-GE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42A4-F523-428F-8E86-FFA3444DC79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05326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სურათი წარწერასთა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სურათის ჩანაცვლების ველი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a-GE"/>
          </a:p>
        </p:txBody>
      </p:sp>
      <p:sp>
        <p:nvSpPr>
          <p:cNvPr id="4" name="ტექსტის ჩანაცვლების ველ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</p:txBody>
      </p:sp>
      <p:sp>
        <p:nvSpPr>
          <p:cNvPr id="5" name="თარიღის ჩანაცვლების ველი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C88C0-CB3D-4C26-A019-B1CA9AC672D9}" type="datetimeFigureOut">
              <a:rPr lang="ka-GE" smtClean="0"/>
              <a:t>17.02.2020</a:t>
            </a:fld>
            <a:endParaRPr lang="ka-GE"/>
          </a:p>
        </p:txBody>
      </p:sp>
      <p:sp>
        <p:nvSpPr>
          <p:cNvPr id="6" name="ქვედა კოლონტიტულის ჩანაცვლების ველი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a-GE"/>
          </a:p>
        </p:txBody>
      </p:sp>
      <p:sp>
        <p:nvSpPr>
          <p:cNvPr id="7" name="სლაიდის რიცხვის ჩანაცვლების ველი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42A4-F523-428F-8E86-FFA3444DC79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2292731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ს ჩანაცვლების ველ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a-GE" smtClean="0"/>
              <a:t>დააწკაპ. მთ. სათაურის სტილის შეცვლისათვის</a:t>
            </a:r>
            <a:endParaRPr lang="ka-GE"/>
          </a:p>
        </p:txBody>
      </p:sp>
      <p:sp>
        <p:nvSpPr>
          <p:cNvPr id="3" name="ტექსტის ჩანაცვლების ველ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a-GE" smtClean="0"/>
              <a:t>დააწკაპ. მთ. სათაურის სტილის შეცვლისათვის</a:t>
            </a:r>
          </a:p>
          <a:p>
            <a:pPr lvl="1"/>
            <a:r>
              <a:rPr lang="ka-GE" smtClean="0"/>
              <a:t>მეორე დონე</a:t>
            </a:r>
          </a:p>
          <a:p>
            <a:pPr lvl="2"/>
            <a:r>
              <a:rPr lang="ka-GE" smtClean="0"/>
              <a:t>მესამე დონე</a:t>
            </a:r>
          </a:p>
          <a:p>
            <a:pPr lvl="3"/>
            <a:r>
              <a:rPr lang="ka-GE" smtClean="0"/>
              <a:t>მეოთხე დონე</a:t>
            </a:r>
          </a:p>
          <a:p>
            <a:pPr lvl="4"/>
            <a:r>
              <a:rPr lang="ka-GE" smtClean="0"/>
              <a:t>მეხუთე დონე</a:t>
            </a:r>
            <a:endParaRPr lang="ka-GE"/>
          </a:p>
        </p:txBody>
      </p:sp>
      <p:sp>
        <p:nvSpPr>
          <p:cNvPr id="4" name="თარიღის ჩანაცვლების ველი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C88C0-CB3D-4C26-A019-B1CA9AC672D9}" type="datetimeFigureOut">
              <a:rPr lang="ka-GE" smtClean="0"/>
              <a:t>17.02.2020</a:t>
            </a:fld>
            <a:endParaRPr lang="ka-GE"/>
          </a:p>
        </p:txBody>
      </p:sp>
      <p:sp>
        <p:nvSpPr>
          <p:cNvPr id="5" name="ქვედა კოლონტიტულის ჩანაცვლების ველი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a-GE"/>
          </a:p>
        </p:txBody>
      </p:sp>
      <p:sp>
        <p:nvSpPr>
          <p:cNvPr id="6" name="სლაიდის რიცხვის ჩანაცვლების ველი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C42A4-F523-428F-8E86-FFA3444DC797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683716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a-G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1.xls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news.ge/" TargetMode="Externa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news.ge/" TargetMode="Externa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news.ge/" TargetMode="Externa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2.bin"/><Relationship Id="rId7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2.xlsx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zeglebi.ge/statiebi/istoria/%20agmosavluri_da_dasavluri.html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zeglebi.ge/statiebi/istoria/%20agmosavluri_da_dasavluri.html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სათაური 3"/>
          <p:cNvSpPr>
            <a:spLocks noGrp="1"/>
          </p:cNvSpPr>
          <p:nvPr>
            <p:ph type="ctrTitle"/>
          </p:nvPr>
        </p:nvSpPr>
        <p:spPr>
          <a:xfrm>
            <a:off x="1048018" y="389965"/>
            <a:ext cx="9144000" cy="310627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a-GE" sz="2800" b="1" dirty="0" smtClean="0">
                <a:solidFill>
                  <a:srgbClr val="FF0000"/>
                </a:solidFill>
              </a:rPr>
              <a:t>ავტორი - თემურ ავალიანი, </a:t>
            </a:r>
            <a:r>
              <a:rPr lang="ka-GE" sz="2800" b="1" dirty="0" smtClean="0">
                <a:solidFill>
                  <a:srgbClr val="529E5B"/>
                </a:solidFill>
              </a:rPr>
              <a:t>ქართული ფილოლოგიის დეპარტამენტის ასოცირებული პროფესორი</a:t>
            </a:r>
            <a:r>
              <a:rPr lang="ka-GE" sz="2800" b="1" smtClean="0">
                <a:solidFill>
                  <a:srgbClr val="529E5B"/>
                </a:solidFill>
              </a:rPr>
              <a:t/>
            </a:r>
            <a:br>
              <a:rPr lang="ka-GE" sz="2800" b="1" smtClean="0">
                <a:solidFill>
                  <a:srgbClr val="529E5B"/>
                </a:solidFill>
              </a:rPr>
            </a:br>
            <a:r>
              <a:rPr lang="ka-GE" sz="2800" b="1" smtClean="0">
                <a:solidFill>
                  <a:srgbClr val="FF0000"/>
                </a:solidFill>
              </a:rPr>
              <a:t>თანაავტორი</a:t>
            </a:r>
            <a:r>
              <a:rPr lang="ka-GE" sz="2800" b="1" smtClean="0">
                <a:solidFill>
                  <a:srgbClr val="FF0000"/>
                </a:solidFill>
              </a:rPr>
              <a:t> </a:t>
            </a:r>
            <a:r>
              <a:rPr lang="ka-GE" sz="2800" b="1" dirty="0" smtClean="0">
                <a:solidFill>
                  <a:srgbClr val="FF0000"/>
                </a:solidFill>
              </a:rPr>
              <a:t>- ეკატერინე ბარამიძე, </a:t>
            </a:r>
            <a:r>
              <a:rPr lang="ka-GE" sz="2800" b="1" dirty="0" smtClean="0">
                <a:solidFill>
                  <a:srgbClr val="529E5B"/>
                </a:solidFill>
              </a:rPr>
              <a:t>ლინგვისტიკის სპეციალობის დოქტორანტი</a:t>
            </a:r>
            <a:r>
              <a:rPr lang="ka-GE" sz="2800" b="1" dirty="0" smtClean="0">
                <a:solidFill>
                  <a:srgbClr val="FF0000"/>
                </a:solidFill>
              </a:rPr>
              <a:t/>
            </a:r>
            <a:br>
              <a:rPr lang="ka-GE" sz="2800" b="1" dirty="0" smtClean="0">
                <a:solidFill>
                  <a:srgbClr val="FF0000"/>
                </a:solidFill>
              </a:rPr>
            </a:br>
            <a:endParaRPr lang="ka-GE" sz="2800" b="1" dirty="0">
              <a:solidFill>
                <a:srgbClr val="FF0000"/>
              </a:solidFill>
            </a:endParaRPr>
          </a:p>
        </p:txBody>
      </p:sp>
      <p:sp>
        <p:nvSpPr>
          <p:cNvPr id="5" name="სათაური 3"/>
          <p:cNvSpPr txBox="1">
            <a:spLocks/>
          </p:cNvSpPr>
          <p:nvPr/>
        </p:nvSpPr>
        <p:spPr>
          <a:xfrm>
            <a:off x="1213865" y="3684494"/>
            <a:ext cx="9144000" cy="17212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ka-GE" sz="2800" b="1" dirty="0" err="1" smtClean="0">
                <a:solidFill>
                  <a:srgbClr val="FF0000"/>
                </a:solidFill>
              </a:rPr>
              <a:t>ანთროპონიმთა</a:t>
            </a:r>
            <a:r>
              <a:rPr lang="ka-GE" sz="2800" b="1" dirty="0" smtClean="0">
                <a:solidFill>
                  <a:srgbClr val="FF0000"/>
                </a:solidFill>
              </a:rPr>
              <a:t> ტრანსფორმაციის ფაქტორების შესახებ ზემო აჭარაში  (12.02.2018)</a:t>
            </a:r>
            <a:endParaRPr lang="ka-GE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566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886326" y="2302209"/>
            <a:ext cx="10515600" cy="1325563"/>
          </a:xfrm>
        </p:spPr>
        <p:txBody>
          <a:bodyPr/>
          <a:lstStyle/>
          <a:p>
            <a:pPr algn="ctr"/>
            <a:r>
              <a:rPr lang="ka-GE" b="1" dirty="0" smtClean="0">
                <a:solidFill>
                  <a:srgbClr val="FF0000"/>
                </a:solidFill>
              </a:rPr>
              <a:t>4. პიროვნულ სახელთა ტრანსფორმაცია</a:t>
            </a:r>
            <a:endParaRPr lang="ka-G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347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ობიექტი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708006"/>
              </p:ext>
            </p:extLst>
          </p:nvPr>
        </p:nvGraphicFramePr>
        <p:xfrm>
          <a:off x="290286" y="1129757"/>
          <a:ext cx="4934857" cy="57282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9" name="Лист" r:id="rId4" imgW="2962306" imgH="3438523" progId="Excel.Sheet.12">
                  <p:embed/>
                </p:oleObj>
              </mc:Choice>
              <mc:Fallback>
                <p:oleObj name="Лист" r:id="rId4" imgW="2962306" imgH="343852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0286" y="1129757"/>
                        <a:ext cx="4934857" cy="57282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სურათი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50856" y="1129757"/>
            <a:ext cx="5529944" cy="5731519"/>
          </a:xfrm>
          <a:prstGeom prst="rect">
            <a:avLst/>
          </a:prstGeom>
        </p:spPr>
      </p:pic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60421" y="0"/>
            <a:ext cx="11823031" cy="1066800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  <a:defRPr/>
            </a:pPr>
            <a:r>
              <a:rPr lang="ka-GE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4.1. პიროვნული  სახელები ზემო აჭარაში. </a:t>
            </a:r>
          </a:p>
          <a:p>
            <a:pPr algn="ctr">
              <a:lnSpc>
                <a:spcPct val="110000"/>
              </a:lnSpc>
              <a:defRPr/>
            </a:pPr>
            <a:r>
              <a:rPr lang="ka-GE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აჭარის </a:t>
            </a:r>
            <a:r>
              <a:rPr lang="ka-GE" sz="36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ლივის</a:t>
            </a:r>
            <a:r>
              <a:rPr lang="ka-GE" sz="3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 ვრცელი დავთრები  (სულ: 338-753)</a:t>
            </a:r>
            <a:endParaRPr lang="ru-RU" sz="3600" b="1" dirty="0" smtClean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cadNusx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380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362857" y="0"/>
            <a:ext cx="11567885" cy="1066800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  <a:defRPr/>
            </a:pPr>
            <a:r>
              <a:rPr lang="ka-GE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4.1. პიროვნული  სახელები ზემო აჭარაში. </a:t>
            </a:r>
          </a:p>
          <a:p>
            <a:pPr algn="ctr">
              <a:lnSpc>
                <a:spcPct val="110000"/>
              </a:lnSpc>
              <a:defRPr/>
            </a:pPr>
            <a:r>
              <a:rPr lang="ka-GE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აჭარის </a:t>
            </a:r>
            <a:r>
              <a:rPr lang="ka-GE" sz="36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ლივის</a:t>
            </a:r>
            <a:r>
              <a:rPr lang="ka-GE" sz="36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 ვრცელი დავთრები  (სულ: 338-753)</a:t>
            </a:r>
            <a:endParaRPr lang="ru-RU" sz="36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cadNusx" pitchFamily="2" charset="0"/>
            </a:endParaRPr>
          </a:p>
        </p:txBody>
      </p:sp>
      <p:graphicFrame>
        <p:nvGraphicFramePr>
          <p:cNvPr id="3" name="ცხრილი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403359"/>
              </p:ext>
            </p:extLst>
          </p:nvPr>
        </p:nvGraphicFramePr>
        <p:xfrm>
          <a:off x="675380" y="1663617"/>
          <a:ext cx="11062048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5629"/>
                <a:gridCol w="1556419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ka-GE" sz="2800" dirty="0" smtClean="0">
                          <a:solidFill>
                            <a:schemeClr val="tx1"/>
                          </a:solidFill>
                        </a:rPr>
                        <a:t>ალია, </a:t>
                      </a:r>
                      <a:r>
                        <a:rPr lang="ka-GE" sz="2800" dirty="0" err="1" smtClean="0">
                          <a:solidFill>
                            <a:schemeClr val="tx1"/>
                          </a:solidFill>
                        </a:rPr>
                        <a:t>აღდგომელა</a:t>
                      </a:r>
                      <a:r>
                        <a:rPr lang="ka-GE" sz="28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a-GE" sz="2800" dirty="0" err="1" smtClean="0">
                          <a:solidFill>
                            <a:schemeClr val="tx1"/>
                          </a:solidFill>
                        </a:rPr>
                        <a:t>ბაბუნა</a:t>
                      </a:r>
                      <a:r>
                        <a:rPr lang="ka-GE" sz="2800" dirty="0" smtClean="0">
                          <a:solidFill>
                            <a:schemeClr val="tx1"/>
                          </a:solidFill>
                        </a:rPr>
                        <a:t>, დავით, როსტომ, </a:t>
                      </a:r>
                      <a:r>
                        <a:rPr lang="ka-GE" sz="2800" dirty="0" err="1" smtClean="0">
                          <a:solidFill>
                            <a:schemeClr val="tx1"/>
                          </a:solidFill>
                        </a:rPr>
                        <a:t>შაქარა</a:t>
                      </a:r>
                      <a:endParaRPr lang="ka-GE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3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  <a:endParaRPr lang="ka-GE" sz="3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ka-GE" sz="2800" b="1" dirty="0" smtClean="0"/>
                        <a:t>ბადადა,</a:t>
                      </a:r>
                      <a:r>
                        <a:rPr lang="ka-GE" sz="2800" b="1" baseline="0" dirty="0" smtClean="0"/>
                        <a:t> გრიგოლ, დარისპან, როსტევან, </a:t>
                      </a:r>
                      <a:endParaRPr lang="ka-GE" sz="28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3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</a:t>
                      </a:r>
                      <a:endParaRPr lang="ka-GE" sz="32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ცხრილი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752699"/>
              </p:ext>
            </p:extLst>
          </p:nvPr>
        </p:nvGraphicFramePr>
        <p:xfrm>
          <a:off x="661734" y="2866484"/>
          <a:ext cx="11069053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12634"/>
                <a:gridCol w="1556419"/>
              </a:tblGrid>
              <a:tr h="733926">
                <a:tc>
                  <a:txBody>
                    <a:bodyPr/>
                    <a:lstStyle/>
                    <a:p>
                      <a:pPr algn="l"/>
                      <a:r>
                        <a:rPr lang="ka-GE" sz="2800" dirty="0" err="1" smtClean="0">
                          <a:solidFill>
                            <a:schemeClr val="tx1"/>
                          </a:solidFill>
                        </a:rPr>
                        <a:t>არაქელ</a:t>
                      </a:r>
                      <a:r>
                        <a:rPr lang="ka-GE" sz="280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ka-GE" sz="2800" baseline="0" dirty="0" smtClean="0">
                          <a:solidFill>
                            <a:schemeClr val="tx1"/>
                          </a:solidFill>
                        </a:rPr>
                        <a:t> ელისე, ზაქარია, თევდორე, </a:t>
                      </a:r>
                      <a:r>
                        <a:rPr lang="ka-GE" sz="2800" baseline="0" dirty="0" err="1" smtClean="0">
                          <a:solidFill>
                            <a:schemeClr val="tx1"/>
                          </a:solidFill>
                        </a:rPr>
                        <a:t>კარაბია</a:t>
                      </a:r>
                      <a:r>
                        <a:rPr lang="ka-GE" sz="2800" baseline="0" dirty="0" smtClean="0">
                          <a:solidFill>
                            <a:schemeClr val="tx1"/>
                          </a:solidFill>
                        </a:rPr>
                        <a:t>, კვირიკე, მამაცა, ნონია, </a:t>
                      </a:r>
                      <a:r>
                        <a:rPr lang="ka-GE" sz="2800" baseline="0" dirty="0" err="1" smtClean="0">
                          <a:solidFill>
                            <a:schemeClr val="tx1"/>
                          </a:solidFill>
                        </a:rPr>
                        <a:t>საგინა</a:t>
                      </a:r>
                      <a:r>
                        <a:rPr lang="ka-GE" sz="28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a-GE" sz="2800" baseline="0" dirty="0" err="1" smtClean="0">
                          <a:solidFill>
                            <a:schemeClr val="tx1"/>
                          </a:solidFill>
                        </a:rPr>
                        <a:t>ქარანია</a:t>
                      </a:r>
                      <a:r>
                        <a:rPr lang="ka-GE" sz="2800" baseline="0" dirty="0" smtClean="0">
                          <a:solidFill>
                            <a:schemeClr val="tx1"/>
                          </a:solidFill>
                        </a:rPr>
                        <a:t>, ღუნია, </a:t>
                      </a:r>
                      <a:r>
                        <a:rPr lang="ka-GE" sz="2800" baseline="0" dirty="0" err="1" smtClean="0">
                          <a:solidFill>
                            <a:schemeClr val="tx1"/>
                          </a:solidFill>
                        </a:rPr>
                        <a:t>ხაუტა</a:t>
                      </a:r>
                      <a:r>
                        <a:rPr lang="ka-GE" sz="2800" baseline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a-GE" sz="2800" baseline="0" dirty="0" err="1" smtClean="0">
                          <a:solidFill>
                            <a:schemeClr val="tx1"/>
                          </a:solidFill>
                        </a:rPr>
                        <a:t>ჯაჯანა</a:t>
                      </a:r>
                      <a:endParaRPr lang="ka-GE" sz="2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36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ka-GE" sz="36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ka-GE" sz="2800" b="1" dirty="0" smtClean="0"/>
                        <a:t>ანანია, ბარამ, </a:t>
                      </a:r>
                      <a:r>
                        <a:rPr lang="ka-GE" sz="2800" b="1" dirty="0" err="1" smtClean="0"/>
                        <a:t>ბაქილ</a:t>
                      </a:r>
                      <a:r>
                        <a:rPr lang="ka-GE" sz="2800" b="1" dirty="0" smtClean="0"/>
                        <a:t>, გარსევან, გუგული, </a:t>
                      </a:r>
                      <a:r>
                        <a:rPr lang="ka-GE" sz="2800" b="1" dirty="0" err="1" smtClean="0"/>
                        <a:t>ელიაზარ</a:t>
                      </a:r>
                      <a:r>
                        <a:rPr lang="ka-GE" sz="2800" b="1" dirty="0" smtClean="0"/>
                        <a:t>, </a:t>
                      </a:r>
                      <a:r>
                        <a:rPr lang="ka-GE" sz="2800" b="1" dirty="0" err="1" smtClean="0"/>
                        <a:t>ზაღირა</a:t>
                      </a:r>
                      <a:r>
                        <a:rPr lang="ka-GE" sz="2800" b="1" dirty="0" smtClean="0"/>
                        <a:t>, ზურაბ,</a:t>
                      </a:r>
                      <a:r>
                        <a:rPr lang="ka-GE" sz="2800" b="1" baseline="0" dirty="0" smtClean="0"/>
                        <a:t> </a:t>
                      </a:r>
                      <a:r>
                        <a:rPr lang="ka-GE" sz="2800" b="1" dirty="0" err="1" smtClean="0"/>
                        <a:t>კარაპეტა</a:t>
                      </a:r>
                      <a:r>
                        <a:rPr lang="ka-GE" sz="2800" b="1" dirty="0" smtClean="0"/>
                        <a:t>, მეჰმედ, </a:t>
                      </a:r>
                      <a:r>
                        <a:rPr lang="ka-GE" sz="2800" b="1" dirty="0" err="1" smtClean="0"/>
                        <a:t>ნაქითა</a:t>
                      </a:r>
                      <a:r>
                        <a:rPr lang="ka-GE" sz="2800" b="1" dirty="0" smtClean="0"/>
                        <a:t>, ნიკოლოზ, </a:t>
                      </a:r>
                      <a:r>
                        <a:rPr lang="ka-GE" sz="2800" b="1" dirty="0" err="1" smtClean="0"/>
                        <a:t>ნოვრუზა</a:t>
                      </a:r>
                      <a:r>
                        <a:rPr lang="ka-GE" sz="2800" b="1" dirty="0" smtClean="0"/>
                        <a:t>,</a:t>
                      </a:r>
                      <a:r>
                        <a:rPr lang="ka-GE" sz="2800" b="1" baseline="0" dirty="0" smtClean="0"/>
                        <a:t> </a:t>
                      </a:r>
                      <a:r>
                        <a:rPr lang="ka-GE" sz="2800" b="1" baseline="0" dirty="0" err="1" smtClean="0"/>
                        <a:t>ოლაგილი</a:t>
                      </a:r>
                      <a:r>
                        <a:rPr lang="ka-GE" sz="2800" b="1" baseline="0" dirty="0" smtClean="0"/>
                        <a:t>, რევანდ, სადია, სამსონი, ტარიელი, </a:t>
                      </a:r>
                      <a:r>
                        <a:rPr lang="ka-GE" sz="2800" b="1" baseline="0" dirty="0" err="1" smtClean="0"/>
                        <a:t>ფარემუზი</a:t>
                      </a:r>
                      <a:r>
                        <a:rPr lang="ka-GE" sz="2800" b="1" baseline="0" dirty="0" smtClean="0"/>
                        <a:t>, </a:t>
                      </a:r>
                      <a:r>
                        <a:rPr lang="ka-GE" sz="2800" b="1" baseline="0" dirty="0" err="1" smtClean="0"/>
                        <a:t>ქემრუზი</a:t>
                      </a:r>
                      <a:r>
                        <a:rPr lang="ka-GE" sz="2800" b="1" baseline="0" dirty="0" smtClean="0"/>
                        <a:t>, </a:t>
                      </a:r>
                      <a:r>
                        <a:rPr lang="ka-GE" sz="2800" b="1" baseline="0" dirty="0" err="1" smtClean="0"/>
                        <a:t>ქიმრუზი</a:t>
                      </a:r>
                      <a:r>
                        <a:rPr lang="ka-GE" sz="2800" b="1" baseline="0" dirty="0" smtClean="0"/>
                        <a:t>, </a:t>
                      </a:r>
                      <a:r>
                        <a:rPr lang="ka-GE" sz="2800" b="1" baseline="0" dirty="0" err="1" smtClean="0"/>
                        <a:t>ღონია</a:t>
                      </a:r>
                      <a:r>
                        <a:rPr lang="ka-GE" sz="2800" b="1" baseline="0" dirty="0" smtClean="0"/>
                        <a:t>, </a:t>
                      </a:r>
                      <a:r>
                        <a:rPr lang="ka-GE" sz="2800" b="1" baseline="0" dirty="0" err="1" smtClean="0"/>
                        <a:t>შადანა</a:t>
                      </a:r>
                      <a:endParaRPr lang="ka-GE" sz="2800" b="1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a-GE" sz="3600" b="1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36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56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77371" y="0"/>
            <a:ext cx="11451772" cy="1175657"/>
          </a:xfrm>
        </p:spPr>
        <p:txBody>
          <a:bodyPr>
            <a:normAutofit/>
          </a:bodyPr>
          <a:lstStyle/>
          <a:p>
            <a:pPr algn="ctr"/>
            <a:r>
              <a:rPr lang="ka-GE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4.2. პიროვნული  </a:t>
            </a:r>
            <a:r>
              <a:rPr lang="ka-GE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სახელები ზემო აჭარაში. </a:t>
            </a:r>
            <a:r>
              <a:rPr lang="ka-GE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სულ 1100</a:t>
            </a:r>
            <a:r>
              <a:rPr lang="ka-GE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a-GE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3200" b="1" dirty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ka-GE" sz="32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მოსახლეობის აღწერა. ქედა. 1922 </a:t>
            </a:r>
            <a:r>
              <a:rPr lang="ka-GE" sz="3200" b="1" dirty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წელი) </a:t>
            </a:r>
            <a:endParaRPr lang="ka-G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ცხრილი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251033"/>
              </p:ext>
            </p:extLst>
          </p:nvPr>
        </p:nvGraphicFramePr>
        <p:xfrm>
          <a:off x="725714" y="1015999"/>
          <a:ext cx="5370285" cy="5760720"/>
        </p:xfrm>
        <a:graphic>
          <a:graphicData uri="http://schemas.openxmlformats.org/drawingml/2006/table">
            <a:tbl>
              <a:tblPr firstRow="1" firstCol="1" bandRow="1"/>
              <a:tblGrid>
                <a:gridCol w="677306"/>
                <a:gridCol w="3271138"/>
                <a:gridCol w="1421841"/>
              </a:tblGrid>
              <a:tr h="6257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i="1" dirty="0">
                          <a:solidFill>
                            <a:srgbClr val="00206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i="1" dirty="0">
                        <a:solidFill>
                          <a:srgbClr val="00206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i="1" dirty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r>
                        <a:rPr lang="ka-GE" sz="2800" b="1" i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სახელი</a:t>
                      </a:r>
                      <a:endParaRPr lang="ka-GE" sz="2800" i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i="1" dirty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r>
                        <a:rPr lang="ka-GE" sz="2800" b="1" i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რაოდ.</a:t>
                      </a:r>
                      <a:endParaRPr lang="ka-GE" sz="2800" i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ოსმან</a:t>
                      </a:r>
                      <a:endParaRPr lang="ka-GE" sz="28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ka-GE" sz="2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2. 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ხუსეინ</a:t>
                      </a:r>
                      <a:endParaRPr lang="ka-GE" sz="28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ka-GE" sz="2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3. 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სულეიმან</a:t>
                      </a:r>
                      <a:endParaRPr lang="ka-GE" sz="28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ka-GE" sz="2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ka-GE" sz="2800" b="1" baseline="0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მემედ</a:t>
                      </a:r>
                      <a:endParaRPr lang="ka-GE" sz="28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ka-GE" sz="2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ka-GE" sz="2800" b="1" baseline="0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ახმედ</a:t>
                      </a:r>
                      <a:endParaRPr lang="ka-GE" sz="28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ka-GE" sz="2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6. 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8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მევლუდ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ka-GE" sz="2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7. 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err="1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დურსუნ</a:t>
                      </a:r>
                      <a:endParaRPr lang="ka-GE" sz="28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ka-GE" sz="2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8. 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800" b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ხასან</a:t>
                      </a:r>
                      <a:endParaRPr lang="ka-GE" sz="2800" b="1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ka-GE" sz="28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ცხრილი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74350"/>
              </p:ext>
            </p:extLst>
          </p:nvPr>
        </p:nvGraphicFramePr>
        <p:xfrm>
          <a:off x="6299202" y="1016001"/>
          <a:ext cx="5762170" cy="5760720"/>
        </p:xfrm>
        <a:graphic>
          <a:graphicData uri="http://schemas.openxmlformats.org/drawingml/2006/table">
            <a:tbl>
              <a:tblPr firstRow="1" firstCol="1" bandRow="1"/>
              <a:tblGrid>
                <a:gridCol w="856341"/>
                <a:gridCol w="3199812"/>
                <a:gridCol w="1706017"/>
              </a:tblGrid>
              <a:tr h="6257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i="1" dirty="0">
                          <a:solidFill>
                            <a:srgbClr val="FE6287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r>
                        <a:rPr lang="ka-GE" sz="2800" b="1" i="1" dirty="0" smtClean="0">
                          <a:solidFill>
                            <a:srgbClr val="FE6287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სახელი</a:t>
                      </a:r>
                      <a:endParaRPr lang="ka-GE" sz="2800" i="1" dirty="0">
                        <a:solidFill>
                          <a:srgbClr val="FE6287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i="1" dirty="0">
                          <a:solidFill>
                            <a:srgbClr val="FE6287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r>
                        <a:rPr lang="ka-GE" sz="2800" b="1" i="1" dirty="0" smtClean="0">
                          <a:solidFill>
                            <a:srgbClr val="FE6287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რაოდ.</a:t>
                      </a:r>
                      <a:endParaRPr lang="ka-GE" sz="2800" i="1" dirty="0">
                        <a:solidFill>
                          <a:srgbClr val="FE6287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11.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ისმაილ</a:t>
                      </a:r>
                      <a:endParaRPr lang="ka-GE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ka-GE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12.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აბდულ</a:t>
                      </a:r>
                      <a:endParaRPr lang="ka-GE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ka-GE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13.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იუსუფ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ka-GE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14.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ალი</a:t>
                      </a:r>
                      <a:endParaRPr lang="ka-GE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ka-GE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15.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მერჯან</a:t>
                      </a:r>
                      <a:endParaRPr lang="ka-GE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ka-GE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</a:t>
                      </a:r>
                      <a:r>
                        <a:rPr lang="ka-GE" sz="2800" b="1" baseline="0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ომარ/ომერ</a:t>
                      </a:r>
                      <a:endParaRPr lang="ka-GE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ka-GE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მუხამედ</a:t>
                      </a:r>
                      <a:endParaRPr lang="ka-GE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ka-GE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18.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შაქირ</a:t>
                      </a:r>
                      <a:endParaRPr lang="ka-GE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ka-GE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65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70112" y="0"/>
            <a:ext cx="11691899" cy="1015999"/>
          </a:xfrm>
        </p:spPr>
        <p:txBody>
          <a:bodyPr>
            <a:normAutofit/>
          </a:bodyPr>
          <a:lstStyle/>
          <a:p>
            <a:pPr algn="ctr"/>
            <a:r>
              <a:rPr lang="ka-GE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4.2. პიროვნული  </a:t>
            </a:r>
            <a:r>
              <a:rPr lang="ka-GE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სახელები ზემო აჭარაში. </a:t>
            </a:r>
            <a:r>
              <a:rPr lang="ka-GE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სულ 1100</a:t>
            </a:r>
            <a:r>
              <a:rPr lang="ka-GE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a-GE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3200" b="1" dirty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ka-GE" sz="32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მოსახლეობის აღწერა. ქედა. 1922 </a:t>
            </a:r>
            <a:r>
              <a:rPr lang="ka-GE" sz="3200" b="1" dirty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წელი) </a:t>
            </a:r>
            <a:endParaRPr lang="ka-G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ცხრილი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719792"/>
              </p:ext>
            </p:extLst>
          </p:nvPr>
        </p:nvGraphicFramePr>
        <p:xfrm>
          <a:off x="689430" y="1015999"/>
          <a:ext cx="5370285" cy="5733145"/>
        </p:xfrm>
        <a:graphic>
          <a:graphicData uri="http://schemas.openxmlformats.org/drawingml/2006/table">
            <a:tbl>
              <a:tblPr firstRow="1" firstCol="1" bandRow="1"/>
              <a:tblGrid>
                <a:gridCol w="677306"/>
                <a:gridCol w="3604409"/>
                <a:gridCol w="1088570"/>
              </a:tblGrid>
              <a:tr h="86032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i="1" dirty="0">
                          <a:solidFill>
                            <a:srgbClr val="00206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i="1" dirty="0">
                        <a:solidFill>
                          <a:srgbClr val="00206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i="1" dirty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r>
                        <a:rPr lang="ka-GE" sz="2800" b="1" i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სახელი</a:t>
                      </a:r>
                      <a:endParaRPr lang="ka-GE" sz="2800" i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400" b="1" i="1" dirty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r>
                        <a:rPr lang="ka-GE" sz="2400" b="1" i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რაოდ.</a:t>
                      </a:r>
                      <a:endParaRPr lang="ka-GE" sz="2400" i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45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მამუდ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მახმუდ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ყადირ</a:t>
                      </a:r>
                      <a:endParaRPr lang="ka-GE" sz="24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ka-GE" sz="24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45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ასლან,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ეუბ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ზექერია</a:t>
                      </a:r>
                      <a:endParaRPr lang="ka-GE" sz="24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ka-GE" sz="24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45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მემედალი</a:t>
                      </a:r>
                      <a:endParaRPr lang="ka-GE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ka-GE" sz="24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45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ალიჯან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.</a:t>
                      </a:r>
                      <a:r>
                        <a:rPr lang="ka-GE" sz="24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სალიხ</a:t>
                      </a:r>
                      <a:endParaRPr lang="ka-GE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9</a:t>
                      </a:r>
                      <a:endParaRPr lang="ka-GE" sz="24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08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დაუთ,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ისკენდერ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შერიფ, ჯემალ</a:t>
                      </a:r>
                      <a:endParaRPr lang="ka-GE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ka-GE" sz="24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937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ეუბ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თალიბ, მურად, მუსტაფა,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ხულუს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endParaRPr lang="ka-GE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ka-GE" sz="24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553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24.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იბრაიმ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/იბრაგიმ,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ჯივან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400" b="1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ka-GE" sz="2400" b="1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ცხრილი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769517"/>
              </p:ext>
            </p:extLst>
          </p:nvPr>
        </p:nvGraphicFramePr>
        <p:xfrm>
          <a:off x="6197602" y="1015999"/>
          <a:ext cx="5762170" cy="5486400"/>
        </p:xfrm>
        <a:graphic>
          <a:graphicData uri="http://schemas.openxmlformats.org/drawingml/2006/table">
            <a:tbl>
              <a:tblPr firstRow="1" firstCol="1" bandRow="1"/>
              <a:tblGrid>
                <a:gridCol w="682169"/>
                <a:gridCol w="4151086"/>
                <a:gridCol w="928915"/>
              </a:tblGrid>
              <a:tr h="625727">
                <a:tc>
                  <a:txBody>
                    <a:bodyPr/>
                    <a:lstStyle/>
                    <a:p>
                      <a:pPr marL="87313" indent="87313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i="1" dirty="0">
                          <a:solidFill>
                            <a:srgbClr val="FE6287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r>
                        <a:rPr lang="ka-GE" sz="2800" b="1" i="1" dirty="0" smtClean="0">
                          <a:solidFill>
                            <a:srgbClr val="FE6287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სახელი</a:t>
                      </a:r>
                      <a:endParaRPr lang="ka-GE" sz="2800" i="1" dirty="0">
                        <a:solidFill>
                          <a:srgbClr val="FE6287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a-GE" sz="2400" b="1" i="1" dirty="0">
                          <a:solidFill>
                            <a:srgbClr val="FE6287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r>
                        <a:rPr lang="ka-GE" sz="2400" b="1" i="1" dirty="0" smtClean="0">
                          <a:solidFill>
                            <a:srgbClr val="FE6287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რაოდ.</a:t>
                      </a:r>
                      <a:endParaRPr lang="ka-GE" sz="2400" i="1" dirty="0">
                        <a:solidFill>
                          <a:srgbClr val="FE6287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25.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დემურალი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ზაბით,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თევფიყ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ისლამ,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იუნუს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რამიზ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ყედირ</a:t>
                      </a:r>
                      <a:endParaRPr lang="ka-GE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ka-GE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ka-GE" sz="2800" b="1" dirty="0" smtClean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Sylfaen" panose="010A0502050306030303" pitchFamily="18" charset="0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26.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ბაშაღა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ბილალ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თურან,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მეჯიდ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მურთაზ, მუსა, რეჯებ, რიზა,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სეფერ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 სულა, უსუფ,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ქაზიმ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ქამილ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შაყბან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შაღბან</a:t>
                      </a:r>
                      <a:endParaRPr lang="ka-GE" sz="2400" b="1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a-GE" sz="2800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ka-GE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ka-GE" sz="2800" b="1" dirty="0" smtClean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აბას, არიფ,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ემინ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თევრათ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 მეხმედ,  მოლა ახმედი,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რესულ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ყარაღა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ყასუმ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ყემბერ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a-GE" sz="2400" b="1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შეინალი</a:t>
                      </a:r>
                      <a:r>
                        <a:rPr lang="ka-GE" sz="2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ka-GE" sz="24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შუქრი, </a:t>
                      </a:r>
                      <a:r>
                        <a:rPr lang="ka-GE" sz="2400" b="1" baseline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ხასანალი</a:t>
                      </a:r>
                      <a:r>
                        <a:rPr lang="ka-GE" sz="24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a-GE" sz="2400" b="1" baseline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ხაჯი</a:t>
                      </a:r>
                      <a:r>
                        <a:rPr lang="ka-GE" sz="24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a-GE" sz="2400" b="1" baseline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ხემიდ</a:t>
                      </a:r>
                      <a:r>
                        <a:rPr lang="ka-GE" sz="2400" b="1" baseline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a-GE" sz="2400" b="1" baseline="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ხუსია</a:t>
                      </a:r>
                      <a:endParaRPr lang="ka-GE" sz="2400" b="1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ka-GE" sz="2800" dirty="0" smtClean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ka-GE" sz="2800" dirty="0">
                        <a:solidFill>
                          <a:srgbClr val="0070C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65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91886" y="0"/>
            <a:ext cx="11556999" cy="1030514"/>
          </a:xfrm>
        </p:spPr>
        <p:txBody>
          <a:bodyPr>
            <a:noAutofit/>
          </a:bodyPr>
          <a:lstStyle/>
          <a:p>
            <a:pPr algn="ctr"/>
            <a:r>
              <a:rPr lang="ka-GE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4.3. სახელები   ზემო აჭარაში</a:t>
            </a:r>
            <a:br>
              <a:rPr lang="ka-GE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32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(მასწავლებელთა სახელები. ხულო. 1922 წელი) </a:t>
            </a:r>
            <a:endParaRPr lang="ka-GE" sz="3200" dirty="0">
              <a:solidFill>
                <a:srgbClr val="529E5B"/>
              </a:solidFill>
            </a:endParaRPr>
          </a:p>
        </p:txBody>
      </p:sp>
      <p:sp>
        <p:nvSpPr>
          <p:cNvPr id="3" name="მართკუთხედი 2"/>
          <p:cNvSpPr/>
          <p:nvPr/>
        </p:nvSpPr>
        <p:spPr>
          <a:xfrm>
            <a:off x="159657" y="1680114"/>
            <a:ext cx="11567886" cy="2617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  <a:tabLst>
                <a:tab pos="906145" algn="l"/>
              </a:tabLst>
            </a:pPr>
            <a:r>
              <a:rPr lang="ka-GE" sz="28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აბდულეფენდი</a:t>
            </a:r>
            <a:r>
              <a:rPr lang="ka-GE" sz="28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ka-GE" sz="28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ალიეფენდი</a:t>
            </a:r>
            <a:r>
              <a:rPr lang="ka-GE" sz="28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ka-GE" sz="28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ახმენდ</a:t>
            </a:r>
            <a:r>
              <a:rPr lang="ka-GE" sz="28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ka-GE" sz="28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ახმედეფენდი</a:t>
            </a:r>
            <a:r>
              <a:rPr lang="ka-GE" sz="28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ka-GE" sz="28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ბილალ</a:t>
            </a:r>
            <a:r>
              <a:rPr lang="ka-GE" sz="28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 </a:t>
            </a:r>
            <a:r>
              <a:rPr lang="ka-GE" sz="28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დუდიეფენდი</a:t>
            </a:r>
            <a:r>
              <a:rPr lang="ka-GE" sz="28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ka-GE" sz="28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ვასიფ</a:t>
            </a:r>
            <a:r>
              <a:rPr lang="ka-GE" sz="28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ka-GE" sz="28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იაკობეფენდი</a:t>
            </a:r>
            <a:r>
              <a:rPr lang="ka-GE" sz="28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ka-GE" sz="28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იაყუფეფენდი</a:t>
            </a:r>
            <a:r>
              <a:rPr lang="ka-GE" sz="28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მუსტაფა, </a:t>
            </a:r>
            <a:r>
              <a:rPr lang="ka-GE" sz="28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მუსტაფაეფენდი</a:t>
            </a:r>
            <a:r>
              <a:rPr lang="ka-GE" sz="28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ka-GE" sz="28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ოსმანეფენდი</a:t>
            </a:r>
            <a:r>
              <a:rPr lang="ka-GE" sz="28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სულეიმან, </a:t>
            </a:r>
            <a:r>
              <a:rPr lang="ka-GE" sz="28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ხასანეფენდი</a:t>
            </a:r>
            <a:r>
              <a:rPr lang="ka-GE" sz="28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ka-GE" sz="28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ფერათ</a:t>
            </a:r>
            <a:r>
              <a:rPr lang="ka-GE" sz="28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ka-GE" sz="28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ქაზიმ</a:t>
            </a:r>
            <a:r>
              <a:rPr lang="ka-GE" sz="28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ka-GE" sz="28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ხასან-თახსიმ</a:t>
            </a:r>
            <a:r>
              <a:rPr lang="ka-GE" sz="28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ჰუსეინ  </a:t>
            </a:r>
            <a:endParaRPr lang="ka-GE" sz="28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0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91886" y="0"/>
            <a:ext cx="11556999" cy="1030514"/>
          </a:xfrm>
        </p:spPr>
        <p:txBody>
          <a:bodyPr>
            <a:noAutofit/>
          </a:bodyPr>
          <a:lstStyle/>
          <a:p>
            <a:pPr algn="ctr"/>
            <a:r>
              <a:rPr lang="ka-GE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4.4. პიროვნული სახელები  ზემო აჭარაში</a:t>
            </a:r>
            <a:br>
              <a:rPr lang="ka-GE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28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(მასწავლებელთა სახელები. ხულო. 1927 წელი) </a:t>
            </a:r>
            <a:endParaRPr lang="ka-GE" sz="2800" dirty="0">
              <a:solidFill>
                <a:srgbClr val="529E5B"/>
              </a:solidFill>
            </a:endParaRPr>
          </a:p>
        </p:txBody>
      </p:sp>
      <p:sp>
        <p:nvSpPr>
          <p:cNvPr id="7" name="მართკუთხედი 6"/>
          <p:cNvSpPr/>
          <p:nvPr/>
        </p:nvSpPr>
        <p:spPr>
          <a:xfrm>
            <a:off x="391886" y="1359677"/>
            <a:ext cx="11556999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მასწავლებელი - 58; სახელი - 42; სკოლა - 31</a:t>
            </a: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აბას, ალი,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ალისულთან</a:t>
            </a:r>
            <a:r>
              <a:rPr lang="ka-GE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,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არიფ, ასლან, ახმედ, აღალი,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ბარათალ</a:t>
            </a:r>
            <a:r>
              <a:rPr lang="ka-GE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,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დემურალი</a:t>
            </a:r>
            <a:r>
              <a:rPr lang="ka-GE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,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ეუბ</a:t>
            </a:r>
            <a:r>
              <a:rPr lang="ka-GE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,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ზექერია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ილია</a:t>
            </a:r>
            <a:r>
              <a:rPr lang="ka-GE" sz="2800" b="1" dirty="0">
                <a:solidFill>
                  <a:srgbClr val="FF0000"/>
                </a:solidFill>
                <a:ea typeface="Times New Roman" panose="02020603050405020304" pitchFamily="18" charset="0"/>
              </a:rPr>
              <a:t>,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ილიას,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ისაყ</a:t>
            </a:r>
            <a:r>
              <a:rPr lang="ka-GE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,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ისმაილ;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იუნუს</a:t>
            </a:r>
            <a:r>
              <a:rPr lang="ka-GE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,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იუსუფ,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მამუდ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-ეფენდი, მემედ,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მერჯან</a:t>
            </a:r>
            <a:r>
              <a:rPr lang="ka-GE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,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მიქაელ,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მოჰერემ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მურთაზ, 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მუხამედ</a:t>
            </a:r>
            <a:r>
              <a:rPr lang="ka-GE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,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ნური, ოსმან, 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რეშიტ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რიზა, 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სოსო, 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სულეიმან,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ფაიყ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;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ფერათ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ფოლად</a:t>
            </a:r>
            <a:r>
              <a:rPr lang="ka-GE" sz="2800" b="1" dirty="0" smtClean="0">
                <a:solidFill>
                  <a:srgbClr val="00B050"/>
                </a:solidFill>
                <a:ea typeface="Times New Roman" panose="02020603050405020304" pitchFamily="18" charset="0"/>
              </a:rPr>
              <a:t>, </a:t>
            </a:r>
            <a:r>
              <a:rPr lang="ka-GE" sz="2800" b="1" dirty="0">
                <a:solidFill>
                  <a:srgbClr val="000000"/>
                </a:solidFill>
                <a:ea typeface="Times New Roman" panose="02020603050405020304" pitchFamily="18" charset="0"/>
              </a:rPr>
              <a:t>ქელეშ,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ყაია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;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შაია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;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შევქეთ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;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ხასან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;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ხაიდარ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; ხემზე, ხუსეინ.</a:t>
            </a:r>
            <a:endParaRPr lang="ka-GE" sz="2800" b="1" dirty="0" smtClean="0">
              <a:solidFill>
                <a:srgbClr val="00B05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36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91886" y="-1"/>
            <a:ext cx="11556999" cy="1417733"/>
          </a:xfrm>
        </p:spPr>
        <p:txBody>
          <a:bodyPr>
            <a:noAutofit/>
          </a:bodyPr>
          <a:lstStyle/>
          <a:p>
            <a:pPr algn="ctr"/>
            <a:r>
              <a:rPr lang="ka-GE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4.4. პიროვნული სახელები  ზემო აჭარაში</a:t>
            </a:r>
            <a:br>
              <a:rPr lang="ka-GE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28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(მასწავლებელთა </a:t>
            </a:r>
            <a:r>
              <a:rPr lang="ka-G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მამის სახელების </a:t>
            </a:r>
            <a:r>
              <a:rPr lang="ka-GE" sz="28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სია. ხულო 1927 წელი) </a:t>
            </a:r>
            <a:endParaRPr lang="ka-GE" sz="2800" dirty="0">
              <a:solidFill>
                <a:srgbClr val="529E5B"/>
              </a:solidFill>
            </a:endParaRPr>
          </a:p>
        </p:txBody>
      </p:sp>
      <p:sp>
        <p:nvSpPr>
          <p:cNvPr id="7" name="მართკუთხედი 6"/>
          <p:cNvSpPr/>
          <p:nvPr/>
        </p:nvSpPr>
        <p:spPr>
          <a:xfrm>
            <a:off x="391886" y="1417733"/>
            <a:ext cx="1155699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a-GE" sz="3200" b="1" dirty="0">
                <a:solidFill>
                  <a:srgbClr val="FF0000"/>
                </a:solidFill>
                <a:ea typeface="Times New Roman" panose="02020603050405020304" pitchFamily="18" charset="0"/>
              </a:rPr>
              <a:t>მასწავლებელი - 58; </a:t>
            </a:r>
            <a:r>
              <a:rPr lang="ka-GE" sz="32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მამის სახელი- 37; სკოლა-31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ალი,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ასანი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ასლანი,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აქიფი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ახმედი,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ბაირამალი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გულო,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დურსუნი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ემინი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ეუბი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ესადი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ზაბითი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ისმაილი,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იაყუფი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იუსუფი,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იშიყი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მამუდი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მევლუდი,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მელექი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მემედი, მუხამედი, ნებო, ნიაზი, ნური, ოსმანი, რეჯები, სულეიმანი,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უსეინი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უსუფი, უშანგი, შაბანი, შამილი,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შაქარა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ყარამანი, 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ხასანი, ხუსეინი, </a:t>
            </a:r>
            <a:r>
              <a:rPr lang="ka-GE" sz="2800" b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ხუსნი</a:t>
            </a:r>
            <a:endParaRPr lang="ka-GE" sz="2800" b="1" dirty="0" smtClean="0">
              <a:solidFill>
                <a:srgbClr val="00B05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452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91886" y="0"/>
            <a:ext cx="11556999" cy="1030514"/>
          </a:xfrm>
        </p:spPr>
        <p:txBody>
          <a:bodyPr>
            <a:noAutofit/>
          </a:bodyPr>
          <a:lstStyle/>
          <a:p>
            <a:pPr algn="ctr"/>
            <a:r>
              <a:rPr lang="ka-GE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4.5. პიროვნული სახელები  ზემო აჭარაში</a:t>
            </a:r>
            <a:br>
              <a:rPr lang="ka-GE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28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(მასწავლებელთა სახელების სია.  ხულო. 80 სკოლა.  1951 წელი) </a:t>
            </a:r>
            <a:endParaRPr lang="ka-GE" sz="2800" dirty="0">
              <a:solidFill>
                <a:srgbClr val="529E5B"/>
              </a:solidFill>
            </a:endParaRPr>
          </a:p>
        </p:txBody>
      </p:sp>
      <p:sp>
        <p:nvSpPr>
          <p:cNvPr id="7" name="მართკუთხედი 6"/>
          <p:cNvSpPr/>
          <p:nvPr/>
        </p:nvSpPr>
        <p:spPr>
          <a:xfrm>
            <a:off x="68941" y="1236702"/>
            <a:ext cx="118799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a-GE" sz="2400" b="1" i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ბესარიონ, ბულბული, გიორგი, გული, დავით, ვაჟა, ვახტანგი, ვლადიმერი, ზინა, თამარა, ილია, კარლო, ლევანი, </a:t>
            </a:r>
            <a:r>
              <a:rPr lang="ka-GE" sz="2400" b="1" i="1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მზევინარი</a:t>
            </a:r>
            <a:r>
              <a:rPr lang="ka-GE" sz="2400" b="1" i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მიხეილ, ნადია, ნაზი, ნათელა, ნოდარ, რევაზ, სიმონ, სოფიო, ტარიელ, შუშანა </a:t>
            </a:r>
            <a:r>
              <a:rPr lang="ka-GE" sz="24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და სხვ.  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ka-GE" sz="2400" b="1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a-GE" sz="24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სულ დაახლოებით 30 ასეთი სახელია 104-დან - ანუ 29%;</a:t>
            </a: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ka-GE" sz="2400" b="1" dirty="0" smtClean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a-GE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დანარჩენი 74 სახელი ანუ 71%  </a:t>
            </a:r>
            <a:r>
              <a:rPr lang="ka-GE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-  </a:t>
            </a:r>
            <a:r>
              <a:rPr lang="ka-GE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მუსლიმანური: </a:t>
            </a:r>
            <a:r>
              <a:rPr lang="ka-GE" sz="2400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აბდულ, ადემ, </a:t>
            </a:r>
            <a:r>
              <a:rPr lang="ka-GE" sz="2400" b="1" i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ალიოსმან</a:t>
            </a:r>
            <a:r>
              <a:rPr lang="ka-GE" sz="2400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, ახმედ, </a:t>
            </a:r>
            <a:r>
              <a:rPr lang="ka-GE" sz="2400" b="1" i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ბინალ</a:t>
            </a:r>
            <a:r>
              <a:rPr lang="ka-GE" sz="2400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, ენვერ, </a:t>
            </a:r>
            <a:r>
              <a:rPr lang="ka-GE" sz="2400" b="1" i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ეუბ</a:t>
            </a:r>
            <a:r>
              <a:rPr lang="ka-GE" sz="2400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, ზაბით, </a:t>
            </a:r>
            <a:r>
              <a:rPr lang="ka-GE" sz="2400" b="1" i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ზეირალი</a:t>
            </a:r>
            <a:r>
              <a:rPr lang="ka-GE" sz="2400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ka-GE" sz="2400" b="1" i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ზექიე</a:t>
            </a:r>
            <a:r>
              <a:rPr lang="ka-GE" sz="2400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ka-GE" sz="2400" b="1" i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ზურქიფლი</a:t>
            </a:r>
            <a:r>
              <a:rPr lang="ka-GE" sz="2400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ka-GE" sz="2400" b="1" i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თენზილე</a:t>
            </a:r>
            <a:r>
              <a:rPr lang="ka-GE" sz="2400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ka-GE" sz="2400" b="1" i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ისკენდერ</a:t>
            </a:r>
            <a:r>
              <a:rPr lang="ka-GE" sz="2400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, ისმაილ, </a:t>
            </a:r>
            <a:r>
              <a:rPr lang="ka-GE" sz="2400" b="1" i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რეშიტ</a:t>
            </a:r>
            <a:r>
              <a:rPr lang="ka-GE" sz="2400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, რეჯებ, სულეიმან, </a:t>
            </a:r>
            <a:r>
              <a:rPr lang="ka-GE" sz="2400" b="1" i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ულფეთ</a:t>
            </a:r>
            <a:r>
              <a:rPr lang="ka-GE" sz="2400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და სხვა</a:t>
            </a:r>
            <a:r>
              <a:rPr lang="ka-GE" sz="2000" b="1" i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ka-GE" sz="20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63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77371" y="0"/>
            <a:ext cx="11451772" cy="1175657"/>
          </a:xfrm>
        </p:spPr>
        <p:txBody>
          <a:bodyPr>
            <a:normAutofit fontScale="90000"/>
          </a:bodyPr>
          <a:lstStyle/>
          <a:p>
            <a:pPr algn="ctr"/>
            <a: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ყველაზე პოპულარულ სახელთა პირველი ათეული ზემო აჭარაში </a:t>
            </a:r>
            <a:b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(2014  წლის საარჩევნო სიის მიხედვით)</a:t>
            </a:r>
            <a:endParaRPr lang="ka-G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ცხრილი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270659"/>
              </p:ext>
            </p:extLst>
          </p:nvPr>
        </p:nvGraphicFramePr>
        <p:xfrm>
          <a:off x="725714" y="1015999"/>
          <a:ext cx="5370285" cy="5760720"/>
        </p:xfrm>
        <a:graphic>
          <a:graphicData uri="http://schemas.openxmlformats.org/drawingml/2006/table">
            <a:tbl>
              <a:tblPr firstRow="1" firstCol="1" bandRow="1"/>
              <a:tblGrid>
                <a:gridCol w="677306"/>
                <a:gridCol w="3271138"/>
                <a:gridCol w="1421841"/>
              </a:tblGrid>
              <a:tr h="6257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i="1" dirty="0">
                          <a:solidFill>
                            <a:srgbClr val="00206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i="1" dirty="0">
                        <a:solidFill>
                          <a:srgbClr val="00206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i="1" dirty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r>
                        <a:rPr lang="ka-GE" sz="2800" b="1" i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სახელი</a:t>
                      </a:r>
                      <a:endParaRPr lang="ka-GE" sz="2800" i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i="1" dirty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r>
                        <a:rPr lang="ka-GE" sz="2800" b="1" i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რაოდ.</a:t>
                      </a:r>
                      <a:endParaRPr lang="ka-GE" sz="2800" i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ნათელა </a:t>
                      </a:r>
                      <a:r>
                        <a:rPr lang="ka-GE" sz="2000" b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(ქართ.)</a:t>
                      </a:r>
                      <a:endParaRPr lang="ka-GE" sz="2000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985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2. 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ეთერ </a:t>
                      </a:r>
                      <a:r>
                        <a:rPr lang="ka-GE" sz="20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(ებრაული)</a:t>
                      </a:r>
                      <a:endParaRPr lang="ka-GE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819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3. 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თამარ </a:t>
                      </a:r>
                      <a:r>
                        <a:rPr lang="ka-GE" sz="20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(ებრაული)</a:t>
                      </a:r>
                      <a:endParaRPr lang="ka-GE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750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ka-GE" sz="2800" b="1" baseline="0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ჟუჟუნა </a:t>
                      </a:r>
                      <a:r>
                        <a:rPr lang="ka-GE" sz="2000" b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(ქართ)</a:t>
                      </a:r>
                      <a:endParaRPr lang="ka-GE" sz="2000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633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ka-GE" sz="2800" b="1" baseline="0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ნანული </a:t>
                      </a:r>
                      <a:r>
                        <a:rPr lang="ka-GE" sz="2000" b="1" dirty="0" smtClean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(ქართ)</a:t>
                      </a:r>
                      <a:endParaRPr lang="ka-GE" sz="2000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600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6. 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მაყვალა </a:t>
                      </a:r>
                      <a:r>
                        <a:rPr lang="ka-GE" sz="20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(ქართ)</a:t>
                      </a:r>
                      <a:endParaRPr lang="ka-GE" sz="20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566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7. 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მერი </a:t>
                      </a:r>
                      <a:r>
                        <a:rPr lang="ka-GE" sz="20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</a:t>
                      </a:r>
                      <a:r>
                        <a:rPr lang="ka-GE" sz="2000" b="1" dirty="0" err="1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ებრ-ინგლ</a:t>
                      </a:r>
                      <a:r>
                        <a:rPr lang="ka-GE" sz="20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)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530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8. 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შუშანა </a:t>
                      </a:r>
                      <a:r>
                        <a:rPr lang="ka-GE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</a:t>
                      </a:r>
                      <a:r>
                        <a:rPr lang="ka-GE" sz="2000" b="1" dirty="0" err="1" smtClean="0"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ებრ</a:t>
                      </a:r>
                      <a:r>
                        <a:rPr lang="ka-GE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-სომხ)</a:t>
                      </a:r>
                      <a:endParaRPr lang="ka-GE" sz="2000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405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ცხრილი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257378"/>
              </p:ext>
            </p:extLst>
          </p:nvPr>
        </p:nvGraphicFramePr>
        <p:xfrm>
          <a:off x="6299202" y="1016001"/>
          <a:ext cx="5762170" cy="5760720"/>
        </p:xfrm>
        <a:graphic>
          <a:graphicData uri="http://schemas.openxmlformats.org/drawingml/2006/table">
            <a:tbl>
              <a:tblPr firstRow="1" firstCol="1" bandRow="1"/>
              <a:tblGrid>
                <a:gridCol w="653141"/>
                <a:gridCol w="3403012"/>
                <a:gridCol w="1706017"/>
              </a:tblGrid>
              <a:tr h="6257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i="1" dirty="0">
                          <a:solidFill>
                            <a:srgbClr val="FE6287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r>
                        <a:rPr lang="ka-GE" sz="2800" b="1" i="1" dirty="0" smtClean="0">
                          <a:solidFill>
                            <a:srgbClr val="FE6287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სახელი</a:t>
                      </a:r>
                      <a:endParaRPr lang="ka-GE" sz="2800" i="1" dirty="0">
                        <a:solidFill>
                          <a:srgbClr val="FE6287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i="1" dirty="0">
                          <a:solidFill>
                            <a:srgbClr val="FE6287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r>
                        <a:rPr lang="ka-GE" sz="2800" b="1" i="1" dirty="0" smtClean="0">
                          <a:solidFill>
                            <a:srgbClr val="FE6287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რაოდ.</a:t>
                      </a:r>
                      <a:endParaRPr lang="ka-GE" sz="2800" i="1" dirty="0">
                        <a:solidFill>
                          <a:srgbClr val="FE6287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ნოდარ </a:t>
                      </a:r>
                      <a:r>
                        <a:rPr lang="ka-GE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(ირანული)</a:t>
                      </a:r>
                      <a:endParaRPr lang="ka-GE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674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2.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ზურაბ </a:t>
                      </a:r>
                      <a:r>
                        <a:rPr lang="ka-GE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(სპარსული) </a:t>
                      </a:r>
                      <a:endParaRPr lang="ka-GE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653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3.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თამაზ </a:t>
                      </a:r>
                      <a:r>
                        <a:rPr lang="ka-GE" sz="2000" b="1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(ირანული)</a:t>
                      </a:r>
                      <a:endParaRPr lang="ka-GE" sz="2000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630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4.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დავით </a:t>
                      </a:r>
                      <a:r>
                        <a:rPr lang="ka-GE" sz="20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(ებრაული)</a:t>
                      </a:r>
                      <a:endParaRPr lang="ka-GE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594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5.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გიორგი </a:t>
                      </a:r>
                      <a:r>
                        <a:rPr lang="ka-GE" sz="20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(ბერძნ)</a:t>
                      </a:r>
                      <a:endParaRPr lang="ka-GE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570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ka-GE" sz="2800" b="1" baseline="0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თემურ </a:t>
                      </a:r>
                      <a:r>
                        <a:rPr lang="ka-GE" sz="20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(მონღოლ.)</a:t>
                      </a:r>
                      <a:endParaRPr lang="ka-GE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532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გურამ </a:t>
                      </a:r>
                      <a:r>
                        <a:rPr lang="ka-GE" sz="20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(ავესტა)</a:t>
                      </a:r>
                      <a:endParaRPr lang="ka-GE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521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57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8.</a:t>
                      </a: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ამირან </a:t>
                      </a:r>
                      <a:r>
                        <a:rPr lang="ka-GE" sz="20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(უცნობია)</a:t>
                      </a:r>
                      <a:endParaRPr lang="ka-GE" sz="20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455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27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79258" y="136166"/>
            <a:ext cx="11506200" cy="818148"/>
          </a:xfrm>
        </p:spPr>
        <p:txBody>
          <a:bodyPr>
            <a:noAutofit/>
          </a:bodyPr>
          <a:lstStyle/>
          <a:p>
            <a:pPr algn="ctr"/>
            <a:r>
              <a:rPr lang="ka-GE" sz="2800" b="1" dirty="0" smtClean="0">
                <a:solidFill>
                  <a:srgbClr val="FF0000"/>
                </a:solidFill>
              </a:rPr>
              <a:t>გეგმა</a:t>
            </a:r>
            <a:endParaRPr lang="ka-GE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სათაური 1"/>
          <p:cNvSpPr txBox="1">
            <a:spLocks/>
          </p:cNvSpPr>
          <p:nvPr/>
        </p:nvSpPr>
        <p:spPr>
          <a:xfrm>
            <a:off x="0" y="954314"/>
            <a:ext cx="12192000" cy="59036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93688" indent="-2936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ka-GE" sz="2400" b="1" dirty="0" smtClean="0"/>
              <a:t>ანთროპონიმია, როგორც  სოციოლინგვისტური ფენომენი და მისი  სოციოკულტურული ღირებულება </a:t>
            </a:r>
          </a:p>
          <a:p>
            <a:pPr marL="293688" indent="-2936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ka-GE" sz="24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საზოგადოებრივ-პოლიტიკური, რელიგიური და </a:t>
            </a:r>
            <a:r>
              <a:rPr lang="ka-GE" sz="24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ლინგვოკულტურული</a:t>
            </a:r>
            <a:r>
              <a:rPr lang="ka-GE" sz="24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  პარადიგმის ცვლა - </a:t>
            </a:r>
            <a:r>
              <a:rPr lang="ka-GE" sz="2400" b="1" dirty="0" err="1" smtClean="0">
                <a:ea typeface="Times New Roman" panose="02020603050405020304" pitchFamily="18" charset="0"/>
                <a:cs typeface="Sylfaen" panose="010A0502050306030303" pitchFamily="18" charset="0"/>
              </a:rPr>
              <a:t>ანთროპონიმული</a:t>
            </a:r>
            <a:r>
              <a:rPr lang="ka-GE" sz="24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 სურათის ცვლის ერთ-ერთი უმთავრესი ფაქტორი</a:t>
            </a:r>
          </a:p>
          <a:p>
            <a:pPr marL="293688" indent="-2936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ka-GE" sz="2400" b="1" dirty="0" smtClean="0"/>
              <a:t>ანთროპონიმიის ტრანსფორმაციის ძირითადი ფაქტორები და ეტაპები ზემო აჭარაში ,,აჭარის </a:t>
            </a:r>
            <a:r>
              <a:rPr lang="ka-GE" sz="2400" b="1" dirty="0" err="1" smtClean="0"/>
              <a:t>ლივის</a:t>
            </a:r>
            <a:r>
              <a:rPr lang="ka-GE" sz="2400" b="1" dirty="0" smtClean="0"/>
              <a:t> დავთრებიდან“  2014 წლის აღწერამდე</a:t>
            </a:r>
          </a:p>
          <a:p>
            <a:pPr marL="90011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ka-GE" sz="2400" b="1" dirty="0" smtClean="0"/>
              <a:t>3.1. გვარების ტრანსფორმაცია, </a:t>
            </a:r>
            <a:r>
              <a:rPr lang="ka-GE" sz="2400" b="1" dirty="0" err="1" smtClean="0"/>
              <a:t>შტოგვარები</a:t>
            </a:r>
            <a:endParaRPr lang="ka-GE" sz="2400" b="1" dirty="0" smtClean="0"/>
          </a:p>
          <a:p>
            <a:pPr marL="90011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ka-GE" sz="2400" b="1" dirty="0" smtClean="0"/>
              <a:t>3.2. სახელთა ტრანსფორმაცია, </a:t>
            </a:r>
            <a:r>
              <a:rPr lang="ka-GE" sz="2400" b="1" dirty="0" err="1" smtClean="0"/>
              <a:t>ორსახელიანობა</a:t>
            </a:r>
            <a:endParaRPr lang="ka-GE" sz="2400" b="1" dirty="0" smtClean="0"/>
          </a:p>
          <a:p>
            <a:pPr defTabSz="116046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ka-GE" sz="2400" b="1" dirty="0" smtClean="0"/>
              <a:t>4. </a:t>
            </a:r>
            <a:r>
              <a:rPr lang="ka-GE" sz="2400" b="1" dirty="0"/>
              <a:t> </a:t>
            </a:r>
            <a:r>
              <a:rPr lang="ka-GE" sz="2400" b="1" dirty="0" smtClean="0"/>
              <a:t>  პრობლემის კვლევის  პერსპექტივები</a:t>
            </a:r>
            <a:endParaRPr lang="ka-GE" sz="2400" b="1" dirty="0"/>
          </a:p>
        </p:txBody>
      </p:sp>
    </p:spTree>
    <p:extLst>
      <p:ext uri="{BB962C8B-B14F-4D97-AF65-F5344CB8AC3E}">
        <p14:creationId xmlns:p14="http://schemas.microsoft.com/office/powerpoint/2010/main" val="31457874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ცხრილი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121562"/>
              </p:ext>
            </p:extLst>
          </p:nvPr>
        </p:nvGraphicFramePr>
        <p:xfrm>
          <a:off x="14514" y="1088570"/>
          <a:ext cx="12177486" cy="6244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048"/>
                <a:gridCol w="1128094"/>
                <a:gridCol w="1677299"/>
                <a:gridCol w="1402202"/>
                <a:gridCol w="1128094"/>
                <a:gridCol w="1542719"/>
                <a:gridCol w="1298299"/>
                <a:gridCol w="1086534"/>
                <a:gridCol w="1403191"/>
                <a:gridCol w="947006"/>
              </a:tblGrid>
              <a:tr h="77497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ხულო </a:t>
                      </a:r>
                      <a:endParaRPr lang="ka-GE" sz="28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ka-GE" sz="28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24329-დან 23853)</a:t>
                      </a:r>
                      <a:endParaRPr lang="ka-GE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a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a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a-G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შუახევი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ka-GE" sz="28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(15234-დან 14935)</a:t>
                      </a:r>
                      <a:endParaRPr lang="ka-GE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a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a-GE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ქედა </a:t>
                      </a:r>
                      <a:endParaRPr lang="ka-GE" sz="28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(</a:t>
                      </a:r>
                      <a:r>
                        <a:rPr lang="ka-GE" sz="28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15789-დან 13066)</a:t>
                      </a:r>
                      <a:endParaRPr lang="ka-GE" sz="2800" dirty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ka-G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ka-GE"/>
                    </a:p>
                  </a:txBody>
                  <a:tcPr/>
                </a:tc>
              </a:tr>
              <a:tr h="489282">
                <a:tc>
                  <a:txBody>
                    <a:bodyPr/>
                    <a:lstStyle/>
                    <a:p>
                      <a:pPr marL="228600"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სახელი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რაოდ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წლები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სახელი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რაოდ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წლები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სახელი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რაოდ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წლები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38262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1. 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ნათელა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594 (2,44%)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30-93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ნათელა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288 (1,89%)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44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 smtClean="0">
                          <a:effectLst/>
                        </a:rPr>
                        <a:t>22-89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ეთერ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211 (1,34%)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36-95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89282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2.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ეთერ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392 (1,61%)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29-89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ჟუჟუნა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235 (1,54%)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25-97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ზურაბ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210 (1,33%)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36-97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89282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3.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 smtClean="0">
                          <a:solidFill>
                            <a:srgbClr val="FF0000"/>
                          </a:solidFill>
                          <a:effectLst/>
                        </a:rPr>
                        <a:t>მაყვალა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391(1,61%)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31-98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შუშანა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225 (1,48%)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36-92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დავით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202 (1,28%)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37-97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89282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4.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ნოდარ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386 (1,58%)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33-92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ეთერ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216 (1,42%)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26-92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ნათელა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188 (1,19%)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35-89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89282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5.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თამაზ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353 (1,45%)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35-93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ზურაბ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199 (1,31%)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33-98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გიორგი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179 (1,13%)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35-97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89282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6.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ჟუჟუნა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340 (1,42%)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32-90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დავით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190 (1,25%)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28-97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ჟუჟუნა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178 (1,13%)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35-92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89282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7.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ზურაბ 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314 (1,29%)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34-98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ნოდარ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176 (1,16%)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34-96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ამირან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173 (1,1%)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35-93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89282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8.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თემურ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311 (1,28%)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32-97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თამაზ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171 (1,12%)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37-97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გურამ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166 (1,05%)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35-94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89282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9.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მერი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286 (1,18%)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31-95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ნანული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167 (1,1%)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38-89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ნოდარ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162 (1,03%)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37-95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  <a:tr h="489282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10.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თამარ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260 (1,06%)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27-98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თამარ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165 (1,08%)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34-97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solidFill>
                            <a:srgbClr val="FF0000"/>
                          </a:solidFill>
                          <a:effectLst/>
                        </a:rPr>
                        <a:t>თამაზ</a:t>
                      </a:r>
                      <a:endParaRPr lang="ka-GE" sz="2000" b="1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>
                          <a:effectLst/>
                        </a:rPr>
                        <a:t>161 (1,02%)</a:t>
                      </a:r>
                      <a:endParaRPr lang="ka-GE" sz="20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000" b="1" dirty="0">
                          <a:effectLst/>
                        </a:rPr>
                        <a:t>33-94</a:t>
                      </a:r>
                      <a:endParaRPr lang="ka-GE" sz="20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სათაური 1"/>
          <p:cNvSpPr txBox="1">
            <a:spLocks/>
          </p:cNvSpPr>
          <p:nvPr/>
        </p:nvSpPr>
        <p:spPr>
          <a:xfrm>
            <a:off x="564776" y="121024"/>
            <a:ext cx="10698310" cy="865946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სახელების პირველი ათეული. ზემო აჭარა-2014 წელი </a:t>
            </a:r>
          </a:p>
          <a:p>
            <a:pPr algn="ctr"/>
            <a: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რაიონების მიხედვით </a:t>
            </a:r>
            <a:endParaRPr lang="ka-G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303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ცხრილი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992971"/>
              </p:ext>
            </p:extLst>
          </p:nvPr>
        </p:nvGraphicFramePr>
        <p:xfrm>
          <a:off x="-1" y="323843"/>
          <a:ext cx="12039603" cy="65341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6286"/>
                <a:gridCol w="1972570"/>
                <a:gridCol w="2202706"/>
                <a:gridCol w="1472506"/>
                <a:gridCol w="1972570"/>
                <a:gridCol w="1465586"/>
                <a:gridCol w="1967379"/>
              </a:tblGrid>
              <a:tr h="464683">
                <a:tc>
                  <a:txBody>
                    <a:bodyPr/>
                    <a:lstStyle/>
                    <a:p>
                      <a:pPr marL="228600"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effectLst/>
                        </a:rPr>
                        <a:t> </a:t>
                      </a:r>
                      <a:endParaRPr lang="ka-GE" sz="28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 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ხულო</a:t>
                      </a:r>
                      <a:endParaRPr lang="ka-GE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შუახევი</a:t>
                      </a:r>
                      <a:endParaRPr lang="ka-GE" sz="2800" b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ka-G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ქედა</a:t>
                      </a:r>
                      <a:endParaRPr lang="ka-GE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ka-GE"/>
                    </a:p>
                  </a:txBody>
                  <a:tcPr/>
                </a:tc>
              </a:tr>
              <a:tr h="1422643">
                <a:tc>
                  <a:txBody>
                    <a:bodyPr/>
                    <a:lstStyle/>
                    <a:p>
                      <a:pPr marL="228600"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 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effectLst/>
                        </a:rPr>
                        <a:t>სახელი</a:t>
                      </a:r>
                      <a:endParaRPr lang="ka-GE" sz="28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პროცენტული წილი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ადგილი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პროცენტული წილი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effectLst/>
                        </a:rPr>
                        <a:t>ადგილი</a:t>
                      </a:r>
                      <a:endParaRPr lang="ka-GE" sz="28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effectLst/>
                        </a:rPr>
                        <a:t>პროცენტული წილი</a:t>
                      </a:r>
                      <a:endParaRPr lang="ka-GE" sz="28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4683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solidFill>
                            <a:schemeClr val="tx1"/>
                          </a:solidFill>
                          <a:effectLst/>
                        </a:rPr>
                        <a:t>1. </a:t>
                      </a:r>
                      <a:endParaRPr lang="ka-GE" sz="2800" b="1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ნათელა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2,44%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effectLst/>
                        </a:rPr>
                        <a:t>1 </a:t>
                      </a:r>
                      <a:endParaRPr lang="ka-GE" sz="28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1,19%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5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1,19%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4683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solidFill>
                            <a:schemeClr val="tx1"/>
                          </a:solidFill>
                          <a:effectLst/>
                        </a:rPr>
                        <a:t>2.</a:t>
                      </a:r>
                      <a:endParaRPr lang="ka-GE" sz="2800" b="1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ეთერ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effectLst/>
                        </a:rPr>
                        <a:t>1,61%</a:t>
                      </a:r>
                      <a:endParaRPr lang="ka-GE" sz="28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4 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1,42%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1,34%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4683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solidFill>
                            <a:schemeClr val="tx1"/>
                          </a:solidFill>
                          <a:effectLst/>
                        </a:rPr>
                        <a:t>3.</a:t>
                      </a:r>
                      <a:endParaRPr lang="ka-GE" sz="2800" b="1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highlight>
                            <a:srgbClr val="FFFF00"/>
                          </a:highlight>
                        </a:rPr>
                        <a:t>მაყვალა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1,61%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highlight>
                            <a:srgbClr val="FFFF00"/>
                          </a:highlight>
                        </a:rPr>
                        <a:t>?? 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highlight>
                            <a:srgbClr val="FFFF00"/>
                          </a:highlight>
                        </a:rPr>
                        <a:t>0,8%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highlight>
                            <a:srgbClr val="FFFF00"/>
                          </a:highlight>
                        </a:rPr>
                        <a:t>??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highlight>
                            <a:srgbClr val="FFFF00"/>
                          </a:highlight>
                        </a:rPr>
                        <a:t>0,5%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4683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solidFill>
                            <a:schemeClr val="tx1"/>
                          </a:solidFill>
                          <a:effectLst/>
                        </a:rPr>
                        <a:t>4.</a:t>
                      </a:r>
                      <a:endParaRPr lang="ka-GE" sz="2800" b="1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ნოდარ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1,58%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7 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1,16%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highlight>
                            <a:srgbClr val="FFFF00"/>
                          </a:highlight>
                        </a:rPr>
                        <a:t>5</a:t>
                      </a:r>
                      <a:endParaRPr lang="ka-GE" sz="28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highlight>
                            <a:srgbClr val="FFFF00"/>
                          </a:highlight>
                        </a:rPr>
                        <a:t>0,8%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4683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solidFill>
                            <a:schemeClr val="tx1"/>
                          </a:solidFill>
                          <a:effectLst/>
                        </a:rPr>
                        <a:t>5.</a:t>
                      </a:r>
                      <a:endParaRPr lang="ka-GE" sz="2800" b="1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თამაზ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1,45%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8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1,08%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10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1,02%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4683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solidFill>
                            <a:schemeClr val="tx1"/>
                          </a:solidFill>
                          <a:effectLst/>
                        </a:rPr>
                        <a:t>6.</a:t>
                      </a:r>
                      <a:endParaRPr lang="ka-GE" sz="2800" b="1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ჟუჟუნა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1,42%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3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1,54%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6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1,13%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4683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solidFill>
                            <a:schemeClr val="tx1"/>
                          </a:solidFill>
                          <a:effectLst/>
                        </a:rPr>
                        <a:t>7.</a:t>
                      </a:r>
                      <a:endParaRPr lang="ka-GE" sz="2800" b="1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ზურაბ 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1,29%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5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1,31%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3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1,33%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4683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solidFill>
                            <a:schemeClr val="tx1"/>
                          </a:solidFill>
                          <a:effectLst/>
                        </a:rPr>
                        <a:t>8.</a:t>
                      </a:r>
                      <a:endParaRPr lang="ka-GE" sz="2800" b="1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highlight>
                            <a:srgbClr val="FFFF00"/>
                          </a:highlight>
                        </a:rPr>
                        <a:t>თემურ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1,28%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highlight>
                            <a:srgbClr val="FFFF00"/>
                          </a:highlight>
                        </a:rPr>
                        <a:t>??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highlight>
                            <a:srgbClr val="FFFF00"/>
                          </a:highlight>
                        </a:rPr>
                        <a:t>0,8%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highlight>
                            <a:srgbClr val="FFFF00"/>
                          </a:highlight>
                        </a:rPr>
                        <a:t>6</a:t>
                      </a:r>
                      <a:endParaRPr lang="ka-GE" sz="28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highlight>
                            <a:srgbClr val="FFFF00"/>
                          </a:highlight>
                        </a:rPr>
                        <a:t>0.6%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4683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solidFill>
                            <a:schemeClr val="tx1"/>
                          </a:solidFill>
                          <a:effectLst/>
                        </a:rPr>
                        <a:t>9.</a:t>
                      </a:r>
                      <a:endParaRPr lang="ka-GE" sz="2800" b="1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მერი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1,18%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highlight>
                            <a:srgbClr val="FFFF00"/>
                          </a:highlight>
                        </a:rPr>
                        <a:t>??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highlight>
                            <a:srgbClr val="FFFF00"/>
                          </a:highlight>
                        </a:rPr>
                        <a:t>0,95%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highlight>
                            <a:srgbClr val="FFFF00"/>
                          </a:highlight>
                        </a:rPr>
                        <a:t>3</a:t>
                      </a:r>
                      <a:endParaRPr lang="ka-GE" sz="28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highlight>
                            <a:srgbClr val="FFFF00"/>
                          </a:highlight>
                        </a:rPr>
                        <a:t>0,96%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4683">
                <a:tc>
                  <a:txBody>
                    <a:bodyPr/>
                    <a:lstStyle/>
                    <a:p>
                      <a:pPr marR="2159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solidFill>
                            <a:schemeClr val="tx1"/>
                          </a:solidFill>
                          <a:effectLst/>
                        </a:rPr>
                        <a:t>10.</a:t>
                      </a:r>
                      <a:endParaRPr lang="ka-GE" sz="2800" b="1" dirty="0">
                        <a:solidFill>
                          <a:schemeClr val="tx1"/>
                        </a:solidFill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  <a:highlight>
                            <a:srgbClr val="FFFF00"/>
                          </a:highlight>
                        </a:rPr>
                        <a:t>თამარ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1,06%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10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>
                          <a:effectLst/>
                        </a:rPr>
                        <a:t>1,08%</a:t>
                      </a:r>
                      <a:endParaRPr lang="ka-GE" sz="2800" b="1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 smtClean="0">
                          <a:effectLst/>
                          <a:highlight>
                            <a:srgbClr val="FFFF00"/>
                          </a:highlight>
                        </a:rPr>
                        <a:t>4</a:t>
                      </a:r>
                      <a:endParaRPr lang="ka-GE" sz="28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a-GE" sz="2800" b="1" dirty="0">
                          <a:effectLst/>
                          <a:highlight>
                            <a:srgbClr val="FFFF00"/>
                          </a:highlight>
                        </a:rPr>
                        <a:t>0,81%</a:t>
                      </a:r>
                      <a:endParaRPr lang="ka-GE" sz="2800" b="1" dirty="0">
                        <a:effectLst/>
                        <a:latin typeface="Sylfaen" panose="010A0502050306030303" pitchFamily="18" charset="0"/>
                        <a:ea typeface="Sylfaen" panose="010A05020503060303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968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77371" y="0"/>
            <a:ext cx="11451772" cy="1175657"/>
          </a:xfrm>
        </p:spPr>
        <p:txBody>
          <a:bodyPr>
            <a:normAutofit fontScale="90000"/>
          </a:bodyPr>
          <a:lstStyle/>
          <a:p>
            <a:pPr algn="ctr"/>
            <a: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მე-20 საუკუნეში ხმარებიდან გასული სახელები ზემო აჭარაში </a:t>
            </a:r>
            <a:b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(2014  წლის საარჩევნო სიის მიხედვით)</a:t>
            </a:r>
            <a:endParaRPr lang="ka-G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მართკუთხედი 2"/>
          <p:cNvSpPr/>
          <p:nvPr/>
        </p:nvSpPr>
        <p:spPr>
          <a:xfrm>
            <a:off x="641684" y="1175657"/>
            <a:ext cx="1118745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906145" algn="l"/>
              </a:tabLst>
            </a:pPr>
            <a:r>
              <a:rPr lang="en-US" sz="2400" b="1" dirty="0" err="1" smtClean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აბდულ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ადემ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აინურ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smtClean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ალისულთან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ალიოსმან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აღალი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ახმედ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ბაირამ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(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ალ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)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ბექირ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ბინალ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გულფაშ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გულფერ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გულფინაზ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გულხანუმ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გუნეშ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დემურალი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დურსუნ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ეზიზ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ელმას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ეუბ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ვეზირ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ზაბით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ზეირალ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ზელყინაზ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ზემზემ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ზექერია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ზექიე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ზულფიე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ზუ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(რ)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ლქიფლ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 smtClean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თენზილე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თეხსიმ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თუნთულ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თუფან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იდრის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ინუს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ისკენდერ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ისმა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(ღ)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ილ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ლუთბი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(ე)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მაიშექერ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მამუდ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 smtClean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მახმუდ</a:t>
            </a:r>
            <a:r>
              <a:rPr lang="ka-GE" sz="24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 smtClean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მერიემ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მერჯან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მეხბ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(ფ)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ულე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მეხსუდ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(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ალი</a:t>
            </a:r>
            <a:r>
              <a:rPr lang="en-US" sz="2400" b="1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)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 smtClean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მი</a:t>
            </a:r>
            <a:r>
              <a:rPr lang="en-US" sz="2400" b="1" dirty="0" smtClean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(ხ)</a:t>
            </a:r>
            <a:r>
              <a:rPr lang="en-US" sz="2400" b="1" dirty="0" err="1" smtClean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რიბან</a:t>
            </a:r>
            <a:r>
              <a:rPr lang="ka-GE" sz="24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მურთაზ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მუსემბე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 smtClean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მუსტაფ</a:t>
            </a:r>
            <a:r>
              <a:rPr lang="ka-GE" sz="24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ნუსრედინი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ოსმან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 smtClean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რეჯებალი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რიზა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რიზალ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სებილე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სედიე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სელიმ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სეფერ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სუნდუს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 smtClean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ფადიმე</a:t>
            </a:r>
            <a:r>
              <a:rPr lang="ka-GE" sz="24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ყუდუს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ქერემ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ყედირ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ფერიდე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ყურშუმ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ქევსერ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ყუდრეთ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en-US" sz="2400" b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ღისა</a:t>
            </a:r>
            <a:endParaRPr lang="ka-GE" sz="24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26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77371" y="0"/>
            <a:ext cx="11451772" cy="1175657"/>
          </a:xfrm>
        </p:spPr>
        <p:txBody>
          <a:bodyPr>
            <a:normAutofit fontScale="90000"/>
          </a:bodyPr>
          <a:lstStyle/>
          <a:p>
            <a:pPr algn="ctr"/>
            <a: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მე-20 საუკუნეში ხმარებიდან გასული, მაგრამ 1990-იან წლებში ისევ შემოსული სახელები ზემო აჭარაში </a:t>
            </a:r>
            <a:b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(2014  წლის საარჩევნო სიის მიხედვით)</a:t>
            </a:r>
            <a:endParaRPr lang="ka-G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მართკუთხედი 2"/>
          <p:cNvSpPr/>
          <p:nvPr/>
        </p:nvSpPr>
        <p:spPr>
          <a:xfrm>
            <a:off x="240632" y="1526828"/>
            <a:ext cx="1180698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906145" algn="l"/>
              </a:tabLst>
            </a:pPr>
            <a:r>
              <a:rPr lang="ka-G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აბას</a:t>
            </a:r>
            <a:r>
              <a:rPr lang="ka-G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(1-1998); </a:t>
            </a:r>
            <a:r>
              <a:rPr lang="ka-GE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ადემ (4-1998); </a:t>
            </a:r>
            <a:r>
              <a:rPr lang="ka-GE" sz="2800" b="1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აიშე</a:t>
            </a:r>
            <a:r>
              <a:rPr lang="ka-GE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(4-1998); ასიე (3-1998);  ახმედ (5-1996);</a:t>
            </a:r>
            <a:r>
              <a:rPr lang="ka-G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 ბაირამ (1-1992</a:t>
            </a:r>
            <a:r>
              <a:rPr lang="ka-GE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); ენვერ (3-1994); </a:t>
            </a:r>
            <a:r>
              <a:rPr lang="ka-GE" sz="2800" b="1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თევრათ</a:t>
            </a:r>
            <a:r>
              <a:rPr lang="ka-GE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(1-1993);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ისკენდერ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(1-1990); </a:t>
            </a:r>
            <a:r>
              <a:rPr lang="ka-G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მახმუდ (1-1997); </a:t>
            </a:r>
            <a:r>
              <a:rPr lang="ka-GE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მევლუდ (12-1997);  მემედ (2-1995); 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სალიხ (1-1995); </a:t>
            </a:r>
            <a:r>
              <a:rPr lang="ka-GE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მურთაზ (3-1997); </a:t>
            </a:r>
            <a:r>
              <a:rPr lang="ka-GE" sz="2800" b="1" dirty="0" err="1" smtClean="0">
                <a:solidFill>
                  <a:srgbClr val="00B0F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მუხამედ</a:t>
            </a:r>
            <a:r>
              <a:rPr lang="ka-GE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Times New Roman" panose="02020603050405020304" pitchFamily="18" charset="0"/>
              </a:rPr>
              <a:t>(15-1996), </a:t>
            </a:r>
            <a:r>
              <a:rPr lang="ka-GE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ოსმან (2-1996);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რამიზ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(1-1997); რასიმ (1-1991); რეჯებ (1-1993);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საადეთი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(1-1997); სულეიმან (1-1996); </a:t>
            </a:r>
            <a:r>
              <a:rPr lang="ka-GE" sz="2800" b="1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სურიე</a:t>
            </a:r>
            <a:r>
              <a:rPr lang="ka-GE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(6-1995); </a:t>
            </a:r>
            <a:r>
              <a:rPr lang="ka-GE" sz="2800" b="1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ფატყუმე</a:t>
            </a:r>
            <a:r>
              <a:rPr lang="ka-GE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(2-1997);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ქაზიმ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(1-1992);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შადიე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(1-1990); </a:t>
            </a:r>
            <a:r>
              <a:rPr lang="ka-GE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ხელილ (1-1994); ხუსეინ (4-1994);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ხუსეინაღა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(1-1994</a:t>
            </a:r>
            <a:r>
              <a:rPr lang="ka-GE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ka-GE" sz="2800" b="1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ხემიდ</a:t>
            </a:r>
            <a:r>
              <a:rPr lang="ka-GE" sz="28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(1996); 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ჰურიე (1-1992);</a:t>
            </a:r>
            <a:endParaRPr lang="ka-GE" sz="2800" b="1" dirty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11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0" y="0"/>
            <a:ext cx="11829143" cy="1175657"/>
          </a:xfrm>
        </p:spPr>
        <p:txBody>
          <a:bodyPr>
            <a:normAutofit/>
          </a:bodyPr>
          <a:lstStyle/>
          <a:p>
            <a:pPr algn="ctr"/>
            <a: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2016-2017 სასწავლო წელს ქედის ბაგა-ბაღების აღსაზრდელთა სახელები</a:t>
            </a:r>
            <a:endParaRPr lang="ka-G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სათაური 1"/>
          <p:cNvSpPr txBox="1">
            <a:spLocks/>
          </p:cNvSpPr>
          <p:nvPr/>
        </p:nvSpPr>
        <p:spPr>
          <a:xfrm>
            <a:off x="-14515" y="981635"/>
            <a:ext cx="12206515" cy="56477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ალისა,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ალინა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ალეკო, </a:t>
            </a:r>
            <a:r>
              <a:rPr lang="ka-G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ამანდა, 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ამირან, ანასტასია, ანანო, ანამარია, ანა, ანჟელა, ანდრია, ანდრო, ანრი, ანა, აჩი, ალექსანდრე, ბარბარე, ბაჩი, ბაჩუკი, ბექა, გაბრიელი, გვანცა, გეგა, გიგა, გიორგი, გოგა, გოგიტა, </a:t>
            </a:r>
            <a:r>
              <a:rPr lang="ka-G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გულთამზე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გურამი, გურამიკო, 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გიგი,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დავითი, დათა, დათო, 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დანიელი, დაჩი, დეა, დემეტრე, დიეგო, დიმიტრი, დიტო, ელენე, ელისა, ელისო,  ენრიკე, ედო, ვალენტინა, ვანო, ვიკა, ვიქტორია, ზაზა, ზაური,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ზურა, ზურიკო, 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თათია, თაკო,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თამარი, თამუნა,  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თედო, თემო, თინათინ, თორნიკე, თომა, იაგო, ილია, იაკობი, იოანე, ირაკლი, კახი, კესარია, ლადო, ლანა, ლაშა, ლევან, ლიზი, ლიზიკო, ლინდა,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ლალე, ლილე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ლიკა, ლუკა,  მაგდა, მათე,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მარია, მარი, მარიკა, მარიტა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მეგი, მელისა, ნათია, ნატა, ნია, ნიკა, ნიკოლოზ, ნინი, ნინია, ნინო,  ნიკო,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ნოდარი, </a:t>
            </a:r>
            <a:r>
              <a:rPr lang="ka-G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ნოდიკო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ნუცა,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ოთარ, ოთიკო, 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რატი, რამაზი, </a:t>
            </a:r>
            <a:r>
              <a:rPr lang="ka-G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რეზიკო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როენა, რომანი, საბა, სანდრო, სალომე, სესილი, ქეთი, ქრისტინა,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შოთა, შოთიკო, 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ხატია</a:t>
            </a:r>
          </a:p>
          <a:p>
            <a:pPr marL="457200" indent="-457200" algn="just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ka-G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306 ბავშვის 117 სახელი </a:t>
            </a:r>
            <a:endParaRPr lang="ka-GE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106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85011" y="161185"/>
            <a:ext cx="11451772" cy="1175657"/>
          </a:xfrm>
        </p:spPr>
        <p:txBody>
          <a:bodyPr>
            <a:normAutofit fontScale="90000"/>
          </a:bodyPr>
          <a:lstStyle/>
          <a:p>
            <a:pPr algn="ctr"/>
            <a: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1990-იან წლებში ხმარებაში  შემოსული ახალი, ოღონდ იშვიათი სახელები ზემო აჭარაში </a:t>
            </a:r>
            <a:br>
              <a:rPr lang="ka-G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(2014  წლის საარჩევნო სიის მიხედვით)</a:t>
            </a:r>
            <a:endParaRPr lang="ka-G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მართკუთხედი 2"/>
          <p:cNvSpPr/>
          <p:nvPr/>
        </p:nvSpPr>
        <p:spPr>
          <a:xfrm>
            <a:off x="0" y="2048042"/>
            <a:ext cx="12192000" cy="4556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906145" algn="l"/>
              </a:tabLst>
            </a:pP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აიეტი,</a:t>
            </a:r>
            <a:r>
              <a:rPr lang="ru-RU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აიგულ,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ალმასხან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ალბერტი, ბაღათურ, ბათუ, ბროლი, განგა, გონერი, გულივერ,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დესპინე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800" b="1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დიეგო, 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დონე, ელდა, ელისაბედ, ენძელა, ექვთიმე, ვანდა, </a:t>
            </a:r>
            <a:r>
              <a:rPr lang="ka-GE" sz="2800" b="1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ვარდიკო,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ვილდანი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800" b="1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ზიტა, 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თაიგული,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თებრონე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თარაშ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თემინდარი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იადიგარი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იანეგი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იეგანა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ინდიანა,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ისმინაზი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კლარატი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800" b="1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ლაიმა, 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ლაჟვარდი,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ლაურიტა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მზეჭაბუკი, მილედი,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ნიოლანდი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 ლედი,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მარისაბელ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მზიგული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მირანდუხტი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800" b="1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მიშელი, 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მოგელი,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ჟელმირა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რათა, რამზესი,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რიბანა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რიჩარდი, სირმა, </a:t>
            </a:r>
            <a:r>
              <a:rPr lang="ka-GE" sz="2800" b="1" dirty="0" err="1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სურაჯი</a:t>
            </a:r>
            <a:r>
              <a:rPr lang="ka-GE" sz="2800" b="1" dirty="0" smtClean="0">
                <a:solidFill>
                  <a:srgbClr val="0070C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ქალთამზე, სურამი, </a:t>
            </a:r>
            <a:r>
              <a:rPr lang="ka-GE" sz="2800" b="1" dirty="0" err="1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ჯული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295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77371" y="121025"/>
            <a:ext cx="11451772" cy="657726"/>
          </a:xfrm>
        </p:spPr>
        <p:txBody>
          <a:bodyPr>
            <a:normAutofit fontScale="90000"/>
          </a:bodyPr>
          <a:lstStyle/>
          <a:p>
            <a:pPr algn="ctr"/>
            <a:r>
              <a:rPr lang="ka-GE" sz="3200" b="1" dirty="0" smtClean="0"/>
              <a:t/>
            </a:r>
            <a:br>
              <a:rPr lang="ka-GE" sz="3200" b="1" dirty="0" smtClean="0"/>
            </a:br>
            <a:r>
              <a:rPr lang="ru-RU" sz="3200" b="1" dirty="0" err="1" smtClean="0">
                <a:solidFill>
                  <a:srgbClr val="FF0000"/>
                </a:solidFill>
              </a:rPr>
              <a:t>უცნაური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სახელები</a:t>
            </a:r>
            <a:r>
              <a:rPr lang="ru-RU" sz="3200" b="1" dirty="0" smtClean="0">
                <a:solidFill>
                  <a:srgbClr val="FF0000"/>
                </a:solidFill>
              </a:rPr>
              <a:t>, </a:t>
            </a:r>
            <a:r>
              <a:rPr lang="ru-RU" sz="3200" b="1" dirty="0" err="1">
                <a:solidFill>
                  <a:srgbClr val="FF0000"/>
                </a:solidFill>
              </a:rPr>
              <a:t>რომლებიც</a:t>
            </a:r>
            <a:r>
              <a:rPr lang="ru-RU" sz="3200" b="1" dirty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გადაირქვეს</a:t>
            </a:r>
            <a:r>
              <a:rPr lang="ka-GE" sz="3200" b="1" dirty="0" smtClean="0">
                <a:solidFill>
                  <a:srgbClr val="FF0000"/>
                </a:solidFill>
              </a:rPr>
              <a:t> </a:t>
            </a:r>
            <a:br>
              <a:rPr lang="ka-GE" sz="3200" b="1" dirty="0" smtClean="0">
                <a:solidFill>
                  <a:srgbClr val="FF0000"/>
                </a:solidFill>
              </a:rPr>
            </a:br>
            <a:r>
              <a:rPr lang="ka-GE" sz="3200" b="1" dirty="0" smtClean="0">
                <a:solidFill>
                  <a:schemeClr val="accent1">
                    <a:lumMod val="50000"/>
                  </a:schemeClr>
                </a:solidFill>
              </a:rPr>
              <a:t>(აჭარაში)</a:t>
            </a:r>
            <a:r>
              <a:rPr lang="ka-GE" sz="3200" dirty="0"/>
              <a:t/>
            </a:r>
            <a:br>
              <a:rPr lang="ka-GE" sz="3200" dirty="0"/>
            </a:br>
            <a: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ka-G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მართკუთხედი 3"/>
          <p:cNvSpPr/>
          <p:nvPr/>
        </p:nvSpPr>
        <p:spPr>
          <a:xfrm>
            <a:off x="283241" y="778751"/>
            <a:ext cx="11451772" cy="5840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ka-GE" sz="2400" dirty="0" smtClean="0"/>
              <a:t>ხშირია </a:t>
            </a:r>
            <a:r>
              <a:rPr lang="ka-GE" sz="2400" dirty="0"/>
              <a:t>შემთხვევები,  </a:t>
            </a:r>
            <a:r>
              <a:rPr lang="ka-GE" sz="2400" b="1" i="1" dirty="0"/>
              <a:t>როცა ბავშვს უცნაური სახელის გამო თანატოლები დასცინიან, ან სახელის დამახინჯებით შექმნილ დამამცირებელ </a:t>
            </a:r>
            <a:r>
              <a:rPr lang="ka-GE" sz="2400" b="1" i="1" dirty="0" err="1"/>
              <a:t>ზედმეტსახელს</a:t>
            </a:r>
            <a:r>
              <a:rPr lang="ka-GE" sz="2400" b="1" i="1" dirty="0"/>
              <a:t> არქმევენ,</a:t>
            </a:r>
            <a:r>
              <a:rPr lang="ka-GE" sz="2400" dirty="0"/>
              <a:t>  რის შედეგადაც ბავშვს კომპლექსები გამოუმუშავდება.</a:t>
            </a:r>
            <a:r>
              <a:rPr lang="en-US" sz="2400" b="1" i="1" dirty="0"/>
              <a:t>.</a:t>
            </a:r>
            <a:r>
              <a:rPr lang="ka-GE" sz="2400" dirty="0"/>
              <a:t> </a:t>
            </a:r>
            <a:endParaRPr lang="ka-GE" sz="2400" dirty="0" smtClean="0"/>
          </a:p>
          <a:p>
            <a:pPr marL="342900" indent="-342900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ru-RU" sz="2400" b="1" dirty="0" smtClean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2017 </a:t>
            </a:r>
            <a:r>
              <a:rPr lang="ru-RU" sz="2400" b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წელს</a:t>
            </a:r>
            <a:r>
              <a:rPr lang="ru-RU" sz="2400" b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სახელის</a:t>
            </a:r>
            <a:r>
              <a:rPr lang="ru-RU" sz="2400" b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შეცვლის</a:t>
            </a:r>
            <a:r>
              <a:rPr lang="ru-RU" sz="2400" b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სულ</a:t>
            </a:r>
            <a:r>
              <a:rPr lang="ru-RU" sz="2400" b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2 676 </a:t>
            </a:r>
            <a:r>
              <a:rPr lang="ru-RU" sz="2400" b="1" dirty="0" err="1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შემთხვევა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დაფიქსირდა</a:t>
            </a:r>
            <a:r>
              <a:rPr lang="ru-RU" sz="2400" b="1" dirty="0" smtClean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r>
              <a:rPr lang="ka-GE" sz="2400" b="1" dirty="0" smtClean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მათ შორის</a:t>
            </a:r>
            <a:r>
              <a:rPr lang="ru-RU" sz="2400" b="1" dirty="0" smtClean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ka-GE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თბილისში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965</a:t>
            </a:r>
            <a:r>
              <a:rPr lang="ka-GE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</a:t>
            </a:r>
            <a:r>
              <a:rPr lang="ka-GE" sz="2400" b="1" dirty="0" smtClean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ka-GE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აჭარაში -  41;</a:t>
            </a:r>
          </a:p>
          <a:p>
            <a:pPr marL="342900" indent="-342900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ru-RU" sz="2400" b="1" dirty="0" smtClean="0"/>
              <a:t> </a:t>
            </a:r>
            <a:r>
              <a:rPr lang="ru-RU" sz="2400" dirty="0" smtClean="0"/>
              <a:t> </a:t>
            </a:r>
            <a:r>
              <a:rPr lang="ru-RU" sz="2400" dirty="0" err="1"/>
              <a:t>ბოლო</a:t>
            </a:r>
            <a:r>
              <a:rPr lang="ru-RU" sz="2400" dirty="0"/>
              <a:t> </a:t>
            </a:r>
            <a:r>
              <a:rPr lang="ru-RU" sz="2400" dirty="0" err="1"/>
              <a:t>ორი</a:t>
            </a:r>
            <a:r>
              <a:rPr lang="ru-RU" sz="2400" dirty="0"/>
              <a:t> </a:t>
            </a:r>
            <a:r>
              <a:rPr lang="ru-RU" sz="2400" dirty="0" err="1"/>
              <a:t>წლის</a:t>
            </a:r>
            <a:r>
              <a:rPr lang="ru-RU" sz="2400" dirty="0"/>
              <a:t> </a:t>
            </a:r>
            <a:r>
              <a:rPr lang="ru-RU" sz="2400" dirty="0" err="1"/>
              <a:t>განმავლობაში</a:t>
            </a:r>
            <a:r>
              <a:rPr lang="ru-RU" sz="2400" dirty="0"/>
              <a:t> </a:t>
            </a:r>
            <a:r>
              <a:rPr lang="ru-RU" sz="2400" b="1" dirty="0" err="1">
                <a:solidFill>
                  <a:srgbClr val="FF0000"/>
                </a:solidFill>
              </a:rPr>
              <a:t>აჭარაში</a:t>
            </a:r>
            <a:r>
              <a:rPr lang="ru-RU" sz="2400" b="1" dirty="0">
                <a:solidFill>
                  <a:srgbClr val="FF0000"/>
                </a:solidFill>
              </a:rPr>
              <a:t> </a:t>
            </a:r>
            <a:r>
              <a:rPr lang="ru-RU" sz="2400" dirty="0" err="1"/>
              <a:t>შეიცვალეს</a:t>
            </a:r>
            <a:r>
              <a:rPr lang="ru-RU" sz="2400" dirty="0"/>
              <a:t> </a:t>
            </a:r>
            <a:r>
              <a:rPr lang="ru-RU" sz="2400" dirty="0" err="1"/>
              <a:t>ისეთი</a:t>
            </a:r>
            <a:r>
              <a:rPr lang="ru-RU" sz="2400" dirty="0"/>
              <a:t> </a:t>
            </a:r>
            <a:r>
              <a:rPr lang="ru-RU" sz="2400" dirty="0" err="1"/>
              <a:t>სახელები</a:t>
            </a:r>
            <a:r>
              <a:rPr lang="ru-RU" sz="2400" dirty="0"/>
              <a:t>, </a:t>
            </a:r>
            <a:r>
              <a:rPr lang="ru-RU" sz="2400" dirty="0" err="1"/>
              <a:t>როგორიცაა</a:t>
            </a:r>
            <a:r>
              <a:rPr lang="ru-RU" sz="2400" dirty="0"/>
              <a:t> </a:t>
            </a:r>
            <a:r>
              <a:rPr lang="ru-RU" sz="2400" b="1" i="1" dirty="0" err="1">
                <a:solidFill>
                  <a:srgbClr val="FF0000"/>
                </a:solidFill>
              </a:rPr>
              <a:t>ალი</a:t>
            </a:r>
            <a:r>
              <a:rPr lang="ru-RU" sz="2400" b="1" i="1" dirty="0">
                <a:solidFill>
                  <a:srgbClr val="FF0000"/>
                </a:solidFill>
              </a:rPr>
              <a:t>, </a:t>
            </a:r>
            <a:r>
              <a:rPr lang="ru-RU" sz="2400" b="1" i="1" dirty="0" err="1"/>
              <a:t>ანგელინა</a:t>
            </a:r>
            <a:r>
              <a:rPr lang="ru-RU" sz="2400" b="1" i="1" dirty="0"/>
              <a:t>, </a:t>
            </a:r>
            <a:r>
              <a:rPr lang="ru-RU" sz="2400" b="1" i="1" dirty="0" err="1"/>
              <a:t>არდევანი</a:t>
            </a:r>
            <a:r>
              <a:rPr lang="ru-RU" sz="2400" b="1" i="1" dirty="0"/>
              <a:t>, </a:t>
            </a:r>
            <a:r>
              <a:rPr lang="ru-RU" sz="2400" b="1" i="1" dirty="0" err="1"/>
              <a:t>ბოჩია</a:t>
            </a:r>
            <a:r>
              <a:rPr lang="ru-RU" sz="2400" b="1" i="1" dirty="0"/>
              <a:t>, </a:t>
            </a:r>
            <a:r>
              <a:rPr lang="ru-RU" sz="2400" b="1" i="1" dirty="0" err="1"/>
              <a:t>გალობენი</a:t>
            </a:r>
            <a:r>
              <a:rPr lang="ru-RU" sz="2400" b="1" i="1" dirty="0"/>
              <a:t>, </a:t>
            </a:r>
            <a:r>
              <a:rPr lang="ru-RU" sz="2400" b="1" i="1" dirty="0" err="1"/>
              <a:t>ბიჭიკო</a:t>
            </a:r>
            <a:r>
              <a:rPr lang="ru-RU" sz="2400" b="1" i="1" dirty="0"/>
              <a:t>, </a:t>
            </a:r>
            <a:r>
              <a:rPr lang="ru-RU" sz="2400" b="1" i="1" dirty="0" err="1"/>
              <a:t>გეროი</a:t>
            </a:r>
            <a:r>
              <a:rPr lang="ru-RU" sz="2400" b="1" i="1" dirty="0"/>
              <a:t>, </a:t>
            </a:r>
            <a:r>
              <a:rPr lang="ru-RU" sz="2400" b="1" i="1" dirty="0" err="1"/>
              <a:t>დიდო</a:t>
            </a:r>
            <a:r>
              <a:rPr lang="ru-RU" sz="2400" b="1" i="1" dirty="0"/>
              <a:t>, </a:t>
            </a:r>
            <a:r>
              <a:rPr lang="ru-RU" sz="2400" b="1" i="1" dirty="0" err="1"/>
              <a:t>ვერჩქა</a:t>
            </a:r>
            <a:r>
              <a:rPr lang="ru-RU" sz="2400" b="1" i="1" dirty="0"/>
              <a:t>, </a:t>
            </a:r>
            <a:r>
              <a:rPr lang="ru-RU" sz="2400" b="1" i="1" dirty="0" err="1"/>
              <a:t>ზემინარი</a:t>
            </a:r>
            <a:r>
              <a:rPr lang="ru-RU" sz="2400" b="1" i="1" dirty="0"/>
              <a:t>, </a:t>
            </a:r>
            <a:r>
              <a:rPr lang="ru-RU" sz="2400" b="1" i="1" dirty="0" err="1"/>
              <a:t>იურიკი</a:t>
            </a:r>
            <a:r>
              <a:rPr lang="ru-RU" sz="2400" b="1" i="1" dirty="0"/>
              <a:t>, </a:t>
            </a:r>
            <a:r>
              <a:rPr lang="ru-RU" sz="2400" b="1" i="1" dirty="0" err="1"/>
              <a:t>ლიუტერი</a:t>
            </a:r>
            <a:r>
              <a:rPr lang="ru-RU" sz="2400" b="1" i="1" dirty="0"/>
              <a:t>, </a:t>
            </a:r>
            <a:r>
              <a:rPr lang="ru-RU" sz="2400" b="1" i="1" dirty="0" err="1"/>
              <a:t>რაიბული</a:t>
            </a:r>
            <a:r>
              <a:rPr lang="ru-RU" sz="2400" b="1" i="1" dirty="0"/>
              <a:t>, </a:t>
            </a:r>
            <a:r>
              <a:rPr lang="ru-RU" sz="2400" b="1" i="1" dirty="0" err="1"/>
              <a:t>ჯულვარსი</a:t>
            </a:r>
            <a:r>
              <a:rPr lang="ru-RU" sz="2400" b="1" i="1" dirty="0"/>
              <a:t>, </a:t>
            </a:r>
            <a:r>
              <a:rPr lang="ru-RU" sz="2400" b="1" i="1" dirty="0" err="1"/>
              <a:t>არველოდი</a:t>
            </a:r>
            <a:r>
              <a:rPr lang="ru-RU" sz="2400" b="1" i="1" dirty="0"/>
              <a:t>, </a:t>
            </a:r>
            <a:r>
              <a:rPr lang="ru-RU" sz="2400" b="1" i="1" dirty="0" err="1"/>
              <a:t>ბუხუტი</a:t>
            </a:r>
            <a:r>
              <a:rPr lang="ru-RU" sz="2400" b="1" i="1" dirty="0"/>
              <a:t>, </a:t>
            </a:r>
            <a:r>
              <a:rPr lang="ru-RU" sz="2400" b="1" i="1" dirty="0" err="1"/>
              <a:t>აკალი</a:t>
            </a:r>
            <a:r>
              <a:rPr lang="ru-RU" sz="2400" b="1" i="1" dirty="0"/>
              <a:t>, </a:t>
            </a:r>
            <a:r>
              <a:rPr lang="ru-RU" sz="2400" b="1" i="1" dirty="0" err="1"/>
              <a:t>ბედნი</a:t>
            </a:r>
            <a:r>
              <a:rPr lang="ru-RU" sz="2400" b="1" i="1" dirty="0"/>
              <a:t>, </a:t>
            </a:r>
            <a:r>
              <a:rPr lang="ru-RU" sz="2400" b="1" i="1" dirty="0" err="1"/>
              <a:t>ბესირე</a:t>
            </a:r>
            <a:r>
              <a:rPr lang="ru-RU" sz="2400" b="1" i="1" dirty="0"/>
              <a:t>, გუგული, </a:t>
            </a:r>
            <a:r>
              <a:rPr lang="ru-RU" sz="2400" b="1" i="1" dirty="0" err="1"/>
              <a:t>გული</a:t>
            </a:r>
            <a:r>
              <a:rPr lang="ru-RU" sz="2400" b="1" i="1" dirty="0"/>
              <a:t>, </a:t>
            </a:r>
            <a:r>
              <a:rPr lang="ru-RU" sz="2400" b="1" i="1" dirty="0" err="1">
                <a:solidFill>
                  <a:srgbClr val="FF0000"/>
                </a:solidFill>
              </a:rPr>
              <a:t>გულფაშა</a:t>
            </a:r>
            <a:r>
              <a:rPr lang="ru-RU" sz="2400" b="1" i="1" dirty="0">
                <a:solidFill>
                  <a:srgbClr val="FF0000"/>
                </a:solidFill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</a:rPr>
              <a:t>დურსუნი</a:t>
            </a:r>
            <a:r>
              <a:rPr lang="ru-RU" sz="2400" b="1" i="1" dirty="0">
                <a:solidFill>
                  <a:srgbClr val="FF0000"/>
                </a:solidFill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</a:rPr>
              <a:t>ზულფიგარი</a:t>
            </a:r>
            <a:r>
              <a:rPr lang="ru-RU" sz="2400" b="1" i="1" dirty="0">
                <a:solidFill>
                  <a:srgbClr val="FF0000"/>
                </a:solidFill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</a:rPr>
              <a:t>თევრათი</a:t>
            </a:r>
            <a:r>
              <a:rPr lang="ru-RU" sz="2400" b="1" i="1" dirty="0">
                <a:solidFill>
                  <a:srgbClr val="FF0000"/>
                </a:solidFill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</a:rPr>
              <a:t>მეხფულე</a:t>
            </a:r>
            <a:r>
              <a:rPr lang="ru-RU" sz="2400" b="1" i="1" dirty="0">
                <a:solidFill>
                  <a:srgbClr val="FF0000"/>
                </a:solidFill>
              </a:rPr>
              <a:t>, </a:t>
            </a:r>
            <a:r>
              <a:rPr lang="ru-RU" sz="2400" b="1" i="1" dirty="0" err="1"/>
              <a:t>როზმანი</a:t>
            </a:r>
            <a:r>
              <a:rPr lang="ru-RU" sz="2400" b="1" i="1" dirty="0"/>
              <a:t>, </a:t>
            </a:r>
            <a:r>
              <a:rPr lang="ru-RU" sz="2400" b="1" i="1" dirty="0" err="1"/>
              <a:t>სელვერი</a:t>
            </a:r>
            <a:r>
              <a:rPr lang="ru-RU" sz="2400" b="1" i="1" dirty="0"/>
              <a:t>, </a:t>
            </a:r>
            <a:r>
              <a:rPr lang="ru-RU" sz="2400" b="1" i="1" dirty="0" err="1"/>
              <a:t>სერპუი</a:t>
            </a:r>
            <a:r>
              <a:rPr lang="ru-RU" sz="2400" b="1" i="1" dirty="0"/>
              <a:t>, </a:t>
            </a:r>
            <a:r>
              <a:rPr lang="ru-RU" sz="2400" b="1" i="1" dirty="0" err="1">
                <a:solidFill>
                  <a:srgbClr val="FF0000"/>
                </a:solidFill>
              </a:rPr>
              <a:t>ფატყუმე</a:t>
            </a:r>
            <a:r>
              <a:rPr lang="ru-RU" sz="2400" b="1" i="1" dirty="0">
                <a:solidFill>
                  <a:srgbClr val="FF0000"/>
                </a:solidFill>
              </a:rPr>
              <a:t>, </a:t>
            </a:r>
            <a:r>
              <a:rPr lang="ru-RU" sz="2400" b="1" i="1" dirty="0" err="1">
                <a:solidFill>
                  <a:srgbClr val="FF0000"/>
                </a:solidFill>
              </a:rPr>
              <a:t>ასიე</a:t>
            </a:r>
            <a:r>
              <a:rPr lang="ru-RU" sz="2400" b="1" i="1" dirty="0">
                <a:solidFill>
                  <a:srgbClr val="FF0000"/>
                </a:solidFill>
              </a:rPr>
              <a:t>, </a:t>
            </a:r>
            <a:r>
              <a:rPr lang="ru-RU" sz="2400" b="1" i="1" dirty="0" err="1"/>
              <a:t>ბენიტო</a:t>
            </a:r>
            <a:r>
              <a:rPr lang="ru-RU" sz="2400" b="1" i="1" dirty="0"/>
              <a:t>, </a:t>
            </a:r>
            <a:r>
              <a:rPr lang="ru-RU" sz="2400" b="1" i="1" dirty="0" err="1"/>
              <a:t>ზაქია</a:t>
            </a:r>
            <a:r>
              <a:rPr lang="ru-RU" sz="2400" b="1" i="1" dirty="0"/>
              <a:t>, </a:t>
            </a:r>
            <a:r>
              <a:rPr lang="ru-RU" sz="2400" b="1" i="1" dirty="0" err="1"/>
              <a:t>იაგორი</a:t>
            </a:r>
            <a:r>
              <a:rPr lang="ru-RU" sz="2400" b="1" i="1" dirty="0"/>
              <a:t>, </a:t>
            </a:r>
            <a:r>
              <a:rPr lang="ru-RU" sz="2400" b="1" i="1" dirty="0" err="1"/>
              <a:t>ცირუ</a:t>
            </a:r>
            <a:r>
              <a:rPr lang="ru-RU" sz="2400" b="1" i="1" dirty="0"/>
              <a:t>, </a:t>
            </a:r>
            <a:r>
              <a:rPr lang="ru-RU" sz="2400" b="1" i="1" dirty="0" err="1">
                <a:solidFill>
                  <a:srgbClr val="FF0000"/>
                </a:solidFill>
              </a:rPr>
              <a:t>ჰემიდე</a:t>
            </a:r>
            <a:r>
              <a:rPr lang="ru-RU" sz="2400" b="1" i="1" dirty="0">
                <a:solidFill>
                  <a:srgbClr val="FF0000"/>
                </a:solidFill>
              </a:rPr>
              <a:t>, </a:t>
            </a:r>
            <a:r>
              <a:rPr lang="ru-RU" sz="2400" b="1" i="1" dirty="0" err="1"/>
              <a:t>ბორენა</a:t>
            </a:r>
            <a:r>
              <a:rPr lang="ru-RU" sz="2400" b="1" i="1" dirty="0"/>
              <a:t>, </a:t>
            </a:r>
            <a:r>
              <a:rPr lang="ru-RU" sz="2400" b="1" i="1" dirty="0" err="1">
                <a:solidFill>
                  <a:srgbClr val="FF0000"/>
                </a:solidFill>
              </a:rPr>
              <a:t>ემინე</a:t>
            </a:r>
            <a:r>
              <a:rPr lang="ru-RU" sz="2400" b="1" i="1" dirty="0">
                <a:solidFill>
                  <a:srgbClr val="FF0000"/>
                </a:solidFill>
              </a:rPr>
              <a:t>, </a:t>
            </a:r>
            <a:r>
              <a:rPr lang="ru-RU" sz="2400" b="1" i="1" dirty="0" err="1"/>
              <a:t>ზემლარი</a:t>
            </a:r>
            <a:r>
              <a:rPr lang="ru-RU" sz="2400" b="1" i="1" dirty="0"/>
              <a:t>, </a:t>
            </a:r>
            <a:r>
              <a:rPr lang="ru-RU" sz="2400" b="1" i="1" dirty="0" err="1"/>
              <a:t>ონერი</a:t>
            </a:r>
            <a:r>
              <a:rPr lang="ru-RU" sz="2400" b="1" i="1" dirty="0"/>
              <a:t> </a:t>
            </a:r>
            <a:r>
              <a:rPr lang="ru-RU" sz="2400" b="1" i="1" dirty="0" err="1"/>
              <a:t>და</a:t>
            </a:r>
            <a:r>
              <a:rPr lang="ru-RU" sz="2400" b="1" i="1" dirty="0"/>
              <a:t> </a:t>
            </a:r>
            <a:r>
              <a:rPr lang="ru-RU" sz="2400" b="1" i="1" dirty="0" err="1">
                <a:solidFill>
                  <a:srgbClr val="FF0000"/>
                </a:solidFill>
              </a:rPr>
              <a:t>შუქრი</a:t>
            </a:r>
            <a:r>
              <a:rPr lang="ru-RU" sz="2400" b="1" i="1" dirty="0" smtClean="0">
                <a:solidFill>
                  <a:srgbClr val="FF0000"/>
                </a:solidFill>
              </a:rPr>
              <a:t>.</a:t>
            </a:r>
            <a:endParaRPr lang="ka-GE" sz="2400" b="1" i="1" dirty="0" smtClean="0">
              <a:solidFill>
                <a:srgbClr val="FF0000"/>
              </a:solidFill>
            </a:endParaRPr>
          </a:p>
          <a:p>
            <a:pPr marL="342900" indent="-342900">
              <a:spcAft>
                <a:spcPts val="1500"/>
              </a:spcAft>
              <a:buFont typeface="Wingdings" panose="05000000000000000000" pitchFamily="2" charset="2"/>
              <a:buChar char="q"/>
            </a:pPr>
            <a:r>
              <a:rPr lang="ka-GE" sz="24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მარიამ მენაბდიშვილი, </a:t>
            </a:r>
            <a:r>
              <a:rPr lang="ka-GE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უცნაური სახელები საქართველოში, რომლებიც გადაირქვეს. </a:t>
            </a:r>
            <a:r>
              <a:rPr lang="ka-GE" sz="2400" u="sng" dirty="0">
                <a:solidFill>
                  <a:srgbClr val="0563C1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ka-GE" sz="2400" u="sng" dirty="0" smtClean="0">
                <a:solidFill>
                  <a:srgbClr val="0563C1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www.allnews.ge</a:t>
            </a:r>
            <a:endParaRPr lang="ka-GE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20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77371" y="1"/>
            <a:ext cx="11451772" cy="939348"/>
          </a:xfrm>
        </p:spPr>
        <p:txBody>
          <a:bodyPr>
            <a:normAutofit fontScale="90000"/>
          </a:bodyPr>
          <a:lstStyle/>
          <a:p>
            <a:pPr algn="ctr"/>
            <a:r>
              <a:rPr lang="ka-GE" sz="3200" b="1" dirty="0" smtClean="0"/>
              <a:t/>
            </a:r>
            <a:br>
              <a:rPr lang="ka-GE" sz="3200" b="1" dirty="0" smtClean="0"/>
            </a:br>
            <a:r>
              <a:rPr lang="ru-RU" sz="3200" b="1" dirty="0" err="1" smtClean="0">
                <a:solidFill>
                  <a:srgbClr val="FF0000"/>
                </a:solidFill>
              </a:rPr>
              <a:t>უცნაური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სახელები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ka-GE" sz="3200" b="1" dirty="0" smtClean="0">
                <a:solidFill>
                  <a:srgbClr val="FF0000"/>
                </a:solidFill>
              </a:rPr>
              <a:t>დანარჩენ </a:t>
            </a:r>
            <a:r>
              <a:rPr lang="ru-RU" sz="3200" b="1" dirty="0" err="1" smtClean="0">
                <a:solidFill>
                  <a:srgbClr val="FF0000"/>
                </a:solidFill>
              </a:rPr>
              <a:t>რომლებიც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გადაირქვეს</a:t>
            </a:r>
            <a:r>
              <a:rPr lang="ka-GE" sz="3200" b="1" dirty="0" smtClean="0">
                <a:solidFill>
                  <a:srgbClr val="FF0000"/>
                </a:solidFill>
              </a:rPr>
              <a:t> </a:t>
            </a:r>
            <a:br>
              <a:rPr lang="ka-GE" sz="3200" b="1" dirty="0" smtClean="0">
                <a:solidFill>
                  <a:srgbClr val="FF0000"/>
                </a:solidFill>
              </a:rPr>
            </a:br>
            <a:r>
              <a:rPr lang="ka-GE" sz="3200" b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ka-GE" sz="3200" b="1" dirty="0" err="1" smtClean="0">
                <a:solidFill>
                  <a:schemeClr val="accent1">
                    <a:lumMod val="50000"/>
                  </a:schemeClr>
                </a:solidFill>
              </a:rPr>
              <a:t>მთლიანიად</a:t>
            </a:r>
            <a:r>
              <a:rPr lang="ka-GE" sz="3200" b="1" dirty="0" smtClean="0">
                <a:solidFill>
                  <a:schemeClr val="accent1">
                    <a:lumMod val="50000"/>
                  </a:schemeClr>
                </a:solidFill>
              </a:rPr>
              <a:t> საქართველოს მასშტაბით)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ka-G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მართკუთხედი 2"/>
          <p:cNvSpPr/>
          <p:nvPr/>
        </p:nvSpPr>
        <p:spPr>
          <a:xfrm>
            <a:off x="208547" y="939349"/>
            <a:ext cx="11983453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600" b="1" dirty="0" err="1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სამეგრელო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ზემო</a:t>
            </a:r>
            <a:r>
              <a:rPr lang="ru-RU" sz="26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2600" b="1" dirty="0" err="1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სვანეთ</a:t>
            </a:r>
            <a:r>
              <a:rPr lang="ka-GE" sz="2600" b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</a:t>
            </a:r>
            <a:r>
              <a:rPr lang="ru-RU" sz="2600" b="1" dirty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ი </a:t>
            </a:r>
            <a:r>
              <a:rPr lang="ka-GE" sz="2600" dirty="0">
                <a:solidFill>
                  <a:srgbClr val="4E4E4E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-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ბედიშა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ბურდაზი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ბუცუკი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დიდიკონა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დუნიკა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ენგიჩანი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ზარული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თაუბი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იმენდი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კიაზო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ლუდუგი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ფელექსი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ფეშქვე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ფუშუტი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ბუთხუზი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ნიგვზარი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პაჭკული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და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ჟუჟუ</a:t>
            </a:r>
            <a:r>
              <a:rPr lang="ru-RU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a-GE" sz="2600" b="1" i="1" dirty="0">
                <a:solidFill>
                  <a:srgbClr val="4E4E4E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  </a:t>
            </a:r>
            <a:r>
              <a:rPr lang="ka-GE" sz="2600" b="1" dirty="0">
                <a:solidFill>
                  <a:srgbClr val="4E4E4E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(სულ 18)</a:t>
            </a:r>
            <a:endParaRPr lang="ka-GE" sz="26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600" b="1" dirty="0" err="1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თბილისში</a:t>
            </a:r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600" b="1" i="1" dirty="0" err="1" smtClean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აივენგ</a:t>
            </a:r>
            <a:r>
              <a:rPr lang="ka-GE" sz="2600" b="1" i="1" dirty="0" smtClean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ო</a:t>
            </a:r>
            <a:r>
              <a:rPr lang="en-US" sz="2600" b="1" i="1" dirty="0" smtClean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ბიკენტი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ალდინა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ბელიკო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გარეგინი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გაჯიმურადი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გიავაზი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გლახა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გუგუნა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დუსიკო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ერვანდი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ერუში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თორუნა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ირაიდა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კნიაზი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 smtClean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ლოლი</a:t>
            </a:r>
            <a:r>
              <a:rPr lang="ka-GE" sz="2600" b="1" i="1" dirty="0" smtClean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ტ</a:t>
            </a:r>
            <a:r>
              <a:rPr lang="en-US" sz="2600" b="1" i="1" dirty="0" smtClean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მამულა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მელიტონი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მიტუშა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ფოთოლა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შუშუ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ბრძოლიკო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ბუდუნა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მირანგული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ნასყიდა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რიტონესი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და</a:t>
            </a:r>
            <a:r>
              <a:rPr lang="en-US" sz="2600" b="1" i="1" dirty="0">
                <a:solidFill>
                  <a:srgbClr val="4E4E4E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ცქრიალა</a:t>
            </a:r>
            <a:r>
              <a:rPr lang="en-US" sz="2600" b="1" i="1" dirty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ka-GE" sz="2600" b="1" i="1" dirty="0" smtClean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                  </a:t>
            </a:r>
            <a:r>
              <a:rPr lang="ka-GE" sz="2600" dirty="0" smtClean="0">
                <a:solidFill>
                  <a:srgbClr val="4E4E4E"/>
                </a:solidFill>
                <a:highlight>
                  <a:srgbClr val="FFFF00"/>
                </a:highlight>
                <a:ea typeface="Times New Roman" panose="02020603050405020304" pitchFamily="18" charset="0"/>
                <a:cs typeface="Sylfaen" panose="010A0502050306030303" pitchFamily="18" charset="0"/>
              </a:rPr>
              <a:t>(</a:t>
            </a:r>
            <a:r>
              <a:rPr lang="ka-GE" sz="2600" dirty="0">
                <a:solidFill>
                  <a:srgbClr val="4E4E4E"/>
                </a:solidFill>
                <a:highlight>
                  <a:srgbClr val="FFFF00"/>
                </a:highlight>
                <a:ea typeface="Times New Roman" panose="02020603050405020304" pitchFamily="18" charset="0"/>
                <a:cs typeface="Sylfaen" panose="010A0502050306030303" pitchFamily="18" charset="0"/>
              </a:rPr>
              <a:t>სულ 27)</a:t>
            </a:r>
            <a:r>
              <a:rPr lang="en-US" sz="2600" dirty="0">
                <a:solidFill>
                  <a:srgbClr val="4E4E4E"/>
                </a:solidFill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a-GE" sz="26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a-GE" sz="2000" b="1" i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მარიამ </a:t>
            </a:r>
            <a:r>
              <a:rPr lang="ka-GE" sz="20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მენაბდიშვილი, </a:t>
            </a:r>
            <a:r>
              <a:rPr lang="ka-G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უცნაური სახელები საქართველოში, რომლებიც გადაირქვეს. </a:t>
            </a:r>
            <a:r>
              <a:rPr lang="ka-GE" sz="2000" u="sng" dirty="0">
                <a:solidFill>
                  <a:srgbClr val="0563C1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ka-GE" sz="2000" u="sng" dirty="0" smtClean="0">
                <a:solidFill>
                  <a:srgbClr val="0563C1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www.allnews.ge</a:t>
            </a:r>
            <a:endParaRPr lang="ka-G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36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77370" y="242048"/>
            <a:ext cx="11451772" cy="939348"/>
          </a:xfrm>
        </p:spPr>
        <p:txBody>
          <a:bodyPr>
            <a:normAutofit fontScale="90000"/>
          </a:bodyPr>
          <a:lstStyle/>
          <a:p>
            <a:pPr algn="ctr"/>
            <a:r>
              <a:rPr lang="ka-GE" sz="3200" b="1" dirty="0" smtClean="0"/>
              <a:t/>
            </a:r>
            <a:br>
              <a:rPr lang="ka-GE" sz="3200" b="1" dirty="0" smtClean="0"/>
            </a:br>
            <a:r>
              <a:rPr lang="ru-RU" sz="3200" b="1" dirty="0" err="1" smtClean="0">
                <a:solidFill>
                  <a:srgbClr val="FF0000"/>
                </a:solidFill>
              </a:rPr>
              <a:t>უცნაური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სახელები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ka-GE" sz="3200" b="1" dirty="0" smtClean="0">
                <a:solidFill>
                  <a:srgbClr val="FF0000"/>
                </a:solidFill>
              </a:rPr>
              <a:t>დანარჩენ საქართველოში</a:t>
            </a:r>
            <a:r>
              <a:rPr lang="ru-RU" sz="3200" b="1" dirty="0" smtClean="0">
                <a:solidFill>
                  <a:srgbClr val="FF0000"/>
                </a:solidFill>
              </a:rPr>
              <a:t>, </a:t>
            </a:r>
            <a:r>
              <a:rPr lang="ru-RU" sz="3200" b="1" dirty="0" err="1" smtClean="0">
                <a:solidFill>
                  <a:srgbClr val="FF0000"/>
                </a:solidFill>
              </a:rPr>
              <a:t>რომლებიც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გადაირქვეს</a:t>
            </a:r>
            <a:r>
              <a:rPr lang="ka-GE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32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ka-GE" sz="32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ka-GE" sz="3200" b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ka-GE" sz="3200" b="1" dirty="0" err="1">
                <a:solidFill>
                  <a:schemeClr val="accent1">
                    <a:lumMod val="50000"/>
                  </a:schemeClr>
                </a:solidFill>
              </a:rPr>
              <a:t>მთლიანიად</a:t>
            </a:r>
            <a:r>
              <a:rPr lang="ka-GE" sz="3200" b="1" dirty="0">
                <a:solidFill>
                  <a:schemeClr val="accent1">
                    <a:lumMod val="50000"/>
                  </a:schemeClr>
                </a:solidFill>
              </a:rPr>
              <a:t> საქართველოს მასშტაბით)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ka-G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მართკუთხედი 2"/>
          <p:cNvSpPr/>
          <p:nvPr/>
        </p:nvSpPr>
        <p:spPr>
          <a:xfrm>
            <a:off x="111530" y="1288973"/>
            <a:ext cx="11983453" cy="523220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ka-GE" sz="2400" b="1" dirty="0" smtClean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3. </a:t>
            </a:r>
            <a:r>
              <a:rPr lang="en-US" sz="2400" b="1" dirty="0" err="1" smtClean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გურიაში</a:t>
            </a:r>
            <a:r>
              <a:rPr lang="en-US" sz="2400" dirty="0">
                <a:solidFill>
                  <a:srgbClr val="FF0000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თუნთულა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ისლამი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მავილა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რამაზანი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რემანოზი</a:t>
            </a:r>
            <a:r>
              <a:rPr lang="en-US" sz="2400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სირანუშა</a:t>
            </a:r>
            <a:r>
              <a:rPr lang="en-US" sz="2400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შაველა</a:t>
            </a:r>
            <a:r>
              <a:rPr lang="en-US" sz="2400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გაგიკა</a:t>
            </a:r>
            <a:r>
              <a:rPr lang="en-US" sz="2400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და</a:t>
            </a:r>
            <a:r>
              <a:rPr lang="en-US" sz="2400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ადიკო</a:t>
            </a:r>
            <a:r>
              <a:rPr lang="en-US" sz="2400" i="1" dirty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ka-GE" sz="2400" dirty="0">
                <a:solidFill>
                  <a:srgbClr val="4E4E4E"/>
                </a:solidFill>
                <a:highlight>
                  <a:srgbClr val="FFFF00"/>
                </a:highlight>
                <a:ea typeface="Times New Roman" panose="02020603050405020304" pitchFamily="18" charset="0"/>
                <a:cs typeface="Sylfaen" panose="010A0502050306030303" pitchFamily="18" charset="0"/>
              </a:rPr>
              <a:t>(სულ 10</a:t>
            </a:r>
            <a:r>
              <a:rPr lang="ka-GE" sz="2400" dirty="0" smtClean="0">
                <a:solidFill>
                  <a:srgbClr val="4E4E4E"/>
                </a:solidFill>
                <a:highlight>
                  <a:srgbClr val="FFFF00"/>
                </a:highlight>
                <a:ea typeface="Times New Roman" panose="02020603050405020304" pitchFamily="18" charset="0"/>
                <a:cs typeface="Sylfaen" panose="010A0502050306030303" pitchFamily="18" charset="0"/>
              </a:rPr>
              <a:t>); 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ka-GE" sz="2400" b="1" dirty="0" smtClean="0">
                <a:solidFill>
                  <a:srgbClr val="4E4E4E"/>
                </a:solidFill>
                <a:highlight>
                  <a:srgbClr val="FFFF00"/>
                </a:highlight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 4. </a:t>
            </a:r>
            <a:r>
              <a:rPr lang="en-US" sz="2400" b="1" dirty="0" err="1" smtClean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იმერეთში</a:t>
            </a:r>
            <a:r>
              <a:rPr lang="ka-GE" sz="2400" b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: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ანტიოფი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ფუჩქი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ბელუნი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გეგა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ერემო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ლორვანდი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კარპე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კრემლიეტა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მამამზე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პოლიკარპე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რადინიცა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შემსოდინი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წიწა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და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 smtClean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ჯიბილო</a:t>
            </a:r>
            <a:r>
              <a:rPr lang="en-US" sz="2400" b="1" i="1" dirty="0" smtClean="0">
                <a:solidFill>
                  <a:srgbClr val="4E4E4E"/>
                </a:solidFill>
                <a:highlight>
                  <a:srgbClr val="FFFF00"/>
                </a:highlight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(</a:t>
            </a:r>
            <a:r>
              <a:rPr lang="ka-GE" sz="2400" i="1" dirty="0" smtClean="0">
                <a:solidFill>
                  <a:srgbClr val="4E4E4E"/>
                </a:solidFill>
                <a:highlight>
                  <a:srgbClr val="FFFF00"/>
                </a:highlight>
                <a:ea typeface="Times New Roman" panose="02020603050405020304" pitchFamily="18" charset="0"/>
                <a:cs typeface="Sylfaen" panose="010A0502050306030303" pitchFamily="18" charset="0"/>
              </a:rPr>
              <a:t>სულ </a:t>
            </a:r>
            <a:r>
              <a:rPr lang="en-US" sz="2400" i="1" dirty="0" smtClean="0">
                <a:solidFill>
                  <a:srgbClr val="4E4E4E"/>
                </a:solidFill>
                <a:highlight>
                  <a:srgbClr val="FFFF00"/>
                </a:highlight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14)</a:t>
            </a:r>
            <a:endParaRPr lang="ka-GE" sz="2400" dirty="0">
              <a:highlight>
                <a:srgbClr val="FFFF00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ka-GE" sz="2400" b="1" dirty="0" smtClean="0">
                <a:solidFill>
                  <a:srgbClr val="4E4E4E"/>
                </a:solidFill>
                <a:highlight>
                  <a:srgbClr val="FFFF00"/>
                </a:highlight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2400" b="1" dirty="0" err="1" smtClean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რაჭა</a:t>
            </a:r>
            <a:r>
              <a:rPr lang="en-US" sz="2400" b="1" dirty="0" smtClean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b="1" dirty="0" err="1" smtClean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ლეჩხუმი</a:t>
            </a:r>
            <a:r>
              <a:rPr lang="en-US" sz="2400" b="1" dirty="0" smtClean="0">
                <a:solidFill>
                  <a:srgbClr val="FF0000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და</a:t>
            </a:r>
            <a:r>
              <a:rPr lang="en-US" sz="2400" b="1" dirty="0">
                <a:solidFill>
                  <a:srgbClr val="FF0000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ქვემო</a:t>
            </a:r>
            <a:r>
              <a:rPr lang="en-US" sz="2400" b="1" dirty="0">
                <a:solidFill>
                  <a:srgbClr val="FF0000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სვანეთი</a:t>
            </a:r>
            <a:r>
              <a:rPr lang="en-US" sz="2400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მატია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ნავრეზი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ნორმანი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უშბა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ქაჯანა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მორგენი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და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ცუცია</a:t>
            </a:r>
            <a:r>
              <a:rPr lang="en-US" sz="2400" b="1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i="1" dirty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2400" dirty="0">
                <a:solidFill>
                  <a:srgbClr val="4E4E4E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(სულ-7).</a:t>
            </a:r>
            <a:endParaRPr lang="ka-GE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r>
              <a:rPr lang="ka-GE" sz="2400" b="1" dirty="0" smtClean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6. </a:t>
            </a:r>
            <a:r>
              <a:rPr lang="en-US" sz="2400" b="1" dirty="0" err="1" smtClean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სამცხე</a:t>
            </a:r>
            <a:r>
              <a:rPr lang="en-US" sz="2400" b="1" dirty="0" smtClean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400" b="1" dirty="0" err="1" smtClean="0">
                <a:solidFill>
                  <a:srgbClr val="FF0000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ჯავახეთში</a:t>
            </a:r>
            <a:r>
              <a:rPr lang="en-US" sz="2400" b="1" dirty="0">
                <a:solidFill>
                  <a:srgbClr val="FF0000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 smtClean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ბოლო</a:t>
            </a:r>
            <a:r>
              <a:rPr lang="en-US" sz="2400" dirty="0" smtClean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ორი</a:t>
            </a:r>
            <a:r>
              <a:rPr lang="en-US" sz="2400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წლის</a:t>
            </a:r>
            <a:r>
              <a:rPr lang="en-US" sz="2400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მანძილ</a:t>
            </a:r>
            <a:r>
              <a:rPr lang="ka-GE" sz="2400" dirty="0" smtClean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ზე ; </a:t>
            </a:r>
            <a:r>
              <a:rPr lang="en-US" sz="2400" i="1" dirty="0" err="1" smtClean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რიფსიმე</a:t>
            </a:r>
            <a:r>
              <a:rPr lang="en-US" sz="2400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სარიბეკი</a:t>
            </a:r>
            <a:r>
              <a:rPr lang="en-US" sz="2400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ვარდკესი</a:t>
            </a:r>
            <a:r>
              <a:rPr lang="en-US" sz="2400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იუზა</a:t>
            </a:r>
            <a:r>
              <a:rPr lang="en-US" sz="2400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და</a:t>
            </a:r>
            <a:r>
              <a:rPr lang="en-US" sz="2400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წონარი</a:t>
            </a:r>
            <a:r>
              <a:rPr lang="en-US" sz="2400" i="1" dirty="0">
                <a:solidFill>
                  <a:srgbClr val="4E4E4E"/>
                </a:solidFill>
                <a:latin typeface="dejavu-sans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i="1" dirty="0">
                <a:solidFill>
                  <a:srgbClr val="4E4E4E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2400" dirty="0">
                <a:solidFill>
                  <a:srgbClr val="4E4E4E"/>
                </a:solidFill>
                <a:highlight>
                  <a:srgbClr val="FF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(სულ 5)</a:t>
            </a:r>
            <a:endParaRPr lang="ka-GE" sz="2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ka-GE" sz="20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მარიამ მენაბდიშვილი, </a:t>
            </a:r>
            <a:r>
              <a:rPr lang="ka-GE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უცნაური სახელები საქართველოში, რომლებიც გადაირქვეს. </a:t>
            </a:r>
            <a:r>
              <a:rPr lang="ka-GE" sz="2000" u="sng" dirty="0">
                <a:solidFill>
                  <a:srgbClr val="0563C1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ka-GE" sz="2000" u="sng" dirty="0" smtClean="0">
                <a:solidFill>
                  <a:srgbClr val="0563C1"/>
                </a:solidFill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www.allnews.ge</a:t>
            </a:r>
            <a:endParaRPr lang="ka-GE" sz="20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212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0" y="807237"/>
            <a:ext cx="12191999" cy="5608077"/>
          </a:xfrm>
        </p:spPr>
        <p:txBody>
          <a:bodyPr>
            <a:normAutofit/>
          </a:bodyPr>
          <a:lstStyle/>
          <a:p>
            <a:pPr algn="ctr"/>
            <a:r>
              <a:rPr lang="ka-GE" b="1" dirty="0" smtClean="0">
                <a:solidFill>
                  <a:srgbClr val="FF0000"/>
                </a:solidFill>
              </a:rPr>
              <a:t>გვარების ტრანსფორმაცია</a:t>
            </a:r>
            <a:br>
              <a:rPr lang="ka-GE" b="1" dirty="0" smtClean="0">
                <a:solidFill>
                  <a:srgbClr val="FF0000"/>
                </a:solidFill>
              </a:rPr>
            </a:br>
            <a:r>
              <a:rPr lang="ka-GE" b="1" dirty="0" smtClean="0">
                <a:solidFill>
                  <a:srgbClr val="FF0000"/>
                </a:solidFill>
              </a:rPr>
              <a:t/>
            </a:r>
            <a:br>
              <a:rPr lang="ka-GE" b="1" dirty="0" smtClean="0">
                <a:solidFill>
                  <a:srgbClr val="FF0000"/>
                </a:solidFill>
              </a:rPr>
            </a:br>
            <a:r>
              <a:rPr lang="ka-GE" b="1" dirty="0" smtClean="0">
                <a:solidFill>
                  <a:srgbClr val="FF0000"/>
                </a:solidFill>
              </a:rPr>
              <a:t>ქედის 23 სოფელი: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აბუკეთა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აქუცა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ბარამოღლი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გეგილიძე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დანდალო, 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დოხოძე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ვარჯანისი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ზემო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ბზუბზუ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ზუნდაგა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კანტაურა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მილისი,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ნამლისევი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ორთამეელე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საფარიძე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უჩხითი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ქვედა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ბზუბზუ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მახუნცეთი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ქოსოფელი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ცხმორისი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წონიარისი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ჭალახმელა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ჭინკაძე</a:t>
            </a:r>
            <a:r>
              <a:rPr lang="ka-GE" b="1" i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b="1" i="1" dirty="0" err="1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ხარაულა</a:t>
            </a:r>
            <a:endParaRPr lang="ka-GE" b="1" dirty="0">
              <a:solidFill>
                <a:srgbClr val="529E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07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79258" y="136166"/>
            <a:ext cx="11506200" cy="818148"/>
          </a:xfrm>
        </p:spPr>
        <p:txBody>
          <a:bodyPr>
            <a:noAutofit/>
          </a:bodyPr>
          <a:lstStyle/>
          <a:p>
            <a:pPr algn="ctr"/>
            <a:r>
              <a:rPr lang="ka-GE" sz="2800" b="1" dirty="0" smtClean="0">
                <a:solidFill>
                  <a:srgbClr val="FF0000"/>
                </a:solidFill>
              </a:rPr>
              <a:t>შენიშვნა</a:t>
            </a:r>
            <a:endParaRPr lang="ka-GE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სათაური 1"/>
          <p:cNvSpPr txBox="1">
            <a:spLocks/>
          </p:cNvSpPr>
          <p:nvPr/>
        </p:nvSpPr>
        <p:spPr>
          <a:xfrm>
            <a:off x="136358" y="1617133"/>
            <a:ext cx="11849100" cy="449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ka-GE" sz="2400" b="1" dirty="0" smtClean="0"/>
              <a:t>პრეზენტაციაში გამოყენებული წყაროები და საარქივო მასალები მოპოვებულია ლინგვისტიკის სპეციალობის </a:t>
            </a:r>
            <a:r>
              <a:rPr lang="ka-GE" sz="2400" b="1" dirty="0" err="1" smtClean="0"/>
              <a:t>დოქტორანტ</a:t>
            </a:r>
            <a:r>
              <a:rPr lang="ka-GE" sz="2400" b="1" dirty="0" smtClean="0"/>
              <a:t> ეკატერინე ბარამიძესთან ერთობლივი მუშაობის პროცესში, რომელიც ასოც. პროფესორ თემურ ავალიანის სამეცნიერო ხელმძღვანელობით ამუშავებს სადოქტორო ნაშრომს ,,</a:t>
            </a:r>
            <a:r>
              <a:rPr lang="ka-GE" sz="2400" b="1" dirty="0" err="1" smtClean="0"/>
              <a:t>ანთროპონიმია</a:t>
            </a:r>
            <a:r>
              <a:rPr lang="ka-GE" sz="2400" b="1" dirty="0" smtClean="0"/>
              <a:t> სამყაროს ენობრივ სურათში და მისი დინამიკა (ზემო აჭარის მაგალითზე“. ასე რომ ეს მასალები არის ერთობლივი, და მასზე საავტორო უფლება აქვს ორივეს.</a:t>
            </a:r>
          </a:p>
        </p:txBody>
      </p:sp>
    </p:spTree>
    <p:extLst>
      <p:ext uri="{BB962C8B-B14F-4D97-AF65-F5344CB8AC3E}">
        <p14:creationId xmlns:p14="http://schemas.microsoft.com/office/powerpoint/2010/main" val="34442731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06399" y="116115"/>
            <a:ext cx="11451772" cy="725714"/>
          </a:xfrm>
        </p:spPr>
        <p:txBody>
          <a:bodyPr>
            <a:normAutofit fontScale="90000"/>
          </a:bodyPr>
          <a:lstStyle/>
          <a:p>
            <a:pPr algn="ctr"/>
            <a:r>
              <a:rPr lang="ka-GE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გვარების  </a:t>
            </a:r>
            <a:r>
              <a:rPr lang="ka-GE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რეიტინგი  ზემო </a:t>
            </a:r>
            <a:r>
              <a:rPr lang="ka-GE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აჭარა - სულ 1100</a:t>
            </a:r>
            <a:r>
              <a:rPr lang="ka-GE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a-GE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3200" b="1" dirty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ka-GE" sz="32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მოსახლეობის აღწერა.1922 </a:t>
            </a:r>
            <a:r>
              <a:rPr lang="ka-GE" sz="3200" b="1" dirty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წელი) </a:t>
            </a:r>
            <a:endParaRPr lang="ka-G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მართკუთხედი 6"/>
          <p:cNvSpPr/>
          <p:nvPr/>
        </p:nvSpPr>
        <p:spPr>
          <a:xfrm>
            <a:off x="740228" y="1016000"/>
            <a:ext cx="11117943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25425"/>
            <a:r>
              <a:rPr lang="ka-GE" dirty="0"/>
              <a:t>		</a:t>
            </a:r>
          </a:p>
          <a:p>
            <a:pPr marL="342900" indent="-342900" defTabSz="225425">
              <a:buAutoNum type="arabicPeriod"/>
            </a:pP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28 - ვარშანიძე </a:t>
            </a:r>
          </a:p>
          <a:p>
            <a:pPr marL="342900" indent="-342900" defTabSz="225425">
              <a:buAutoNum type="arabicPeriod"/>
            </a:pP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37 - ვერძაძე    </a:t>
            </a:r>
          </a:p>
          <a:p>
            <a:pPr marL="342900" indent="-342900" defTabSz="225425">
              <a:buAutoNum type="arabicPeriod"/>
            </a:pP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32 - ბერიძე   </a:t>
            </a:r>
          </a:p>
          <a:p>
            <a:pPr marL="342900" indent="-342900" defTabSz="225425">
              <a:buAutoNum type="arabicPeriod"/>
            </a:pP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28 - ბოლქვაძე </a:t>
            </a:r>
          </a:p>
          <a:p>
            <a:pPr marL="342900" indent="-342900" defTabSz="225425">
              <a:buAutoNum type="arabicPeriod"/>
            </a:pP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24 - დიასამიძე</a:t>
            </a:r>
          </a:p>
          <a:p>
            <a:pPr marL="342900" indent="-342900" defTabSz="225425">
              <a:buAutoNum type="arabicPeriod"/>
            </a:pP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ka-GE" sz="24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ბედინაძე, </a:t>
            </a:r>
            <a:r>
              <a:rPr lang="ka-GE" sz="2400" b="1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ხასანოღლი</a:t>
            </a:r>
            <a:endParaRPr lang="ka-GE" sz="2400" b="1" dirty="0" smtClean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9263" indent="-449263" defTabSz="225425">
              <a:buAutoNum type="arabicPeriod"/>
            </a:pP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r>
              <a:rPr lang="ka-GE" sz="24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ცინცაძე, ღოღობერიძე, </a:t>
            </a:r>
            <a:r>
              <a:rPr lang="ka-GE" sz="2400" b="1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ოსმანოღლი</a:t>
            </a:r>
            <a:endParaRPr lang="ka-GE" sz="2400" b="1" dirty="0" smtClean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defTabSz="225425">
              <a:buAutoNum type="arabicPeriod"/>
            </a:pP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15 - </a:t>
            </a:r>
            <a:r>
              <a:rPr lang="ka-G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საფარიძე</a:t>
            </a:r>
            <a:endParaRPr lang="ka-GE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defTabSz="225425">
              <a:buAutoNum type="arabicPeriod"/>
            </a:pP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</a:t>
            </a:r>
            <a:r>
              <a:rPr lang="ka-GE" sz="24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ka-GE" sz="2400" b="1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მემედოღლი</a:t>
            </a:r>
            <a:endParaRPr lang="ka-GE" sz="2400" b="1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defTabSz="225425">
              <a:buAutoNum type="arabicPeriod"/>
            </a:pPr>
            <a:r>
              <a:rPr lang="ka-GE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13 - ანანიძე, ნაკაშიძე, </a:t>
            </a:r>
            <a:r>
              <a:rPr lang="ka-GE" sz="2400" b="1" dirty="0" err="1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მუშალოღლი</a:t>
            </a:r>
            <a:endParaRPr lang="ka-GE" sz="2400" b="1" dirty="0" smtClean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 defTabSz="225425">
              <a:buAutoNum type="arabicPeriod"/>
            </a:pP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</a:t>
            </a:r>
            <a:r>
              <a:rPr lang="ka-GE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თავდგირიძე</a:t>
            </a:r>
          </a:p>
          <a:p>
            <a:pPr marL="449263" indent="-449263" defTabSz="355600">
              <a:buFontTx/>
              <a:buAutoNum type="arabicPeriod"/>
            </a:pP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11 - </a:t>
            </a:r>
            <a:r>
              <a:rPr lang="ka-G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ღოღაბერიძე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კოპლაძე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პეტრიძე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ჟოჟაძე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ნუნიძე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(თუ ნინიძე), </a:t>
            </a:r>
            <a:r>
              <a:rPr lang="ka-GE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ომეროღლი</a:t>
            </a:r>
            <a:r>
              <a:rPr lang="ka-G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სელიმოღლი, </a:t>
            </a:r>
            <a:r>
              <a:rPr lang="ka-GE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პარტყალოღლი</a:t>
            </a:r>
            <a:r>
              <a:rPr lang="ka-G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ხუსეინოღლი</a:t>
            </a:r>
            <a:r>
              <a:rPr lang="ka-G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endParaRPr lang="ka-GE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49263" indent="-449263" defTabSz="355600">
              <a:buFontTx/>
              <a:buAutoNum type="arabicPeriod"/>
            </a:pP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10 - ჯინჭარაძე, </a:t>
            </a:r>
            <a:r>
              <a:rPr lang="ka-GE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დურსუნოღლი</a:t>
            </a:r>
            <a:r>
              <a:rPr lang="ka-G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ახმედოღლი</a:t>
            </a:r>
            <a:r>
              <a:rPr lang="ka-G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ალიოღლი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594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06399" y="116115"/>
            <a:ext cx="11451772" cy="725714"/>
          </a:xfrm>
        </p:spPr>
        <p:txBody>
          <a:bodyPr>
            <a:normAutofit fontScale="90000"/>
          </a:bodyPr>
          <a:lstStyle/>
          <a:p>
            <a:pPr algn="ctr"/>
            <a:r>
              <a:rPr lang="ka-GE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გვარების  </a:t>
            </a:r>
            <a:r>
              <a:rPr lang="ka-GE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რეიტინგი  ზემო </a:t>
            </a:r>
            <a:r>
              <a:rPr lang="ka-GE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აჭარაში - სულ 1100</a:t>
            </a:r>
            <a:r>
              <a:rPr lang="ka-GE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a-GE" sz="3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3200" b="1" dirty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ka-GE" sz="32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მოსახლეობის აღწერა.1922 </a:t>
            </a:r>
            <a:r>
              <a:rPr lang="ka-GE" sz="3200" b="1" dirty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წელი) </a:t>
            </a:r>
            <a:endParaRPr lang="ka-G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მართკუთხედი 6"/>
          <p:cNvSpPr/>
          <p:nvPr/>
        </p:nvSpPr>
        <p:spPr>
          <a:xfrm>
            <a:off x="0" y="1016000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25425"/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 - 9 </a:t>
            </a:r>
            <a:r>
              <a:rPr lang="ka-GE" sz="2400" b="1" dirty="0" smtClean="0"/>
              <a:t>-</a:t>
            </a:r>
            <a:r>
              <a:rPr lang="ka-GE" sz="2400" b="1" dirty="0" smtClean="0">
                <a:solidFill>
                  <a:srgbClr val="FF0000"/>
                </a:solidFill>
              </a:rPr>
              <a:t>მიქელაძე, </a:t>
            </a:r>
            <a:r>
              <a:rPr lang="ka-GE" sz="2400" b="1" dirty="0" err="1" smtClean="0">
                <a:solidFill>
                  <a:srgbClr val="FF0000"/>
                </a:solidFill>
              </a:rPr>
              <a:t>კურცხალიძე</a:t>
            </a:r>
            <a:r>
              <a:rPr lang="ka-GE" sz="2400" b="1" dirty="0" smtClean="0">
                <a:solidFill>
                  <a:srgbClr val="FF0000"/>
                </a:solidFill>
              </a:rPr>
              <a:t>, საკანდელიძე</a:t>
            </a:r>
            <a:r>
              <a:rPr lang="ka-GE" sz="2400" b="1" dirty="0" smtClean="0"/>
              <a:t>, </a:t>
            </a:r>
            <a:r>
              <a:rPr lang="ka-GE" sz="24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მათარაჯოღლი</a:t>
            </a:r>
            <a:r>
              <a:rPr lang="ka-GE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სულეიმანოღლი</a:t>
            </a:r>
            <a:r>
              <a:rPr lang="ka-GE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1074738" indent="-1074738" defTabSz="225425"/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 - 8 - დავითაძე, შარაბიძე, მორთულაძე, </a:t>
            </a:r>
            <a:r>
              <a:rPr lang="ka-GE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ხაჯიოღლი</a:t>
            </a:r>
            <a:r>
              <a:rPr lang="ka-G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ისმაილოღლი</a:t>
            </a:r>
            <a:r>
              <a:rPr lang="ka-G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მურადოღლი</a:t>
            </a:r>
            <a:r>
              <a:rPr lang="ka-G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მუსტაფოღლი</a:t>
            </a:r>
            <a:r>
              <a:rPr lang="ka-GE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812800" indent="-812800" defTabSz="225425"/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16.-7 - კახიძე, ქობულაძე, ირემაძე, </a:t>
            </a:r>
            <a:r>
              <a:rPr lang="ka-G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ლამპარაძე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შოთიძე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(თუ შოთაძე), ხალვაში, </a:t>
            </a:r>
            <a:r>
              <a:rPr lang="ka-GE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ჟღენტიოღლი</a:t>
            </a:r>
            <a:endParaRPr lang="ka-GE" sz="24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12800" indent="-812800" defTabSz="225425"/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17. – 6 - ავალიანი, ბეჟანიძე, ჯაფარიძე, </a:t>
            </a:r>
            <a:r>
              <a:rPr lang="ka-G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ჩიბურიძე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ბასელიძე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ka-G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ბასილაძე</a:t>
            </a:r>
            <a:r>
              <a:rPr lang="ka-GE" sz="2400" b="1" dirty="0" smtClean="0">
                <a:solidFill>
                  <a:srgbClr val="FD337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მემიოღლი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მამუდოღლი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არიფოღლი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შირინოღლი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ხათიბოღლი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ჯაზისმნოღლი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(???), 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ხოჯიოღლი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ხასანბაირახტაროღლი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ka-G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12800" indent="-812800" defTabSz="225425"/>
            <a:r>
              <a:rPr lang="ka-GE" sz="2400" b="1" dirty="0" smtClean="0">
                <a:solidFill>
                  <a:srgbClr val="FD337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17. </a:t>
            </a:r>
            <a:r>
              <a:rPr lang="ka-GE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5 - აბაშიძე, </a:t>
            </a:r>
            <a:r>
              <a:rPr lang="ka-G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გოგოლიშვილი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ჩიტაძე,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აბდულოღლი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იუნუსოღლი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შიშმანოღლი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ხალილოღლი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ჩაუშოღლი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ყასუმოღლი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ფარფალოღლი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უსტალოღლი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812800" indent="-812800" defTabSz="225425"/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18.-4 - გორგილაძე, </a:t>
            </a:r>
            <a:r>
              <a:rPr lang="ka-GE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კონწელიძე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სურმანიძე, ჩიკვაიძე,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არძენოღლი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გვარელოღლი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გვალელოღლი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ველიოღლი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ზურნაჯოღლი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თოფალოღლი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(თუ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თოფანოღლი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მევლუდოღლი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მეზერჯოღლი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მედერჯოღლი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მელექოღლი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მელეგოღლი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იუსუფოღლი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რესულოღლი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ქემალოღლი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შაქიროღლი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ჩურჩხელოღლი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ყარაჰმედოღლი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ხაჯიეფენდოღლი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ka-GE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3185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70114" y="1"/>
            <a:ext cx="11451772" cy="1016000"/>
          </a:xfrm>
        </p:spPr>
        <p:txBody>
          <a:bodyPr>
            <a:normAutofit/>
          </a:bodyPr>
          <a:lstStyle/>
          <a:p>
            <a:pPr algn="ctr"/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გვარების  </a:t>
            </a:r>
            <a:r>
              <a:rPr lang="ka-GE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რეიტინგი  ზემო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აჭარაში - სულ 1120</a:t>
            </a:r>
            <a:r>
              <a:rPr lang="ka-GE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a-GE" sz="24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2400" b="1" dirty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ka-GE" sz="24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მოსახლეობის აღწერა.1922 წელი. სოფლები:</a:t>
            </a:r>
            <a:endParaRPr lang="ka-GE" sz="24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მართკუთხედი 6"/>
          <p:cNvSpPr/>
          <p:nvPr/>
        </p:nvSpPr>
        <p:spPr>
          <a:xfrm>
            <a:off x="0" y="1553028"/>
            <a:ext cx="12192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4738" indent="-1074738" defTabSz="225425"/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19. – 3 - </a:t>
            </a:r>
            <a:r>
              <a:rPr lang="ka-GE" sz="22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ალიშანიძე</a:t>
            </a:r>
            <a:r>
              <a:rPr lang="ka-GE" sz="2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არჯევანიძე, </a:t>
            </a:r>
            <a:r>
              <a:rPr lang="ka-GE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გოჩაძე</a:t>
            </a:r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დევაძე,  დუმბაძე, </a:t>
            </a:r>
            <a:r>
              <a:rPr lang="ka-GE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ზანაქიძე</a:t>
            </a:r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თებიძე</a:t>
            </a:r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თურმანიძე, იოსებიძე, </a:t>
            </a:r>
            <a:r>
              <a:rPr lang="ka-GE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ნიგალიძე</a:t>
            </a:r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ოსანაძე</a:t>
            </a:r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ლომინაძე, ჩხაიძე, </a:t>
            </a:r>
            <a:r>
              <a:rPr lang="ka-GE" sz="22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ალიშანოღლი</a:t>
            </a:r>
            <a:r>
              <a:rPr lang="ka-GE" sz="2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ადემოღლი</a:t>
            </a:r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აფხაზოღლი</a:t>
            </a:r>
            <a:r>
              <a:rPr lang="ka-GE" sz="2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ბექიროღლი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გულფანოღლი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გულოღლი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დევრიშოღლი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დელიიბრაიმოღლი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მაიროღლი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მურ(ლ)ოღლი,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მუხამედოღლი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სეიდოღლი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სეფეროღლი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ფაშიოღლი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ფეიზოღლი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ყაზანჯოღლი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ჩახალოღლი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ჭახრაკოღლი</a:t>
            </a:r>
            <a:endParaRPr lang="ka-GE" sz="2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74738" indent="-1074738" defTabSz="225425"/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 – 2 - ბალაძე, გეგიძე, </a:t>
            </a:r>
            <a:r>
              <a:rPr lang="ka-GE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ვარდმანიძე</a:t>
            </a:r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მახარაძე, მგელაძე, მეგრელიძე, </a:t>
            </a:r>
            <a:r>
              <a:rPr lang="ka-GE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ოსანაძე</a:t>
            </a:r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პაპუნიძე</a:t>
            </a:r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ტეტემაძე</a:t>
            </a:r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შოთაძე, ჩხეიძე,, </a:t>
            </a:r>
            <a:r>
              <a:rPr lang="ka-GE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სამნიძე</a:t>
            </a:r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ქათამიძე</a:t>
            </a:r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(თუ ქათამაძე?), წულუკიძე, 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აზნაუროღლი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დერმნოღლი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(???),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დემურჯოღლი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დემუროღლი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დიშლიოღლი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ემინოღლი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ესედოღლი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თანთელოღლი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თორმანოღლი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იბრაიმოღლი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ილიასოღლი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კალაიჯოღლი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კვირხილოღლი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ლაზოღლი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ლომანოღლი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ლეზგიოღლი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დეზგიოღლი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???), 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მათიოღლი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მათრაჯოღლი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მოლალოღლი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მაჰიროღლი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სერდალოღლი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თუარჯოღლი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უსტაბექიროღლი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ფეიზოღლი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ფელევანოღლი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ფერათოღლი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ფერძიოღლი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ქოსოღლი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ქუფუროღლი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ჩათილოღლი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ჩალიფაროღლი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ჩაუშოღლი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ჩხაკოღლი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ყარაბდოღლი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ყარამედოღლი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ყულფანოღლი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ყუმბარაძე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ჭოროხოღლი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ხექიმოღლი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ჯეშხუნოღლი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ჯივანოღლი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ჯიღურიოღლი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ჰელიმოღლი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2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ჰელიმოღლი</a:t>
            </a:r>
            <a:r>
              <a:rPr lang="ka-GE" sz="22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ka-GE" sz="22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0431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70114" y="130629"/>
            <a:ext cx="11451772" cy="798286"/>
          </a:xfrm>
        </p:spPr>
        <p:txBody>
          <a:bodyPr>
            <a:normAutofit fontScale="90000"/>
          </a:bodyPr>
          <a:lstStyle/>
          <a:p>
            <a:pPr algn="ctr"/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გვარების  </a:t>
            </a:r>
            <a:r>
              <a:rPr lang="ka-GE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რეიტინგი  ზემო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აჭარაში - სულ 1120</a:t>
            </a:r>
            <a:r>
              <a:rPr lang="ka-GE" sz="24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sz="24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sz="2400" b="1" dirty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a-GE" sz="24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მოსახლეობის აღწერა.1922 წელი.)</a:t>
            </a:r>
            <a:br>
              <a:rPr lang="ka-GE" sz="24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24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სოფლები</a:t>
            </a:r>
            <a:r>
              <a:rPr lang="ka-GE" sz="32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ka-G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მართკუთხედი 6"/>
          <p:cNvSpPr/>
          <p:nvPr/>
        </p:nvSpPr>
        <p:spPr>
          <a:xfrm>
            <a:off x="0" y="1074055"/>
            <a:ext cx="1219200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4738" indent="-1074738" defTabSz="225425"/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 – 1 -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აბესლამიძე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აბულაძე, 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აზნაურიძე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ალიაღაშვილი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ახმედიძე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ბარამიძე,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ბაღასკურიძე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ბდღვანელი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ბუხარიელი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გეგლიძე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გოგიტიძე, გოგოძე,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გოლომანიძე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გორაძე, დოლიძე,</a:t>
            </a:r>
            <a:r>
              <a:rPr lang="ka-GE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დევაძე-</a:t>
            </a:r>
            <a:r>
              <a:rPr lang="ka-GE" sz="2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მერჯანოღლი</a:t>
            </a:r>
            <a:r>
              <a:rPr lang="ka-GE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დიასამიძე-</a:t>
            </a:r>
            <a:r>
              <a:rPr lang="ka-GE" sz="2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ყედიროღლი</a:t>
            </a:r>
            <a:r>
              <a:rPr lang="ka-GE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დორჩოძე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დოხოძე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ვასაძე,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ზენაძე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ზოიძე, კაკაბაძე,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მალაყმაძე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მამულაძე,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მამუჭაძე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მანველიძე, ლორთქიფანიძე, მახარაძე,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მახაჭაძე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ტარიელაძე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ფოცხოველიძე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ღოღაძე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შანიძე, შარვაშიძე, ძნელაძე, 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ჭიყალიძე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ხულელი</a:t>
            </a:r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1074738" indent="-1074738" defTabSz="225425"/>
            <a:r>
              <a:rPr lang="ka-GE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20. -1 - 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აბდა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(ე)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ლოღლი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აბსაზოღლი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(???), 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აბუქეთელოღლი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აზაქოღლი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აჩიოღლი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ალიბაირახტაროღლი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ალილოღლი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ალიჯანოღლი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არანოღლი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არჩიოღლი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აჩიოღლი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ახისხოღლი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ახტიაროღლი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აჯიალი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ბაიაზოღლი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ბაირახტაროღლი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ბარდანოღლი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ბეგირმანჯოღლი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ბეშიროღლი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ბოლოკოღლი</a:t>
            </a:r>
            <a:r>
              <a:rPr lang="ka-GE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ბორჯომოღლი</a:t>
            </a:r>
            <a:r>
              <a:rPr lang="ka-GE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ბურანოღლი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გულახმედოღლი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გუმბაშოღლი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დეგირმანჩოღლი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დელიხასანოღლი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დურაყოღლი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ესრეთოღლი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თალიფოღლი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თეიაროღლი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თემელოღლი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თევფიყოღლი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თითოღლი</a:t>
            </a:r>
            <a:r>
              <a:rPr lang="ka-GE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თორნიოღლი</a:t>
            </a:r>
            <a:r>
              <a:rPr lang="ka-GE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თოფჩიოღლი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იაზიჯოღლი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იუზბაშოღლი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კოჭომოღლი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ლეზგიოღლი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მაზლუმოღლი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მათიროღლი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მასაკოღლი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მისინოღლი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მოლამემედოღლი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მოლაოღლი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მუთიოღლი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ნენველოღლი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რეჯებოღლი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რიზმანოღლი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საყიფოღლი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სულიბეგოღლი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სულიოღლი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ტათლიოღლი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უზუნიბრაგიმოღლი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უსტახასანოღლი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ქაზიმოღლი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ქოროღლი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ქურთოღლი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ყავთალოღლი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ყირიმოღლი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ყემბეროღლი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ყიმანოღლი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ყირიახმედოღლი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შაქაროღლი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ჩალოღლი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ჩაქველოღლი</a:t>
            </a:r>
            <a:r>
              <a:rPr lang="ka-GE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ჩელიბოღლი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ჩოქთიოღლი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ჩოჩიოღლი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ჩხუბოღლი</a:t>
            </a:r>
            <a:r>
              <a:rPr lang="ka-GE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ძველოღლი</a:t>
            </a:r>
            <a:r>
              <a:rPr lang="ka-GE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წვიტოღლი</a:t>
            </a:r>
            <a:r>
              <a:rPr lang="ka-GE" sz="2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ხოროზოღლი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ჰალილოღლი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a-GE" sz="20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ჰარუნოღლი</a:t>
            </a:r>
            <a:r>
              <a:rPr lang="ka-GE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366695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70114" y="0"/>
            <a:ext cx="11451772" cy="1378857"/>
          </a:xfrm>
        </p:spPr>
        <p:txBody>
          <a:bodyPr>
            <a:normAutofit/>
          </a:bodyPr>
          <a:lstStyle/>
          <a:p>
            <a:pPr algn="ctr"/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გვარების  </a:t>
            </a:r>
            <a:r>
              <a:rPr lang="ka-GE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რეიტინგი  ზემო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აჭარაში - სოფლების მიხედვით. სოფლები: 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დანდალო, 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ხარაულა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ka-GE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ჯალაბაშვილები</a:t>
            </a:r>
            <a:r>
              <a:rPr lang="ka-GE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24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(მოსახლეობის აღწერა.1922 წელი.)</a:t>
            </a:r>
            <a:endParaRPr lang="ka-G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სათაური 1"/>
          <p:cNvSpPr txBox="1">
            <a:spLocks/>
          </p:cNvSpPr>
          <p:nvPr/>
        </p:nvSpPr>
        <p:spPr>
          <a:xfrm>
            <a:off x="246743" y="1248229"/>
            <a:ext cx="11575143" cy="5609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კომლის უფროსი -161,  გვარები დასახელება - 70, მათ შორის ქართული-5,                                       თურქული - 65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ka-GE" sz="2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ka-GE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ავალიანი-6;  ბერიძე-1, მანველიძე-1,  ტარიელაძე-1, ცინცაძე-3</a:t>
            </a:r>
          </a:p>
          <a:p>
            <a:endParaRPr lang="ka-GE" sz="2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ka-G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ადემოღლი-1, ალიოღლი-5, </a:t>
            </a:r>
            <a:r>
              <a:rPr lang="ka-GE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ალიშანოღლი</a:t>
            </a:r>
            <a:r>
              <a:rPr lang="ka-G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არანოღლი-1,  არიფოღლი-4, არძენოღლი-4,  ახმედოღლი-5,  ბაიაზოღლი-1,  ბექიროღლი-1,  გულახმედოღლი-1,  გულოღლი-1,  გულფანოღლი-3, </a:t>
            </a:r>
            <a:r>
              <a:rPr lang="ka-GE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დეგირმანჩოღლი</a:t>
            </a:r>
            <a:r>
              <a:rPr lang="ka-G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დევრიშოღლი-3,  დურაყოღლი-1,  დურსუნოღლი-7, ემინოღლი-2,  </a:t>
            </a:r>
            <a:r>
              <a:rPr lang="ka-GE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თეიაროღლი</a:t>
            </a:r>
            <a:r>
              <a:rPr lang="ka-G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თემელოღლი-1,  თოფალოღლი-1, ისმაილოღლი-4, იუნუსოღლი-4, კალაიჯოღლი-2, , მაიროღლი-2, მამუდოღლი-3, მაჰიროღლი-2, მგელაძე-2,  მევლუდოღლი-3,  მელექოღლი-1,  მემედოღლი-4,  მოლოღლი-1,  მუსტაფოღლი-1,  მუხამედოღლი-2,  ნენველოღლი-1,  ოსმანოღლი-8,  რეჯებოღლი-1, რიზმანოღლი-1,  საყიფოღლი-1,  სეიდოღლი-3,  სეფეროღლი-3,  სულეიმანოღლი-5,  სულოღლი-2,  ტათლიოღლი-1,  უსტალოღლი-5,  უსტახასანოღლი-1, ქემალოღლი-1,  ქოსოღლი-1,  </a:t>
            </a:r>
            <a:r>
              <a:rPr lang="ka-GE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ყავთალოღლი</a:t>
            </a:r>
            <a:r>
              <a:rPr lang="ka-G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</a:t>
            </a:r>
            <a:r>
              <a:rPr lang="ka-GE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ყარაბდოღლი</a:t>
            </a:r>
            <a:r>
              <a:rPr lang="ka-G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ყარამემედოღლი-1,  ყასუმოღლი-2, ყემბეროღლი-1, </a:t>
            </a:r>
            <a:r>
              <a:rPr lang="ka-GE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ყულფანოღლი</a:t>
            </a:r>
            <a:r>
              <a:rPr lang="ka-GE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შაქიროღლი-4, შირინოღლი-4, ჩოქთიოღლი-1,  ჩხუბოღლი-1, ხასანოღლი-3,  ხაჯიეფენდოღლი-4,  ხაჯიოღლი-2,  ხუსინოღლი-2,  ჯეშხუნოღლი-2,  ჯიღურიოღლი-3,  </a:t>
            </a:r>
            <a:r>
              <a:rPr lang="ka-GE" sz="2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ჰელიმოღლი</a:t>
            </a:r>
            <a:endParaRPr lang="ka-GE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ka-GE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413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70114" y="0"/>
            <a:ext cx="11451772" cy="866064"/>
          </a:xfrm>
        </p:spPr>
        <p:txBody>
          <a:bodyPr>
            <a:normAutofit/>
          </a:bodyPr>
          <a:lstStyle/>
          <a:p>
            <a:pPr algn="ctr"/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გვარების  ტრანსფორმაციის ტენდეციები </a:t>
            </a:r>
            <a:r>
              <a:rPr lang="ka-GE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ზემო </a:t>
            </a:r>
            <a: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აჭარაში - სოფლების მიხედვით. </a:t>
            </a:r>
            <a:br>
              <a:rPr lang="ka-GE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24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(მოსახლეობის აღწერა.1922 წელი.)</a:t>
            </a:r>
            <a:endParaRPr lang="ka-GE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სათაური 1"/>
          <p:cNvSpPr txBox="1">
            <a:spLocks/>
          </p:cNvSpPr>
          <p:nvPr/>
        </p:nvSpPr>
        <p:spPr>
          <a:xfrm>
            <a:off x="246743" y="1248229"/>
            <a:ext cx="11575143" cy="5609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a-GE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ცხრილი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202747"/>
              </p:ext>
            </p:extLst>
          </p:nvPr>
        </p:nvGraphicFramePr>
        <p:xfrm>
          <a:off x="130629" y="1001484"/>
          <a:ext cx="11691256" cy="6199632"/>
        </p:xfrm>
        <a:graphic>
          <a:graphicData uri="http://schemas.openxmlformats.org/drawingml/2006/table">
            <a:tbl>
              <a:tblPr firstRow="1" firstCol="1" bandRow="1"/>
              <a:tblGrid>
                <a:gridCol w="4428582"/>
                <a:gridCol w="1594490"/>
                <a:gridCol w="1948126"/>
                <a:gridCol w="1770682"/>
                <a:gridCol w="1949376"/>
              </a:tblGrid>
              <a:tr h="113738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 dirty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 </a:t>
                      </a:r>
                      <a:endParaRPr lang="ka-GE" sz="2400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 dirty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სოფელი</a:t>
                      </a:r>
                      <a:endParaRPr lang="ka-GE" sz="2400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კომლთა რაოდენობა</a:t>
                      </a:r>
                      <a:endParaRPr lang="ka-GE" sz="240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გვარების რაოდენობა</a:t>
                      </a:r>
                      <a:endParaRPr lang="ka-GE" sz="240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მათ შორის ქართული</a:t>
                      </a:r>
                      <a:endParaRPr lang="ka-GE" sz="240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 dirty="0">
                          <a:solidFill>
                            <a:srgbClr val="FF0000"/>
                          </a:solidFill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მათ შორის თურქული</a:t>
                      </a:r>
                      <a:endParaRPr lang="ka-GE" sz="2400" dirty="0">
                        <a:solidFill>
                          <a:srgbClr val="FF0000"/>
                        </a:solidFill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დანდალო, ხარაულა-(ჯალაბ.)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161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70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12 (7%)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149  (93%)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კოკოტაური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37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28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7 (19%)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30 (81%)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ცხმორისი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73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46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25 (35%)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48 (65%)</a:t>
                      </a:r>
                      <a:endParaRPr lang="ka-GE" sz="24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გეგილიძე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45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22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3(7%)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42 (93%)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ახო</a:t>
                      </a:r>
                      <a:endParaRPr lang="ka-GE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82</a:t>
                      </a:r>
                      <a:endParaRPr lang="ka-GE" sz="240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21</a:t>
                      </a:r>
                      <a:endParaRPr lang="ka-GE" sz="240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63 (77%)</a:t>
                      </a:r>
                      <a:endParaRPr lang="ka-GE" sz="240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19 (23%)</a:t>
                      </a:r>
                      <a:endParaRPr lang="ka-GE" sz="2400" dirty="0">
                        <a:solidFill>
                          <a:schemeClr val="accent1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აბუკეთა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28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16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 (7%)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26 (93%)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 dirty="0" err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კანტაურა</a:t>
                      </a:r>
                      <a:endParaRPr lang="ka-GE" sz="24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25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12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3 (11%)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22(88%)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ვარჯანისი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24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11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6 (25%)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18 (75%)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51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წონიარისი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75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41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3 (4%)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72 (96%)</a:t>
                      </a:r>
                      <a:endParaRPr lang="ka-GE" sz="24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815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70114" y="0"/>
            <a:ext cx="11451772" cy="866064"/>
          </a:xfrm>
        </p:spPr>
        <p:txBody>
          <a:bodyPr>
            <a:noAutofit/>
          </a:bodyPr>
          <a:lstStyle/>
          <a:p>
            <a:pPr algn="ctr"/>
            <a:r>
              <a:rPr lang="ka-G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გვარების  ტრანსფორმაციის ტენდეციები </a:t>
            </a:r>
            <a:r>
              <a:rPr lang="ka-GE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ზემო </a:t>
            </a:r>
            <a:r>
              <a:rPr lang="ka-G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აჭარაში - სოფლების მიხედვით. </a:t>
            </a:r>
            <a:br>
              <a:rPr lang="ka-G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28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(მოსახლეობის აღწერა.1922 წელი.)</a:t>
            </a:r>
            <a:endParaRPr lang="ka-GE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სათაური 1"/>
          <p:cNvSpPr txBox="1">
            <a:spLocks/>
          </p:cNvSpPr>
          <p:nvPr/>
        </p:nvSpPr>
        <p:spPr>
          <a:xfrm>
            <a:off x="246743" y="1248229"/>
            <a:ext cx="11575143" cy="5609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a-GE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ცხრილი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267028"/>
              </p:ext>
            </p:extLst>
          </p:nvPr>
        </p:nvGraphicFramePr>
        <p:xfrm>
          <a:off x="130628" y="1059546"/>
          <a:ext cx="11945257" cy="5675082"/>
        </p:xfrm>
        <a:graphic>
          <a:graphicData uri="http://schemas.openxmlformats.org/drawingml/2006/table">
            <a:tbl>
              <a:tblPr firstRow="1" firstCol="1" bandRow="1"/>
              <a:tblGrid>
                <a:gridCol w="4524796"/>
                <a:gridCol w="1629130"/>
                <a:gridCol w="1990451"/>
                <a:gridCol w="1809153"/>
                <a:gridCol w="1991727"/>
              </a:tblGrid>
              <a:tr h="8107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 dirty="0" err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ზუნდაგა</a:t>
                      </a:r>
                      <a:r>
                        <a:rPr lang="ka-GE" sz="24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 </a:t>
                      </a:r>
                      <a:endParaRPr lang="ka-GE" sz="24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70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3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69 (99%)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 (1%)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7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დოხოძე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43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18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26 (60%)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17 (40%)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7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ზემო ბზუბზუ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39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13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29 (74%)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10 (26%)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7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ქვედა ბზუბზუ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30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8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30 (100%)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 (0%)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7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ქვედა მახუნცეთი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32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5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 dirty="0" smtClean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32 (100%)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0 (0%)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7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უჩხითი</a:t>
                      </a:r>
                      <a:endParaRPr lang="ka-GE" sz="24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47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13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45 (98%)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 (4%)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7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400" b="1" dirty="0" err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ქოსოფელი</a:t>
                      </a:r>
                      <a:endParaRPr lang="ka-GE" sz="24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18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7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16 (89%)</a:t>
                      </a:r>
                      <a:endParaRPr lang="ka-GE" sz="280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6145" algn="l"/>
                        </a:tabLst>
                      </a:pPr>
                      <a:r>
                        <a:rPr lang="ka-GE" sz="2800" b="1" dirty="0">
                          <a:effectLst/>
                          <a:latin typeface="Sylfaen" panose="010A0502050306030303" pitchFamily="18" charset="0"/>
                          <a:ea typeface="Times New Roman" panose="02020603050405020304" pitchFamily="18" charset="0"/>
                          <a:cs typeface="Sylfaen" panose="010A0502050306030303" pitchFamily="18" charset="0"/>
                        </a:rPr>
                        <a:t>2 (11%)</a:t>
                      </a:r>
                      <a:endParaRPr lang="ka-GE" sz="2800" dirty="0">
                        <a:effectLst/>
                        <a:latin typeface="Sylfaen" panose="010A050205030603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812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მართკუთხედი 4"/>
          <p:cNvSpPr/>
          <p:nvPr/>
        </p:nvSpPr>
        <p:spPr>
          <a:xfrm>
            <a:off x="0" y="181604"/>
            <a:ext cx="121920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Font typeface="Wingdings" panose="05000000000000000000" pitchFamily="2" charset="2"/>
              <a:buChar char="q"/>
            </a:pPr>
            <a:r>
              <a:rPr lang="ka-GE" sz="24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1897 </a:t>
            </a:r>
            <a:r>
              <a:rPr lang="ka-GE" sz="24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წელს </a:t>
            </a:r>
            <a:r>
              <a:rPr lang="ka-GE" sz="2400" b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თედო სახოკიას მიერ   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ქვემო აჭარაში აღნუსხული   გვარები.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a-GE" sz="24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ზემო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აჭარის მცხოვრებთა სი</a:t>
            </a:r>
            <a:r>
              <a:rPr lang="ru-RU" sz="2400" b="1" dirty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მას არ აქვს წარმოდგენილი, თუმცა  დასძენს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რომ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24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არა გვგონია</a:t>
            </a:r>
            <a:r>
              <a:rPr lang="ka-GE" sz="24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აქ ჩამოთვლილ გვარების გარდა ოცზე მეტი იყოს განსხვავებული</a:t>
            </a:r>
            <a:r>
              <a:rPr lang="ka-GE" sz="24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ო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a-GE" sz="2400" b="1" dirty="0">
                <a:solidFill>
                  <a:srgbClr val="FF0000"/>
                </a:solidFill>
                <a:highlight>
                  <a:srgbClr val="FFFF00"/>
                </a:highlight>
                <a:ea typeface="Times New Roman" panose="02020603050405020304" pitchFamily="18" charset="0"/>
                <a:cs typeface="Times New Roman" panose="02020603050405020304" pitchFamily="18" charset="0"/>
              </a:rPr>
              <a:t>(სახოკია, 1985:  209-212).</a:t>
            </a:r>
            <a:r>
              <a:rPr lang="ka-GE" sz="24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 smtClean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a-GE" sz="22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b="1" dirty="0" smtClean="0">
              <a:solidFill>
                <a:srgbClr val="FF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ka-GE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დღევანდელ 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მონაცემებს თუ შევადარებთ, თ. სახოკიას ჩამონათვალიდან იმდროინდელ ქედაში გავრცელებული გვარებია: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აბაშიძე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ka-GE" sz="24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აბულაძე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ავალიანი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ალექსიძე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ანანიძე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 err="1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ასამბაძე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მანველიძე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ბალაძე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ბარამიძე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 err="1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ბასილაძე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ბედინაძე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ბეჟანიძე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ბერიძე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ბოლქვაძე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ბროლაძე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გათენაძე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გელაძე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გვიანიძე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 err="1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გზავრიძე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გოგიტიძე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გორგილაძე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გორაძე</a:t>
            </a:r>
            <a:r>
              <a:rPr lang="ka-GE" sz="24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გორდელაძე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დავითაძე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დევაძე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ka-GE" sz="24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დვალიძე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დიასამიძე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დუმბაძე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ka-GE" sz="24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ვაშაკიძე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ვაშაყმაძე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 err="1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ზანაქიძე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ka-GE" sz="2400" b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ზაქარაშვილი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 err="1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ზაქარიძე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ზოიძე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თავდგირიძე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 err="1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თებიძე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 err="1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ტეტემაძე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თოდრაძე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თურმანიძე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ირემაძე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კახიძე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ქიძინიძე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კობალაძე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 smtClean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კონცელიძე</a:t>
            </a:r>
            <a:r>
              <a:rPr lang="ka-GE" sz="2400" b="1" i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ka-GE" sz="24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24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კილაძე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 err="1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მახაჭაძე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მეგრელიძე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მიქელაძე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მორთულაძე</a:t>
            </a:r>
            <a:r>
              <a:rPr lang="ka-GE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b="1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2400" b="1" i="1" dirty="0" smtClean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ნაკაშიძე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ქათამაძე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ქაჯაია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ქინძაძე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ქუჩუკაშვილი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ღორჯომელიძე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შავიშვილი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 err="1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შავლიძე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შარაბიძე</a:t>
            </a:r>
            <a:r>
              <a:rPr lang="ka-GE" sz="24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შარვაშიძე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 err="1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შაქარიძე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შოთაძე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ჩიკვაიძე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ჩხაიძე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ჩხეიძე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ცინცაძე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ძნელაძე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 err="1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წითელაძე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წითლაძე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წულუკიძე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ჭიანიშვილი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ჭინკაძე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ჭინჭარაძე</a:t>
            </a:r>
            <a:r>
              <a:rPr lang="ka-GE" sz="24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2400" b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ჯაბნიძე</a:t>
            </a:r>
            <a:r>
              <a:rPr lang="ka-GE" sz="2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Sylfaen" panose="010A0502050306030303" pitchFamily="18" charset="0"/>
              </a:rPr>
              <a:t>ჯაყელი</a:t>
            </a:r>
            <a:r>
              <a:rPr lang="ka-GE" sz="2400" b="1" i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a-GE" sz="2400" b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ხოხნელი</a:t>
            </a:r>
            <a:r>
              <a:rPr lang="ka-GE" sz="2400" b="1" dirty="0"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endParaRPr lang="ka-GE" sz="2400" b="1" dirty="0"/>
          </a:p>
        </p:txBody>
      </p:sp>
    </p:spTree>
    <p:extLst>
      <p:ext uri="{BB962C8B-B14F-4D97-AF65-F5344CB8AC3E}">
        <p14:creationId xmlns:p14="http://schemas.microsoft.com/office/powerpoint/2010/main" val="313480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91886" y="0"/>
            <a:ext cx="11556999" cy="1030514"/>
          </a:xfrm>
        </p:spPr>
        <p:txBody>
          <a:bodyPr>
            <a:noAutofit/>
          </a:bodyPr>
          <a:lstStyle/>
          <a:p>
            <a:pPr algn="ctr"/>
            <a:r>
              <a:rPr lang="ka-G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გვარები  ზემო აჭარაში</a:t>
            </a:r>
            <a:r>
              <a:rPr lang="ka-GE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a-GE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28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(მასწავლებელთა სია. 1927 წელი) </a:t>
            </a:r>
            <a:endParaRPr lang="ka-GE" sz="2800" dirty="0">
              <a:solidFill>
                <a:srgbClr val="529E5B"/>
              </a:solidFill>
            </a:endParaRPr>
          </a:p>
        </p:txBody>
      </p:sp>
      <p:sp>
        <p:nvSpPr>
          <p:cNvPr id="7" name="მართკუთხედი 6"/>
          <p:cNvSpPr/>
          <p:nvPr/>
        </p:nvSpPr>
        <p:spPr>
          <a:xfrm>
            <a:off x="312056" y="851676"/>
            <a:ext cx="1187994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აბაშიძე-2; აბულაძე-2; აბუსელიძე-1; ანთაძე-1; ბერიძე-3; 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ბოლქვაძე-5; 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გამრეკელიძე-1;  გიორგაძე-1; გოგაძე-1; დავითაძე-1; დიასამიძე-1;  თავდგირიძე-2;  დუმბაძე-1; ზანდარიძე-1; ზოიძე-1; თავართქლიძე-1; მიქელაძე-2; მამულაძე-2; პაქსაძე-1; ტარიელაძე-2; ქარცივაძე-1; ფასანიძე-1; ფუტკარაძე-2; ცეცხლაძე-1; წულუკიძე-1; შაინიძე-1; </a:t>
            </a:r>
            <a:r>
              <a:rPr lang="ka-GE" sz="2800" b="1" dirty="0" smtClean="0">
                <a:solidFill>
                  <a:srgbClr val="FF0000"/>
                </a:solidFill>
                <a:ea typeface="Times New Roman" panose="02020603050405020304" pitchFamily="18" charset="0"/>
              </a:rPr>
              <a:t>შავაძე-4; </a:t>
            </a:r>
            <a:r>
              <a:rPr lang="ka-GE" sz="28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შამანაძე-1;  ჭაღალიძე-1;  ხიმშიაშვილი-1; ხოზრევანიძე-1; ჯაიანი-1; ჯუმუშაძე-1;  </a:t>
            </a:r>
            <a:r>
              <a:rPr lang="ka-GE" sz="2800" b="1" dirty="0" smtClean="0">
                <a:solidFill>
                  <a:srgbClr val="A50021"/>
                </a:solidFill>
                <a:ea typeface="Times New Roman" panose="02020603050405020304" pitchFamily="18" charset="0"/>
              </a:rPr>
              <a:t>ემრულოღლი-1; ქიბაროღლი-1</a:t>
            </a:r>
            <a:endParaRPr lang="ka-GE" sz="2800" b="1" dirty="0" smtClean="0">
              <a:solidFill>
                <a:srgbClr val="A5002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78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91886" y="0"/>
            <a:ext cx="11556999" cy="650875"/>
          </a:xfrm>
        </p:spPr>
        <p:txBody>
          <a:bodyPr>
            <a:noAutofit/>
          </a:bodyPr>
          <a:lstStyle/>
          <a:p>
            <a:pPr algn="ctr"/>
            <a:r>
              <a:rPr lang="ka-GE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გვარების  </a:t>
            </a:r>
            <a:r>
              <a:rPr lang="ka-GE" sz="2800" b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რეიტიგი</a:t>
            </a:r>
            <a:r>
              <a:rPr lang="ka-GE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ზემო აჭარაში</a:t>
            </a:r>
            <a:br>
              <a:rPr lang="ka-GE" sz="28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2800" b="1" dirty="0" smtClean="0">
                <a:solidFill>
                  <a:srgbClr val="529E5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(2014 წლის საარჩევნო სიის მიხედვით</a:t>
            </a:r>
            <a:r>
              <a:rPr lang="ka-GE" sz="2800" dirty="0">
                <a:solidFill>
                  <a:srgbClr val="529E5B"/>
                </a:solidFill>
              </a:rPr>
              <a:t>)</a:t>
            </a:r>
          </a:p>
        </p:txBody>
      </p:sp>
      <p:graphicFrame>
        <p:nvGraphicFramePr>
          <p:cNvPr id="6" name="ობიექტი 5"/>
          <p:cNvGraphicFramePr>
            <a:graphicFrameLocks noChangeAspect="1"/>
          </p:cNvGraphicFramePr>
          <p:nvPr>
            <p:extLst/>
          </p:nvPr>
        </p:nvGraphicFramePr>
        <p:xfrm>
          <a:off x="391886" y="937963"/>
          <a:ext cx="5427663" cy="571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4" name="Лист" r:id="rId4" imgW="4743396" imgH="4067327" progId="Excel.Sheet.12">
                  <p:embed/>
                </p:oleObj>
              </mc:Choice>
              <mc:Fallback>
                <p:oleObj name="Лист" r:id="rId4" imgW="4743396" imgH="406732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1886" y="937963"/>
                        <a:ext cx="5427663" cy="571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ობიექტი 3"/>
          <p:cNvGraphicFramePr>
            <a:graphicFrameLocks noChangeAspect="1"/>
          </p:cNvGraphicFramePr>
          <p:nvPr>
            <p:extLst/>
          </p:nvPr>
        </p:nvGraphicFramePr>
        <p:xfrm>
          <a:off x="5969000" y="938213"/>
          <a:ext cx="4281488" cy="571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05" name="Лист" r:id="rId7" imgW="3791010" imgH="5057722" progId="Excel.Sheet.12">
                  <p:embed/>
                </p:oleObj>
              </mc:Choice>
              <mc:Fallback>
                <p:oleObj name="Лист" r:id="rId7" imgW="3791010" imgH="505772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69000" y="938213"/>
                        <a:ext cx="4281488" cy="571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699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38150" y="431800"/>
            <a:ext cx="11506200" cy="749299"/>
          </a:xfrm>
        </p:spPr>
        <p:txBody>
          <a:bodyPr>
            <a:noAutofit/>
          </a:bodyPr>
          <a:lstStyle/>
          <a:p>
            <a:pPr algn="ctr"/>
            <a:r>
              <a:rPr lang="ka-GE" sz="3200" b="1" dirty="0">
                <a:solidFill>
                  <a:srgbClr val="FF0000"/>
                </a:solidFill>
              </a:rPr>
              <a:t>1</a:t>
            </a:r>
            <a:r>
              <a:rPr lang="ka-GE" sz="3200" b="1" dirty="0" smtClean="0">
                <a:solidFill>
                  <a:srgbClr val="FF0000"/>
                </a:solidFill>
              </a:rPr>
              <a:t>. ანთროპონიმია</a:t>
            </a:r>
            <a:r>
              <a:rPr lang="ka-GE" sz="3200" b="1" dirty="0">
                <a:solidFill>
                  <a:srgbClr val="FF0000"/>
                </a:solidFill>
              </a:rPr>
              <a:t>, როგორც  სოციოლინგვისტური ფენომენი და მისი  </a:t>
            </a:r>
            <a:r>
              <a:rPr lang="ka-GE" sz="3200" b="1" dirty="0" smtClean="0">
                <a:solidFill>
                  <a:srgbClr val="FF0000"/>
                </a:solidFill>
              </a:rPr>
              <a:t>ტრანსფორმაციის ძირითადი ფაქტორები</a:t>
            </a:r>
            <a:endParaRPr lang="ka-GE" sz="3200" b="1" dirty="0">
              <a:solidFill>
                <a:srgbClr val="FF0000"/>
              </a:solidFill>
            </a:endParaRPr>
          </a:p>
        </p:txBody>
      </p:sp>
      <p:sp>
        <p:nvSpPr>
          <p:cNvPr id="3" name="სათაური 1"/>
          <p:cNvSpPr txBox="1">
            <a:spLocks/>
          </p:cNvSpPr>
          <p:nvPr/>
        </p:nvSpPr>
        <p:spPr>
          <a:xfrm>
            <a:off x="190500" y="1181099"/>
            <a:ext cx="12001500" cy="5118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93688" indent="-293688">
              <a:lnSpc>
                <a:spcPct val="150000"/>
              </a:lnSpc>
              <a:buFont typeface="+mj-lt"/>
              <a:buAutoNum type="arabicPeriod"/>
            </a:pPr>
            <a:r>
              <a:rPr lang="ka-GE" sz="2400" b="1" dirty="0" smtClean="0"/>
              <a:t>ანთროპონიმია - პიროვნული სახელები, </a:t>
            </a:r>
            <a:r>
              <a:rPr lang="ka-GE" sz="2400" b="1" dirty="0" err="1" smtClean="0"/>
              <a:t>გვარსახელები</a:t>
            </a:r>
            <a:r>
              <a:rPr lang="ka-GE" sz="2400" b="1" dirty="0" smtClean="0"/>
              <a:t>, მამის სახელები, მეტსახელები, </a:t>
            </a:r>
            <a:r>
              <a:rPr lang="ka-GE" sz="2400" b="1" dirty="0" err="1" smtClean="0"/>
              <a:t>მეტგვარები</a:t>
            </a:r>
            <a:r>
              <a:rPr lang="ka-GE" sz="2400" b="1" dirty="0" smtClean="0"/>
              <a:t>, </a:t>
            </a:r>
            <a:r>
              <a:rPr lang="ka-GE" sz="2400" b="1" dirty="0" err="1" smtClean="0"/>
              <a:t>შტოგვარები</a:t>
            </a:r>
            <a:r>
              <a:rPr lang="ka-GE" sz="2400" b="1" dirty="0" smtClean="0"/>
              <a:t>;</a:t>
            </a:r>
          </a:p>
          <a:p>
            <a:pPr marL="293688" indent="-293688">
              <a:lnSpc>
                <a:spcPct val="150000"/>
              </a:lnSpc>
              <a:buFont typeface="+mj-lt"/>
              <a:buAutoNum type="arabicPeriod"/>
            </a:pPr>
            <a:r>
              <a:rPr lang="ka-GE" sz="2400" b="1" dirty="0" smtClean="0"/>
              <a:t>ანთროპონიმიის სოციოკულტურული ღირებულების გაგება  და მისი ფაქტორები  (ეთნიკური, ეროვნული, რელიგიური და სხვა)</a:t>
            </a:r>
          </a:p>
          <a:p>
            <a:pPr marL="293688" indent="-293688">
              <a:lnSpc>
                <a:spcPct val="150000"/>
              </a:lnSpc>
              <a:buFont typeface="+mj-lt"/>
              <a:buAutoNum type="arabicPeriod"/>
            </a:pPr>
            <a:r>
              <a:rPr lang="ka-GE" sz="2400" b="1" dirty="0"/>
              <a:t>ანთროპონიმიის </a:t>
            </a:r>
            <a:r>
              <a:rPr lang="ka-GE" sz="2400" b="1" dirty="0" smtClean="0"/>
              <a:t>სოციოკულტურულ  ფაქტორთა ურთიერთმიმართება</a:t>
            </a:r>
            <a:r>
              <a:rPr lang="ru-RU" sz="2400" b="1" dirty="0" smtClean="0"/>
              <a:t> - </a:t>
            </a:r>
            <a:r>
              <a:rPr lang="ka-GE" sz="2400" b="1" dirty="0" err="1" smtClean="0"/>
              <a:t>ანთროპონიმული</a:t>
            </a:r>
            <a:r>
              <a:rPr lang="ka-GE" sz="2400" b="1" dirty="0" smtClean="0"/>
              <a:t> სურათის ტრანსფორმაციის ძირითადი მექანიზმი</a:t>
            </a:r>
          </a:p>
          <a:p>
            <a:pPr marL="723900">
              <a:lnSpc>
                <a:spcPct val="150000"/>
              </a:lnSpc>
            </a:pPr>
            <a:r>
              <a:rPr lang="ka-GE" sz="2400" b="1" dirty="0" smtClean="0"/>
              <a:t>3.1. ტრანსფორმაცია საერთო რელიგიის ფარგლებში</a:t>
            </a:r>
          </a:p>
          <a:p>
            <a:pPr marL="723900">
              <a:lnSpc>
                <a:spcPct val="150000"/>
              </a:lnSpc>
            </a:pPr>
            <a:r>
              <a:rPr lang="ka-GE" sz="2400" b="1" dirty="0" smtClean="0"/>
              <a:t>3.2. ტრანსფორმაცია განსხვავებული რელიგიის  ზეგავლენით</a:t>
            </a:r>
          </a:p>
        </p:txBody>
      </p:sp>
    </p:spTree>
    <p:extLst>
      <p:ext uri="{BB962C8B-B14F-4D97-AF65-F5344CB8AC3E}">
        <p14:creationId xmlns:p14="http://schemas.microsoft.com/office/powerpoint/2010/main" val="361109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91886" y="0"/>
            <a:ext cx="11556999" cy="1030514"/>
          </a:xfrm>
        </p:spPr>
        <p:txBody>
          <a:bodyPr>
            <a:noAutofit/>
          </a:bodyPr>
          <a:lstStyle/>
          <a:p>
            <a:pPr algn="ctr"/>
            <a:r>
              <a:rPr lang="ka-GE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კვლევის პერსპექტივები</a:t>
            </a:r>
            <a:endParaRPr lang="ka-GE" sz="3200" dirty="0">
              <a:solidFill>
                <a:srgbClr val="529E5B"/>
              </a:solidFill>
            </a:endParaRPr>
          </a:p>
        </p:txBody>
      </p:sp>
      <p:sp>
        <p:nvSpPr>
          <p:cNvPr id="7" name="მართკუთხედი 6"/>
          <p:cNvSpPr/>
          <p:nvPr/>
        </p:nvSpPr>
        <p:spPr>
          <a:xfrm>
            <a:off x="742362" y="1187853"/>
            <a:ext cx="11449638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a-GE" sz="2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არსებულ მონაცემთა შეგროვება და </a:t>
            </a:r>
            <a:r>
              <a:rPr lang="ka-GE" sz="2800" b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დიგიტალიზაცია</a:t>
            </a:r>
            <a:r>
              <a:rPr lang="ka-GE" sz="2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a-GE" sz="2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პარალელები გარუსების პოლიტიკის თანამდევ პროცესებთან და </a:t>
            </a:r>
            <a:r>
              <a:rPr lang="ka-GE" sz="2800" b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ანთროპონიმთა</a:t>
            </a:r>
            <a:r>
              <a:rPr lang="ka-GE" sz="2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ტრანსფორმაციის ტენდენციების სიღრმისეული ტიპოლოგიური ანალიზი </a:t>
            </a:r>
            <a:r>
              <a:rPr lang="ka-GE" sz="2800" b="1" dirty="0" err="1" smtClean="0">
                <a:latin typeface="Arial" panose="020B0604020202020204" pitchFamily="34" charset="0"/>
                <a:ea typeface="Times New Roman" panose="02020603050405020304" pitchFamily="18" charset="0"/>
              </a:rPr>
              <a:t>მათშორის</a:t>
            </a:r>
            <a:r>
              <a:rPr lang="ka-GE" sz="2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  ისტორიული საქართველოს მონაცემებთან შედარებით;</a:t>
            </a:r>
          </a:p>
          <a:p>
            <a:pPr marL="457200" indent="-45720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a-GE" sz="28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სამაგისტრო და სადოქტორო ნაშრომების თემატიკა აღნიშნული პრობლემატიკის მიმართულებით</a:t>
            </a:r>
          </a:p>
        </p:txBody>
      </p:sp>
    </p:spTree>
    <p:extLst>
      <p:ext uri="{BB962C8B-B14F-4D97-AF65-F5344CB8AC3E}">
        <p14:creationId xmlns:p14="http://schemas.microsoft.com/office/powerpoint/2010/main" val="156028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391886" y="0"/>
            <a:ext cx="11556999" cy="712694"/>
          </a:xfrm>
        </p:spPr>
        <p:txBody>
          <a:bodyPr>
            <a:noAutofit/>
          </a:bodyPr>
          <a:lstStyle/>
          <a:p>
            <a:pPr algn="ctr"/>
            <a:r>
              <a:rPr lang="ka-G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გამოყენებული საარქივო მასალები</a:t>
            </a:r>
            <a:endParaRPr lang="ka-GE" sz="2800" dirty="0">
              <a:solidFill>
                <a:srgbClr val="529E5B"/>
              </a:solidFill>
            </a:endParaRPr>
          </a:p>
        </p:txBody>
      </p:sp>
      <p:sp>
        <p:nvSpPr>
          <p:cNvPr id="7" name="მართკუთხედი 6"/>
          <p:cNvSpPr/>
          <p:nvPr/>
        </p:nvSpPr>
        <p:spPr>
          <a:xfrm>
            <a:off x="203412" y="712694"/>
            <a:ext cx="1144963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ასს ცსა. ფ.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</a:t>
            </a: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178</a:t>
            </a: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ა-1, 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ს-29 </a:t>
            </a:r>
            <a:r>
              <a:rPr lang="ka-GE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,,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Перепись сельского и городского населения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Аджарии</a:t>
            </a:r>
            <a:r>
              <a:rPr lang="ka-GE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“. </a:t>
            </a:r>
            <a:r>
              <a:rPr lang="ka-GE" sz="24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1922 წ</a:t>
            </a:r>
            <a:r>
              <a:rPr lang="ka-GE" sz="2400" b="1" dirty="0" smtClean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ასს </a:t>
            </a: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ცსა. ფ.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</a:t>
            </a: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178</a:t>
            </a: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ა-1, ს-8 ,,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Перепись сельского и городского населения по полу и грамотности</a:t>
            </a: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“. 1922 წ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ru-RU" sz="24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ასს ცსა. ფ.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</a:t>
            </a: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178</a:t>
            </a: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ა-1, 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ს-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45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,,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Список и распределение учащихся по трудовым школам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“. 192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5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წ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ka-GE" sz="2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ასს </a:t>
            </a: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ცსა. ფ.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Р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178</a:t>
            </a: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, ა-1, 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ს-8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4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,,მოსწავლეთა და მასწავლებელთა რაოდენობა 1927 წლის 15 დეკემბრისთვის“.</a:t>
            </a:r>
            <a:endParaRPr lang="ka-GE" sz="24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ასს ცსა. ფ-5, ა-2, ს-267 ,,ქედის სახელმწიფო </a:t>
            </a:r>
            <a:r>
              <a:rPr lang="ka-GE" sz="24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პედსასწავლებლის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IV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კურსზე ჩასატარებელი სახელმწიფო გამოცდების ოქმი“. 1951.</a:t>
            </a:r>
            <a:endParaRPr lang="ru-RU" sz="24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ასს ცსა. ფ-5, ა-2, ს-267 ,,ქედის სახელმწიფო </a:t>
            </a:r>
            <a:r>
              <a:rPr lang="ka-GE" sz="2400" b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პედსასწავლებლის</a:t>
            </a: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IV</a:t>
            </a: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კურსზე ჩასატარებელი სახელმწიფო გამოცდების ოქმი“. 1951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ru-RU" sz="24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ასს ცსა. ფ-5, ა-2, 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ს-2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72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,,ხულოს რაიონის სკოლების მასწავლებელთა შტატები“. </a:t>
            </a: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1951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ასს ცსა. ფ-5, ა-2, 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ს-2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 ,,ქედის </a:t>
            </a:r>
            <a:r>
              <a:rPr lang="ka-GE" sz="2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რაიონის სკოლების მასწავლებელთა შტატები“. 1951</a:t>
            </a:r>
            <a:r>
              <a:rPr lang="ka-GE" sz="24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lang="ka-GE" sz="2000" b="1" dirty="0" smtClean="0">
              <a:solidFill>
                <a:srgbClr val="A50021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40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257415" y="1223681"/>
            <a:ext cx="11556999" cy="3509683"/>
          </a:xfrm>
        </p:spPr>
        <p:txBody>
          <a:bodyPr>
            <a:noAutofit/>
          </a:bodyPr>
          <a:lstStyle/>
          <a:p>
            <a:pPr algn="ctr">
              <a:lnSpc>
                <a:spcPct val="200000"/>
              </a:lnSpc>
            </a:pPr>
            <a:r>
              <a:rPr lang="ka-GE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გმადლობთ </a:t>
            </a:r>
            <a:br>
              <a:rPr lang="ka-GE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ka-GE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ყურადღებისთვის</a:t>
            </a:r>
            <a:endParaRPr lang="ka-GE" sz="6000" dirty="0">
              <a:solidFill>
                <a:srgbClr val="529E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6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38150" y="-46789"/>
            <a:ext cx="11506200" cy="1060116"/>
          </a:xfrm>
        </p:spPr>
        <p:txBody>
          <a:bodyPr>
            <a:noAutofit/>
          </a:bodyPr>
          <a:lstStyle/>
          <a:p>
            <a:pPr algn="ctr"/>
            <a:r>
              <a:rPr lang="ka-GE" sz="3200" b="1" dirty="0">
                <a:solidFill>
                  <a:srgbClr val="FF0000"/>
                </a:solidFill>
              </a:rPr>
              <a:t>2</a:t>
            </a:r>
            <a:r>
              <a:rPr lang="ka-GE" sz="3200" b="1" dirty="0" smtClean="0">
                <a:solidFill>
                  <a:srgbClr val="FF0000"/>
                </a:solidFill>
              </a:rPr>
              <a:t>. </a:t>
            </a:r>
            <a:r>
              <a:rPr lang="ka-GE" sz="2800" b="1" dirty="0" smtClean="0">
                <a:solidFill>
                  <a:srgbClr val="FF0000"/>
                </a:solidFill>
              </a:rPr>
              <a:t>რელიგიური ფაქტორები ქართველური </a:t>
            </a:r>
            <a:r>
              <a:rPr lang="ka-GE" sz="2800" b="1" dirty="0" err="1" smtClean="0">
                <a:solidFill>
                  <a:srgbClr val="FF0000"/>
                </a:solidFill>
              </a:rPr>
              <a:t>ანთროპონიიმის</a:t>
            </a:r>
            <a:r>
              <a:rPr lang="ka-GE" sz="2800" b="1" dirty="0" smtClean="0">
                <a:solidFill>
                  <a:srgbClr val="FF0000"/>
                </a:solidFill>
              </a:rPr>
              <a:t> ფორმირება-ტრანსფორმაციაში</a:t>
            </a:r>
            <a:endParaRPr lang="ka-GE" sz="2800" b="1" dirty="0">
              <a:solidFill>
                <a:srgbClr val="FF0000"/>
              </a:solidFill>
            </a:endParaRPr>
          </a:p>
        </p:txBody>
      </p:sp>
      <p:sp>
        <p:nvSpPr>
          <p:cNvPr id="3" name="სათაური 1"/>
          <p:cNvSpPr txBox="1">
            <a:spLocks/>
          </p:cNvSpPr>
          <p:nvPr/>
        </p:nvSpPr>
        <p:spPr>
          <a:xfrm>
            <a:off x="190500" y="1181099"/>
            <a:ext cx="12001500" cy="5118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93688" indent="-293688">
              <a:lnSpc>
                <a:spcPct val="150000"/>
              </a:lnSpc>
              <a:buFont typeface="+mj-lt"/>
              <a:buAutoNum type="arabicPeriod"/>
            </a:pPr>
            <a:endParaRPr lang="ka-GE" sz="2400" b="1" dirty="0" smtClean="0"/>
          </a:p>
        </p:txBody>
      </p:sp>
      <p:sp>
        <p:nvSpPr>
          <p:cNvPr id="5" name="მართკუთხედი 4"/>
          <p:cNvSpPr/>
          <p:nvPr/>
        </p:nvSpPr>
        <p:spPr>
          <a:xfrm>
            <a:off x="0" y="1007310"/>
            <a:ext cx="12161921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a-GE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წინააღმდეგობები ძველ, ტრადიციულ </a:t>
            </a:r>
            <a:r>
              <a:rPr lang="ka-GE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სახელთა სისტემის კალენდარულით </a:t>
            </a:r>
            <a:r>
              <a:rPr lang="ka-GE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ჩანაცვლების პროცესში. განსაკუთრებით მთაში</a:t>
            </a:r>
            <a:r>
              <a:rPr lang="ka-GE" sz="20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. </a:t>
            </a:r>
            <a:endParaRPr lang="ka-GE" sz="2000" dirty="0" smtClean="0">
              <a:ea typeface="Times New Roman" panose="02020603050405020304" pitchFamily="18" charset="0"/>
              <a:cs typeface="Sylfaen" panose="010A0502050306030303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a-GE" sz="2200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1886 </a:t>
            </a:r>
            <a:r>
              <a:rPr lang="ka-GE" sz="2200" dirty="0">
                <a:ea typeface="Times New Roman" panose="02020603050405020304" pitchFamily="18" charset="0"/>
                <a:cs typeface="Sylfaen" panose="010A0502050306030303" pitchFamily="18" charset="0"/>
              </a:rPr>
              <a:t>წელს </a:t>
            </a:r>
            <a:r>
              <a:rPr lang="ka-GE" sz="2200" dirty="0" err="1">
                <a:ea typeface="Times New Roman" panose="02020603050405020304" pitchFamily="18" charset="0"/>
                <a:cs typeface="Sylfaen" panose="010A0502050306030303" pitchFamily="18" charset="0"/>
              </a:rPr>
              <a:t>ე.წ</a:t>
            </a:r>
            <a:r>
              <a:rPr lang="ka-GE" sz="2200" dirty="0">
                <a:ea typeface="Times New Roman" panose="02020603050405020304" pitchFamily="18" charset="0"/>
                <a:cs typeface="Sylfaen" panose="010A0502050306030303" pitchFamily="18" charset="0"/>
              </a:rPr>
              <a:t>. ,,საოჯახო სიებით“ </a:t>
            </a:r>
            <a:r>
              <a:rPr lang="ka-GE" sz="22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ხევსურეთსა და მიგრანტ ხევსურებში ფაქტობრივად არ გვხვდება ქრისტიანული კანონიზებული </a:t>
            </a:r>
            <a:r>
              <a:rPr lang="ka-GE" sz="2200" b="1" i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სახელები</a:t>
            </a:r>
            <a:r>
              <a:rPr lang="ka-GE" sz="2200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. </a:t>
            </a:r>
            <a:endParaRPr lang="ru-RU" sz="2200" dirty="0" smtClean="0">
              <a:ea typeface="Times New Roman" panose="02020603050405020304" pitchFamily="18" charset="0"/>
              <a:cs typeface="Sylfaen" panose="010A0502050306030303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ka-GE" sz="2200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აქ ძირითადად </a:t>
            </a:r>
            <a:r>
              <a:rPr lang="ka-GE" sz="2200" dirty="0">
                <a:ea typeface="Times New Roman" panose="02020603050405020304" pitchFamily="18" charset="0"/>
                <a:cs typeface="Sylfaen" panose="010A0502050306030303" pitchFamily="18" charset="0"/>
              </a:rPr>
              <a:t>გავრცელებული იყო </a:t>
            </a:r>
            <a:r>
              <a:rPr lang="ka-GE" sz="22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ძველი </a:t>
            </a:r>
            <a:r>
              <a:rPr lang="ka-GE" sz="2200" b="1" i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ქართული, </a:t>
            </a:r>
            <a:r>
              <a:rPr lang="ka-GE" sz="2200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 სახელები: </a:t>
            </a:r>
            <a:r>
              <a:rPr lang="ka-GE" sz="22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ახალა, ბაბუა, ბიჭური, ბეკო, ბაჭია, გაგა, გამახელა, გელა, ვეფხვია, ია, იმედა, </a:t>
            </a:r>
            <a:r>
              <a:rPr lang="ka-GE" sz="2200" b="1" i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კურდღელა</a:t>
            </a:r>
            <a:r>
              <a:rPr lang="ka-GE" sz="22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, მინდია, ნადირა, უშიშა, </a:t>
            </a:r>
            <a:r>
              <a:rPr lang="ka-GE" sz="2200" b="1" i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უმცრუა</a:t>
            </a:r>
            <a:r>
              <a:rPr lang="ka-GE" sz="22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, ფშაველა, შუა, ძაღლიკა, </a:t>
            </a:r>
            <a:r>
              <a:rPr lang="ka-GE" sz="2200" b="1" i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წიქა</a:t>
            </a:r>
            <a:r>
              <a:rPr lang="ka-GE" sz="22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, ცისკარა, ჭრელა, ხატულა, ჯოყოლა, ჯარია; (ქალის სახელები): </a:t>
            </a:r>
            <a:r>
              <a:rPr lang="ka-GE" sz="2200" b="1" i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ბერდედა</a:t>
            </a:r>
            <a:r>
              <a:rPr lang="ka-GE" sz="22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, ბუბა, </a:t>
            </a:r>
            <a:r>
              <a:rPr lang="ka-GE" sz="2200" b="1" i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განძა</a:t>
            </a:r>
            <a:r>
              <a:rPr lang="ka-GE" sz="22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ka-GE" sz="2200" b="1" i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დედიქალა</a:t>
            </a:r>
            <a:r>
              <a:rPr lang="ka-GE" sz="22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, კმარა, </a:t>
            </a:r>
            <a:r>
              <a:rPr lang="ka-GE" sz="2200" b="1" i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მზექალა</a:t>
            </a:r>
            <a:r>
              <a:rPr lang="ka-GE" sz="22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ka-GE" sz="2200" b="1" i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მთიურა</a:t>
            </a:r>
            <a:r>
              <a:rPr lang="ka-GE" sz="22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, მზია, მინდა, ნათია, ნანა, </a:t>
            </a:r>
            <a:r>
              <a:rPr lang="ka-GE" sz="2200" b="1" i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სამძიმარა</a:t>
            </a:r>
            <a:r>
              <a:rPr lang="ka-GE" sz="22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, </a:t>
            </a:r>
            <a:r>
              <a:rPr lang="ka-GE" sz="2200" b="1" i="1" dirty="0" err="1">
                <a:ea typeface="Times New Roman" panose="02020603050405020304" pitchFamily="18" charset="0"/>
                <a:cs typeface="Sylfaen" panose="010A0502050306030303" pitchFamily="18" charset="0"/>
              </a:rPr>
              <a:t>ქალთათა</a:t>
            </a:r>
            <a:r>
              <a:rPr lang="ka-GE" sz="2200" b="1" i="1" dirty="0">
                <a:ea typeface="Times New Roman" panose="02020603050405020304" pitchFamily="18" charset="0"/>
                <a:cs typeface="Sylfaen" panose="010A0502050306030303" pitchFamily="18" charset="0"/>
              </a:rPr>
              <a:t>, შუქია</a:t>
            </a:r>
            <a:r>
              <a:rPr lang="ka-GE" sz="2200" b="1" dirty="0"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ru-RU" sz="2200" b="1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 </a:t>
            </a:r>
            <a:r>
              <a:rPr lang="ka-GE" sz="2200" dirty="0" smtClean="0">
                <a:ea typeface="Times New Roman" panose="02020603050405020304" pitchFamily="18" charset="0"/>
                <a:cs typeface="Sylfaen" panose="010A0502050306030303" pitchFamily="18" charset="0"/>
              </a:rPr>
              <a:t>და </a:t>
            </a:r>
            <a:r>
              <a:rPr lang="ka-GE" sz="2200" dirty="0">
                <a:ea typeface="Times New Roman" panose="02020603050405020304" pitchFamily="18" charset="0"/>
                <a:cs typeface="Sylfaen" panose="010A0502050306030303" pitchFamily="18" charset="0"/>
              </a:rPr>
              <a:t>მრავალი სხვ. </a:t>
            </a:r>
            <a:endParaRPr lang="ka-GE" sz="2200" dirty="0" smtClean="0">
              <a:ea typeface="Times New Roman" panose="02020603050405020304" pitchFamily="18" charset="0"/>
              <a:cs typeface="Sylfaen" panose="010A0502050306030303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200" b="1" i="1" dirty="0" err="1" smtClean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ფშავშ</a:t>
            </a:r>
            <a:r>
              <a:rPr lang="ka-GE" sz="2200" b="1" i="1" dirty="0" smtClean="0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ი კი</a:t>
            </a:r>
            <a:r>
              <a:rPr lang="en-US" sz="2200" dirty="0" smtClean="0"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მამაკაცები</a:t>
            </a:r>
            <a:r>
              <a:rPr lang="en-US" sz="2200" b="1" i="1" dirty="0"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ორი</a:t>
            </a:r>
            <a:r>
              <a:rPr lang="en-US" sz="2200" b="1" i="1" dirty="0"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სახელით</a:t>
            </a:r>
            <a:r>
              <a:rPr lang="en-US" sz="2200" b="1" i="1" dirty="0"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არიან</a:t>
            </a:r>
            <a:r>
              <a:rPr lang="en-US" sz="2200" b="1" i="1" dirty="0"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b="1" i="1" dirty="0" err="1"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წარმოდგენილი</a:t>
            </a:r>
            <a:r>
              <a:rPr lang="en-US" sz="2200" b="1" i="1" dirty="0"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2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ერთი</a:t>
            </a:r>
            <a:r>
              <a:rPr lang="en-US" sz="22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ოფიციალური</a:t>
            </a:r>
            <a:r>
              <a:rPr lang="en-US" sz="22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ქრისტიანული</a:t>
            </a:r>
            <a:r>
              <a:rPr lang="en-US" sz="22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და</a:t>
            </a:r>
            <a:r>
              <a:rPr lang="en-US" sz="22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მეორე</a:t>
            </a:r>
            <a:r>
              <a:rPr lang="en-US" sz="22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ადგილობრივი</a:t>
            </a:r>
            <a:r>
              <a:rPr lang="en-US" sz="22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ძვ</a:t>
            </a:r>
            <a:r>
              <a:rPr lang="en-US" sz="22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ქართული</a:t>
            </a:r>
            <a:r>
              <a:rPr lang="en-US" sz="22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2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სახელით</a:t>
            </a:r>
            <a:r>
              <a:rPr lang="en-US" sz="22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ქრისტიანულ</a:t>
            </a:r>
            <a:r>
              <a:rPr lang="en-US" sz="22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სახელებს</a:t>
            </a:r>
            <a:r>
              <a:rPr lang="en-US" sz="22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ფრჩხილებში</a:t>
            </a:r>
            <a:r>
              <a:rPr lang="en-US" sz="22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არაქრისტიანული</a:t>
            </a:r>
            <a:r>
              <a:rPr lang="en-US" sz="22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სახელები</a:t>
            </a:r>
            <a:r>
              <a:rPr lang="en-US" sz="22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აქვთ</a:t>
            </a:r>
            <a:r>
              <a:rPr lang="en-US" sz="22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>
                <a:solidFill>
                  <a:srgbClr val="333333"/>
                </a:solidFill>
                <a:latin typeface="Sylfaen" panose="010A0502050306030303" pitchFamily="18" charset="0"/>
                <a:ea typeface="Times New Roman" panose="02020603050405020304" pitchFamily="18" charset="0"/>
                <a:cs typeface="Sylfaen" panose="010A0502050306030303" pitchFamily="18" charset="0"/>
              </a:rPr>
              <a:t>მიწერილი</a:t>
            </a:r>
            <a:r>
              <a:rPr lang="en-US" sz="2000" dirty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ka-GE" sz="2000" dirty="0" smtClean="0">
              <a:solidFill>
                <a:srgbClr val="333333"/>
              </a:solidFill>
              <a:latin typeface="AcadNusx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398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სათაური 1"/>
          <p:cNvSpPr txBox="1">
            <a:spLocks/>
          </p:cNvSpPr>
          <p:nvPr/>
        </p:nvSpPr>
        <p:spPr>
          <a:xfrm>
            <a:off x="190500" y="1181099"/>
            <a:ext cx="12001500" cy="5118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93688" indent="-293688">
              <a:lnSpc>
                <a:spcPct val="150000"/>
              </a:lnSpc>
              <a:buFont typeface="+mj-lt"/>
              <a:buAutoNum type="arabicPeriod"/>
            </a:pPr>
            <a:endParaRPr lang="ka-GE" sz="2400" b="1" dirty="0" smtClean="0"/>
          </a:p>
        </p:txBody>
      </p:sp>
      <p:sp>
        <p:nvSpPr>
          <p:cNvPr id="5" name="მართკუთხედი 4"/>
          <p:cNvSpPr/>
          <p:nvPr/>
        </p:nvSpPr>
        <p:spPr>
          <a:xfrm>
            <a:off x="0" y="470281"/>
            <a:ext cx="12161921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ctr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a-GE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წინააღმდეგობები ძველ, ტრადიციულ სახელთა სისტემის კალენდარულით ჩანაცვლების </a:t>
            </a:r>
            <a:r>
              <a:rPr lang="ka-G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პროცესში</a:t>
            </a:r>
            <a:endParaRPr lang="ka-GE" sz="2000" dirty="0" smtClean="0">
              <a:solidFill>
                <a:srgbClr val="FF0000"/>
              </a:solidFill>
              <a:latin typeface="AcadNusx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indent="-536575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ka-GE" sz="2800" b="1" i="1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ვეფხისტყაოსნის </a:t>
            </a:r>
            <a:r>
              <a:rPr lang="ka-GE" sz="2800" b="1" i="1" dirty="0" err="1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არაკალედარული</a:t>
            </a:r>
            <a:r>
              <a:rPr lang="ka-GE" sz="2800" b="1" i="1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a-GE" sz="2800" b="1" i="1" dirty="0" err="1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ანთროპონიმიკა</a:t>
            </a:r>
            <a:r>
              <a:rPr lang="ka-GE" sz="2800" b="1" i="1" dirty="0" smtClean="0">
                <a:solidFill>
                  <a:srgbClr val="333333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800" b="1" i="1" dirty="0" smtClean="0">
              <a:solidFill>
                <a:srgbClr val="333333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indent="-536575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ka-GE" sz="2800" b="1" i="1" dirty="0" err="1"/>
              <a:t>არაკალენდარული</a:t>
            </a:r>
            <a:r>
              <a:rPr lang="ka-GE" sz="2800" b="1" i="1" dirty="0"/>
              <a:t> სახელების </a:t>
            </a:r>
            <a:r>
              <a:rPr lang="ka-GE" sz="2800" b="1" i="1" dirty="0" smtClean="0"/>
              <a:t>აღიარება  ეკლესიის მიერ</a:t>
            </a:r>
            <a:r>
              <a:rPr lang="ka-GE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ka-GE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sz="2800" dirty="0"/>
              <a:t>აღმოსავლური </a:t>
            </a:r>
            <a:r>
              <a:rPr lang="ka-GE" sz="2800" dirty="0" smtClean="0"/>
              <a:t>სახელების კანონიზება </a:t>
            </a:r>
            <a:r>
              <a:rPr lang="ka-GE" sz="2800" dirty="0"/>
              <a:t>ქართული მართლმადიდებელი ეკლესიის </a:t>
            </a:r>
            <a:r>
              <a:rPr lang="ka-GE" sz="2800" dirty="0" smtClean="0"/>
              <a:t>მიერ იმ შემთხვევაში, თუ </a:t>
            </a:r>
            <a:r>
              <a:rPr lang="ka-GE" sz="2800" dirty="0"/>
              <a:t>ასეთ სახელთა მატარებელნი წმინდანებად იქნენ შერაცხული. მაგალითად, </a:t>
            </a:r>
            <a:r>
              <a:rPr lang="ka-GE" sz="2800" dirty="0" smtClean="0"/>
              <a:t> </a:t>
            </a:r>
            <a:r>
              <a:rPr lang="ka-GE" sz="2800" b="1" i="1" dirty="0" smtClean="0">
                <a:solidFill>
                  <a:srgbClr val="FF0000"/>
                </a:solidFill>
              </a:rPr>
              <a:t>ვახტანგი</a:t>
            </a:r>
            <a:r>
              <a:rPr lang="ka-GE" sz="2800" dirty="0">
                <a:solidFill>
                  <a:srgbClr val="FF0000"/>
                </a:solidFill>
              </a:rPr>
              <a:t>,</a:t>
            </a:r>
            <a:r>
              <a:rPr lang="ka-GE" sz="2800" dirty="0" smtClean="0">
                <a:solidFill>
                  <a:srgbClr val="FF0000"/>
                </a:solidFill>
              </a:rPr>
              <a:t> </a:t>
            </a:r>
            <a:r>
              <a:rPr lang="ka-GE" sz="2800" b="1" i="1" dirty="0" smtClean="0">
                <a:solidFill>
                  <a:srgbClr val="FF0000"/>
                </a:solidFill>
              </a:rPr>
              <a:t>ქეთევანი, თამარი </a:t>
            </a:r>
            <a:r>
              <a:rPr lang="ka-GE" sz="2800" b="1" i="1" dirty="0" smtClean="0"/>
              <a:t>და სხვა.</a:t>
            </a:r>
            <a:r>
              <a:rPr lang="ka-GE" sz="2800" dirty="0" smtClean="0"/>
              <a:t> </a:t>
            </a:r>
            <a:endParaRPr lang="ka-GE" sz="28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ka-GE" sz="2000" dirty="0" smtClean="0"/>
              <a:t>აღმოსავლური </a:t>
            </a:r>
            <a:r>
              <a:rPr lang="ka-GE" sz="2000" dirty="0"/>
              <a:t>და დასავლური ელემენტი ქართულ </a:t>
            </a:r>
            <a:r>
              <a:rPr lang="ka-GE" sz="2000" dirty="0" err="1"/>
              <a:t>ანთროპონიმიაში</a:t>
            </a:r>
            <a:r>
              <a:rPr lang="ka-GE" sz="2000" dirty="0"/>
              <a:t>. </a:t>
            </a:r>
            <a:r>
              <a:rPr lang="ka-GE" sz="2000" u="sng" dirty="0">
                <a:hlinkClick r:id="rId2"/>
              </a:rPr>
              <a:t>http://www.dzeglebi.ge/statiebi/istoria/ </a:t>
            </a:r>
            <a:r>
              <a:rPr lang="ka-GE" sz="2000" u="sng" dirty="0" smtClean="0">
                <a:hlinkClick r:id="rId2"/>
              </a:rPr>
              <a:t>agmosavluri_da_dasavluri.html</a:t>
            </a:r>
            <a:endParaRPr lang="ka-GE" sz="2000" dirty="0"/>
          </a:p>
        </p:txBody>
      </p:sp>
    </p:spTree>
    <p:extLst>
      <p:ext uri="{BB962C8B-B14F-4D97-AF65-F5344CB8AC3E}">
        <p14:creationId xmlns:p14="http://schemas.microsoft.com/office/powerpoint/2010/main" val="348721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სათაური 1"/>
          <p:cNvSpPr txBox="1">
            <a:spLocks/>
          </p:cNvSpPr>
          <p:nvPr/>
        </p:nvSpPr>
        <p:spPr>
          <a:xfrm>
            <a:off x="190500" y="1181099"/>
            <a:ext cx="12001500" cy="51181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93688" indent="-293688">
              <a:lnSpc>
                <a:spcPct val="150000"/>
              </a:lnSpc>
              <a:buFont typeface="+mj-lt"/>
              <a:buAutoNum type="arabicPeriod"/>
            </a:pPr>
            <a:endParaRPr lang="ka-GE" sz="2400" b="1" dirty="0" smtClean="0"/>
          </a:p>
        </p:txBody>
      </p:sp>
      <p:sp>
        <p:nvSpPr>
          <p:cNvPr id="5" name="მართკუთხედი 4"/>
          <p:cNvSpPr/>
          <p:nvPr/>
        </p:nvSpPr>
        <p:spPr>
          <a:xfrm>
            <a:off x="190500" y="121939"/>
            <a:ext cx="11727543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ctr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333333"/>
                </a:solidFill>
                <a:latin typeface="AcadNusx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a-GE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წინააღმდეგობები ძველ, ტრადიციულ სახელთა სისტემის კალენდარულით ჩანაცვლების </a:t>
            </a:r>
            <a:r>
              <a:rPr lang="ka-GE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Sylfaen" panose="010A0502050306030303" pitchFamily="18" charset="0"/>
              </a:rPr>
              <a:t>პროცესში</a:t>
            </a:r>
            <a:endParaRPr lang="ka-GE" sz="2000" dirty="0" smtClean="0">
              <a:solidFill>
                <a:srgbClr val="FF0000"/>
              </a:solidFill>
              <a:latin typeface="AcadNusx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6575" indent="-536575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ka-GE" sz="2400" dirty="0" smtClean="0"/>
              <a:t>მიუხედავად </a:t>
            </a:r>
            <a:r>
              <a:rPr lang="ka-GE" sz="2400" dirty="0"/>
              <a:t>აღნიშნულისა, </a:t>
            </a:r>
            <a:r>
              <a:rPr lang="en-US" sz="2400" dirty="0"/>
              <a:t>XIX</a:t>
            </a:r>
            <a:r>
              <a:rPr lang="ka-GE" sz="2400" dirty="0"/>
              <a:t> საუკუნის 80-იანი წლების დოკუმენტებში ტრადიციული </a:t>
            </a:r>
            <a:r>
              <a:rPr lang="ka-GE" sz="2400" dirty="0" smtClean="0"/>
              <a:t>სახელები აღარ </a:t>
            </a:r>
            <a:r>
              <a:rPr lang="ka-GE" sz="2400" dirty="0"/>
              <a:t>გვხვდება. </a:t>
            </a:r>
            <a:r>
              <a:rPr lang="ka-GE" sz="2400" dirty="0" smtClean="0"/>
              <a:t>ამ </a:t>
            </a:r>
            <a:r>
              <a:rPr lang="ka-GE" sz="2400" dirty="0"/>
              <a:t>პერიოდიდან </a:t>
            </a:r>
            <a:r>
              <a:rPr lang="ka-GE" sz="2400" dirty="0" smtClean="0"/>
              <a:t>ახალდაბადებულებს </a:t>
            </a:r>
            <a:r>
              <a:rPr lang="ka-GE" sz="2400" dirty="0"/>
              <a:t>ძველ სახელებს აღარ არქმევენ. ისინი საბოლოოდ განიდევნა ოფიციალური დოკუმენტებიდან. </a:t>
            </a:r>
            <a:endParaRPr lang="ka-GE" sz="2400" dirty="0" smtClean="0"/>
          </a:p>
          <a:p>
            <a:pPr marL="536575" indent="-536575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ka-GE" sz="2400" dirty="0" smtClean="0"/>
              <a:t>მართლმადიდებელ </a:t>
            </a:r>
            <a:r>
              <a:rPr lang="ka-GE" sz="2400" dirty="0"/>
              <a:t>ქრისტიანებს დღესაც </a:t>
            </a:r>
            <a:r>
              <a:rPr lang="ka-GE" sz="2400" dirty="0" smtClean="0"/>
              <a:t>ორი სახელი </a:t>
            </a:r>
            <a:r>
              <a:rPr lang="ka-GE" sz="2400" dirty="0"/>
              <a:t>აქვთ: ერთი </a:t>
            </a:r>
            <a:r>
              <a:rPr lang="ka-GE" sz="2400" b="1" i="1" dirty="0"/>
              <a:t>ნათლობის და მეორე - საერო,</a:t>
            </a:r>
            <a:r>
              <a:rPr lang="ka-GE" sz="2400" dirty="0"/>
              <a:t> ოღონდ ოფიციალურ მიმოქცევაშია საერო </a:t>
            </a:r>
            <a:r>
              <a:rPr lang="ka-GE" sz="2400" dirty="0" smtClean="0"/>
              <a:t>სახელები. საეკლესიო </a:t>
            </a:r>
            <a:r>
              <a:rPr lang="ka-GE" sz="2400" dirty="0"/>
              <a:t>სახელები კი გამოიყენება მხოლოდ  რელიგიური კომუნიკაციის სფეროში</a:t>
            </a:r>
            <a:r>
              <a:rPr lang="ka-GE" sz="2400" dirty="0" smtClean="0"/>
              <a:t>.</a:t>
            </a:r>
            <a:endParaRPr lang="ru-RU" sz="2800" b="1" i="1" dirty="0" smtClean="0">
              <a:solidFill>
                <a:srgbClr val="333333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ka-GE" sz="2000" dirty="0" smtClean="0"/>
              <a:t>აღმოსავლური </a:t>
            </a:r>
            <a:r>
              <a:rPr lang="ka-GE" sz="2000" dirty="0"/>
              <a:t>და დასავლური ელემენტი ქართულ </a:t>
            </a:r>
            <a:r>
              <a:rPr lang="ka-GE" sz="2000" dirty="0" err="1"/>
              <a:t>ანთროპონიმიაში</a:t>
            </a:r>
            <a:r>
              <a:rPr lang="ka-GE" sz="2000" dirty="0"/>
              <a:t>. </a:t>
            </a:r>
            <a:r>
              <a:rPr lang="ka-GE" sz="2000" u="sng" dirty="0">
                <a:hlinkClick r:id="rId2"/>
              </a:rPr>
              <a:t>http://www.dzeglebi.ge/statiebi/istoria/ </a:t>
            </a:r>
            <a:r>
              <a:rPr lang="ka-GE" sz="2000" u="sng" dirty="0" smtClean="0">
                <a:hlinkClick r:id="rId2"/>
              </a:rPr>
              <a:t>agmosavluri_da_dasavluri.html</a:t>
            </a:r>
            <a:endParaRPr lang="ka-GE" sz="2000" dirty="0"/>
          </a:p>
        </p:txBody>
      </p:sp>
    </p:spTree>
    <p:extLst>
      <p:ext uri="{BB962C8B-B14F-4D97-AF65-F5344CB8AC3E}">
        <p14:creationId xmlns:p14="http://schemas.microsoft.com/office/powerpoint/2010/main" val="319910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სათაური 1"/>
          <p:cNvSpPr>
            <a:spLocks noGrp="1"/>
          </p:cNvSpPr>
          <p:nvPr>
            <p:ph type="title"/>
          </p:nvPr>
        </p:nvSpPr>
        <p:spPr>
          <a:xfrm>
            <a:off x="438150" y="152400"/>
            <a:ext cx="11506200" cy="1028699"/>
          </a:xfrm>
        </p:spPr>
        <p:txBody>
          <a:bodyPr>
            <a:noAutofit/>
          </a:bodyPr>
          <a:lstStyle/>
          <a:p>
            <a:pPr algn="ctr"/>
            <a:r>
              <a:rPr lang="ka-GE" sz="3200" b="1" dirty="0">
                <a:solidFill>
                  <a:srgbClr val="FF0000"/>
                </a:solidFill>
              </a:rPr>
              <a:t>3</a:t>
            </a:r>
            <a:r>
              <a:rPr lang="ka-GE" sz="3200" b="1" dirty="0" smtClean="0">
                <a:solidFill>
                  <a:srgbClr val="FF0000"/>
                </a:solidFill>
              </a:rPr>
              <a:t>. ანთროპონიმიის </a:t>
            </a:r>
            <a:r>
              <a:rPr lang="ka-GE" sz="3200" b="1" dirty="0">
                <a:solidFill>
                  <a:srgbClr val="FF0000"/>
                </a:solidFill>
              </a:rPr>
              <a:t>ტრანსფორმაციის ძირითადი </a:t>
            </a:r>
            <a:r>
              <a:rPr lang="ka-GE" sz="3200" b="1" dirty="0" smtClean="0">
                <a:solidFill>
                  <a:srgbClr val="FF0000"/>
                </a:solidFill>
              </a:rPr>
              <a:t>ეტაპები </a:t>
            </a:r>
            <a:r>
              <a:rPr lang="ka-GE" sz="3200" b="1" dirty="0">
                <a:solidFill>
                  <a:srgbClr val="FF0000"/>
                </a:solidFill>
              </a:rPr>
              <a:t>ზემო აჭარაში </a:t>
            </a:r>
          </a:p>
        </p:txBody>
      </p:sp>
      <p:sp>
        <p:nvSpPr>
          <p:cNvPr id="3" name="სათაური 1"/>
          <p:cNvSpPr txBox="1">
            <a:spLocks/>
          </p:cNvSpPr>
          <p:nvPr/>
        </p:nvSpPr>
        <p:spPr>
          <a:xfrm>
            <a:off x="0" y="1373414"/>
            <a:ext cx="12001500" cy="58039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93688" indent="-2936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ka-GE" sz="2800" b="1" dirty="0" smtClean="0"/>
              <a:t>ზემო აჭარის </a:t>
            </a:r>
            <a:r>
              <a:rPr lang="ka-GE" sz="2800" b="1" dirty="0" err="1" smtClean="0"/>
              <a:t>ანთროპონიმული</a:t>
            </a:r>
            <a:r>
              <a:rPr lang="ka-GE" sz="2800" b="1" dirty="0" smtClean="0"/>
              <a:t> სურათი </a:t>
            </a:r>
            <a:r>
              <a:rPr lang="en-US" sz="2800" b="1" dirty="0" smtClean="0"/>
              <a:t>XVI </a:t>
            </a:r>
            <a:r>
              <a:rPr lang="ka-GE" sz="2800" b="1" dirty="0" smtClean="0"/>
              <a:t>საუკუნის მეორე ნახევარში</a:t>
            </a:r>
          </a:p>
          <a:p>
            <a:pPr marL="293688" indent="-2936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ka-GE" sz="2800" b="1" dirty="0"/>
              <a:t>ზემო აჭარის </a:t>
            </a:r>
            <a:r>
              <a:rPr lang="ka-GE" sz="2800" b="1" dirty="0" err="1"/>
              <a:t>ანთროპონიმული</a:t>
            </a:r>
            <a:r>
              <a:rPr lang="ka-GE" sz="2800" b="1" dirty="0"/>
              <a:t> სურათი </a:t>
            </a:r>
            <a:r>
              <a:rPr lang="en-US" sz="2800" b="1" dirty="0" smtClean="0"/>
              <a:t>XIX </a:t>
            </a:r>
            <a:r>
              <a:rPr lang="ka-GE" sz="2800" b="1" dirty="0"/>
              <a:t>საუკუნის </a:t>
            </a:r>
            <a:r>
              <a:rPr lang="ka-GE" sz="2800" b="1" dirty="0" smtClean="0"/>
              <a:t>მიწურულს</a:t>
            </a:r>
            <a:endParaRPr lang="ka-GE" sz="2800" b="1" dirty="0"/>
          </a:p>
          <a:p>
            <a:pPr marL="293688" indent="-2936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ka-GE" sz="2800" b="1" dirty="0"/>
              <a:t>ზემო აჭარის </a:t>
            </a:r>
            <a:r>
              <a:rPr lang="ka-GE" sz="2800" b="1" dirty="0" err="1"/>
              <a:t>ანთროპონიმული</a:t>
            </a:r>
            <a:r>
              <a:rPr lang="ka-GE" sz="2800" b="1" dirty="0"/>
              <a:t> სურათი  </a:t>
            </a:r>
            <a:r>
              <a:rPr lang="ka-GE" sz="2800" b="1" dirty="0" smtClean="0"/>
              <a:t>1920-იანი წლების  მასალების მიხედვით</a:t>
            </a:r>
          </a:p>
          <a:p>
            <a:pPr marL="293688" indent="-2936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ka-GE" sz="2800" b="1" dirty="0"/>
              <a:t> ზემო აჭარის </a:t>
            </a:r>
            <a:r>
              <a:rPr lang="ka-GE" sz="2800" b="1" dirty="0" err="1"/>
              <a:t>ანთროპონიმული</a:t>
            </a:r>
            <a:r>
              <a:rPr lang="ka-GE" sz="2800" b="1" dirty="0"/>
              <a:t> სურათი </a:t>
            </a:r>
            <a:r>
              <a:rPr lang="ka-GE" sz="2800" b="1" dirty="0" smtClean="0"/>
              <a:t> პედაგოგიური პერსონალის აღწერების მასალების მიხედვით</a:t>
            </a:r>
          </a:p>
          <a:p>
            <a:pPr marL="293688" indent="-293688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ka-GE" sz="2800" b="1" dirty="0" smtClean="0"/>
              <a:t>თანამედროვე </a:t>
            </a:r>
            <a:r>
              <a:rPr lang="ka-GE" sz="2800" b="1" dirty="0" err="1" smtClean="0"/>
              <a:t>ანთროპონიმული</a:t>
            </a:r>
            <a:r>
              <a:rPr lang="ka-GE" sz="2800" b="1" dirty="0" smtClean="0"/>
              <a:t> </a:t>
            </a:r>
            <a:r>
              <a:rPr lang="ka-GE" sz="2800" b="1" dirty="0"/>
              <a:t>სურათი </a:t>
            </a:r>
            <a:r>
              <a:rPr lang="ka-GE" sz="2800" b="1" dirty="0" smtClean="0"/>
              <a:t>2014 წლის საარჩევნო სიების მიხედვით</a:t>
            </a:r>
          </a:p>
          <a:p>
            <a:pPr marL="900113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ka-GE" sz="2400" b="1" dirty="0"/>
          </a:p>
        </p:txBody>
      </p:sp>
    </p:spTree>
    <p:extLst>
      <p:ext uri="{BB962C8B-B14F-4D97-AF65-F5344CB8AC3E}">
        <p14:creationId xmlns:p14="http://schemas.microsoft.com/office/powerpoint/2010/main" val="1478015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349828" y="0"/>
            <a:ext cx="9144001" cy="1066800"/>
          </a:xfrm>
          <a:prstGeom prst="rect">
            <a:avLst/>
          </a:prstGeom>
        </p:spPr>
        <p:txBody>
          <a:bodyPr rtlCol="0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  <a:defRPr/>
            </a:pPr>
            <a:r>
              <a:rPr lang="ka-GE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3</a:t>
            </a:r>
            <a:r>
              <a:rPr lang="ka-GE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.1. აჭარის </a:t>
            </a:r>
            <a:r>
              <a:rPr lang="ka-GE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ლივის</a:t>
            </a:r>
            <a:r>
              <a:rPr lang="ka-GE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 ვრცელი დავთრები               (სულ: 338/753)</a:t>
            </a:r>
            <a:endParaRPr lang="ru-RU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cadNusx" pitchFamily="2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7800" y="1447799"/>
            <a:ext cx="11912600" cy="5265821"/>
          </a:xfrm>
          <a:prstGeom prst="rect">
            <a:avLst/>
          </a:prstGeom>
        </p:spPr>
        <p:txBody>
          <a:bodyPr rtlCol="0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ctr">
              <a:lnSpc>
                <a:spcPct val="110000"/>
              </a:lnSpc>
              <a:buFont typeface="Wingdings" panose="05000000000000000000" pitchFamily="2" charset="2"/>
              <a:buChar char="q"/>
              <a:tabLst>
                <a:tab pos="177800" algn="l"/>
              </a:tabLst>
              <a:defRPr/>
            </a:pPr>
            <a:r>
              <a:rPr lang="ka-GE" sz="28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,,კომლთა </a:t>
            </a:r>
            <a:r>
              <a:rPr lang="ka-GE" sz="2800" b="1" dirty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უფროსები დასახელებულია სახელის, მამის სახელის და ზოგჯერ პროფესიის </a:t>
            </a:r>
            <a:r>
              <a:rPr lang="ka-GE" sz="28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მითითებით“ (ზ. </a:t>
            </a:r>
            <a:r>
              <a:rPr lang="ka-GE" sz="2800" b="1" dirty="0" err="1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შაშიკაძე</a:t>
            </a:r>
            <a:r>
              <a:rPr lang="ka-GE" sz="2800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)</a:t>
            </a:r>
            <a:endParaRPr lang="ka-GE" sz="2800" b="1" dirty="0">
              <a:effectLst>
                <a:outerShdw blurRad="38100" dist="38100" dir="2700000" algn="tl">
                  <a:srgbClr val="C0C0C0"/>
                </a:outerShdw>
              </a:effectLst>
              <a:latin typeface="AcadNusx" pitchFamily="2" charset="0"/>
            </a:endParaRPr>
          </a:p>
          <a:p>
            <a:pPr marL="571500" indent="-5715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177800" algn="l"/>
              </a:tabLst>
              <a:defRPr/>
            </a:pP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დავით ძე </a:t>
            </a:r>
            <a:r>
              <a:rPr lang="ka-GE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გუგულასი</a:t>
            </a: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, იასე ძე როსტევანისა ...</a:t>
            </a:r>
            <a:endParaRPr lang="ru-RU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cadNusx" pitchFamily="2" charset="0"/>
            </a:endParaRPr>
          </a:p>
          <a:p>
            <a:pPr marL="571500" indent="-5715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177800" algn="l"/>
              </a:tabLst>
              <a:defRPr/>
            </a:pP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აზარია ძე მღვდელი </a:t>
            </a:r>
            <a:r>
              <a:rPr lang="ka-GE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იასესი</a:t>
            </a:r>
            <a:r>
              <a:rPr lang="ka-GE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 </a:t>
            </a: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...</a:t>
            </a:r>
            <a:endParaRPr lang="ka-GE" sz="2800" b="1" dirty="0">
              <a:effectLst>
                <a:outerShdw blurRad="38100" dist="38100" dir="2700000" algn="tl">
                  <a:srgbClr val="C0C0C0"/>
                </a:outerShdw>
              </a:effectLst>
              <a:latin typeface="AcadNusx" pitchFamily="2" charset="0"/>
            </a:endParaRPr>
          </a:p>
          <a:p>
            <a:pPr marL="571500" indent="-5715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177800" algn="l"/>
              </a:tabLst>
              <a:defRPr/>
            </a:pP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გაბრიელ ძმა მისი, მახარებელ ძე მისი ...</a:t>
            </a:r>
          </a:p>
          <a:p>
            <a:pPr marL="571500" indent="-5715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177800" algn="l"/>
              </a:tabLst>
              <a:defRPr/>
            </a:pPr>
            <a:r>
              <a:rPr lang="ka-GE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გოგიჩა</a:t>
            </a: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 </a:t>
            </a:r>
            <a:r>
              <a:rPr lang="ka-GE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ფირუნი</a:t>
            </a: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, </a:t>
            </a:r>
            <a:r>
              <a:rPr lang="ka-GE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ფირუნი</a:t>
            </a: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 გიორგი, </a:t>
            </a:r>
            <a:r>
              <a:rPr lang="ka-GE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ადარნას</a:t>
            </a: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 </a:t>
            </a:r>
            <a:r>
              <a:rPr lang="ka-GE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ფერუნი</a:t>
            </a: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, მეჰმედ </a:t>
            </a:r>
            <a:r>
              <a:rPr lang="ka-GE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ფერული</a:t>
            </a: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, მეჰმედ </a:t>
            </a:r>
            <a:r>
              <a:rPr lang="ka-GE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ფირული</a:t>
            </a: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, </a:t>
            </a:r>
            <a:r>
              <a:rPr lang="ka-GE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ლელუჯა</a:t>
            </a: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 </a:t>
            </a:r>
            <a:r>
              <a:rPr lang="ka-GE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ბერუკი</a:t>
            </a: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, ბაბუსა </a:t>
            </a:r>
            <a:r>
              <a:rPr lang="ka-GE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ფერული</a:t>
            </a: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, ბასილი </a:t>
            </a:r>
            <a:r>
              <a:rPr lang="ka-GE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ფირული</a:t>
            </a: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, გიორგი ბერული ...</a:t>
            </a:r>
          </a:p>
          <a:p>
            <a:pPr marL="571500" indent="-571500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177800" algn="l"/>
              </a:tabLst>
              <a:defRPr/>
            </a:pP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მღვდელი </a:t>
            </a:r>
            <a:r>
              <a:rPr lang="ka-GE" sz="28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ელიაზარი</a:t>
            </a:r>
            <a:r>
              <a:rPr lang="ka-GE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cadNusx" pitchFamily="2" charset="0"/>
              </a:rPr>
              <a:t>, იოანე მღვდელი </a:t>
            </a:r>
          </a:p>
          <a:p>
            <a:pPr marL="571500" indent="-571500">
              <a:lnSpc>
                <a:spcPct val="110000"/>
              </a:lnSpc>
              <a:buFont typeface="Wingdings" panose="05000000000000000000" pitchFamily="2" charset="2"/>
              <a:buChar char="ü"/>
              <a:tabLst>
                <a:tab pos="177800" algn="l"/>
              </a:tabLst>
              <a:defRPr/>
            </a:pPr>
            <a:endParaRPr lang="ru-RU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cadNusx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04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ის თემა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ის თემა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12834</TotalTime>
  <Words>4076</Words>
  <Application>Microsoft Office PowerPoint</Application>
  <PresentationFormat>ფართოეკრანიანი</PresentationFormat>
  <Paragraphs>590</Paragraphs>
  <Slides>42</Slides>
  <Notes>0</Notes>
  <HiddenSlides>0</HiddenSlides>
  <MMClips>0</MMClips>
  <ScaleCrop>false</ScaleCrop>
  <HeadingPairs>
    <vt:vector size="8" baseType="variant">
      <vt:variant>
        <vt:lpstr>გამოყენებული შრიფტები</vt:lpstr>
      </vt:variant>
      <vt:variant>
        <vt:i4>8</vt:i4>
      </vt:variant>
      <vt:variant>
        <vt:lpstr>თემა</vt:lpstr>
      </vt:variant>
      <vt:variant>
        <vt:i4>1</vt:i4>
      </vt:variant>
      <vt:variant>
        <vt:lpstr>ჩაშენებული OLE სერვერები</vt:lpstr>
      </vt:variant>
      <vt:variant>
        <vt:i4>1</vt:i4>
      </vt:variant>
      <vt:variant>
        <vt:lpstr>სლაიდების სათაურები</vt:lpstr>
      </vt:variant>
      <vt:variant>
        <vt:i4>42</vt:i4>
      </vt:variant>
    </vt:vector>
  </HeadingPairs>
  <TitlesOfParts>
    <vt:vector size="52" baseType="lpstr">
      <vt:lpstr>AcadNusx</vt:lpstr>
      <vt:lpstr>Arial</vt:lpstr>
      <vt:lpstr>Calibri</vt:lpstr>
      <vt:lpstr>Calibri Light</vt:lpstr>
      <vt:lpstr>dejavu-sans</vt:lpstr>
      <vt:lpstr>Sylfaen</vt:lpstr>
      <vt:lpstr>Times New Roman</vt:lpstr>
      <vt:lpstr>Wingdings</vt:lpstr>
      <vt:lpstr>Office-ის თემა</vt:lpstr>
      <vt:lpstr>Лист</vt:lpstr>
      <vt:lpstr>ავტორი - თემურ ავალიანი, ქართული ფილოლოგიის დეპარტამენტის ასოცირებული პროფესორი თანაავტორი - ეკატერინე ბარამიძე, ლინგვისტიკის სპეციალობის დოქტორანტი </vt:lpstr>
      <vt:lpstr>გეგმა</vt:lpstr>
      <vt:lpstr>შენიშვნა</vt:lpstr>
      <vt:lpstr>1. ანთროპონიმია, როგორც  სოციოლინგვისტური ფენომენი და მისი  ტრანსფორმაციის ძირითადი ფაქტორები</vt:lpstr>
      <vt:lpstr>2. რელიგიური ფაქტორები ქართველური ანთროპონიიმის ფორმირება-ტრანსფორმაციაში</vt:lpstr>
      <vt:lpstr>PowerPoint-ის პრეზენტაცია</vt:lpstr>
      <vt:lpstr>PowerPoint-ის პრეზენტაცია</vt:lpstr>
      <vt:lpstr>3. ანთროპონიმიის ტრანსფორმაციის ძირითადი ეტაპები ზემო აჭარაში </vt:lpstr>
      <vt:lpstr>PowerPoint-ის პრეზენტაცია</vt:lpstr>
      <vt:lpstr>4. პიროვნულ სახელთა ტრანსფორმაცია</vt:lpstr>
      <vt:lpstr>PowerPoint-ის პრეზენტაცია</vt:lpstr>
      <vt:lpstr>PowerPoint-ის პრეზენტაცია</vt:lpstr>
      <vt:lpstr>4.2. პიროვნული  სახელები ზემო აჭარაში. სულ 1100  (მოსახლეობის აღწერა. ქედა. 1922 წელი) </vt:lpstr>
      <vt:lpstr>4.2. პიროვნული  სახელები ზემო აჭარაში. - სულ 1100  (მოსახლეობის აღწერა. ქედა. 1922 წელი) </vt:lpstr>
      <vt:lpstr>4.3. სახელები   ზემო აჭარაში  (მასწავლებელთა სახელები. ხულო. 1922 წელი) </vt:lpstr>
      <vt:lpstr>4.4. პიროვნული სახელები  ზემო აჭარაში  (მასწავლებელთა სახელები. ხულო. 1927 წელი) </vt:lpstr>
      <vt:lpstr>4.4. პიროვნული სახელები  ზემო აჭარაში  (მასწავლებელთა მამის სახელების სია. ხულო 1927 წელი) </vt:lpstr>
      <vt:lpstr>4.5. პიროვნული სახელები  ზემო აჭარაში  (მასწავლებელთა სახელების სია.  ხულო. 80 სკოლა.  1951 წელი) </vt:lpstr>
      <vt:lpstr>ყველაზე პოპულარულ სახელთა პირველი ათეული ზემო აჭარაში  (2014  წლის საარჩევნო სიის მიხედვით)</vt:lpstr>
      <vt:lpstr>PowerPoint-ის პრეზენტაცია</vt:lpstr>
      <vt:lpstr>PowerPoint-ის პრეზენტაცია</vt:lpstr>
      <vt:lpstr>მე-20 საუკუნეში ხმარებიდან გასული სახელები ზემო აჭარაში  (2014  წლის საარჩევნო სიის მიხედვით)</vt:lpstr>
      <vt:lpstr>მე-20 საუკუნეში ხმარებიდან გასული, მაგრამ 1990-იან წლებში ისევ შემოსული სახელები ზემო აჭარაში  (2014  წლის საარჩევნო სიის მიხედვით)</vt:lpstr>
      <vt:lpstr>2016-2017 სასწავლო წელს ქედის ბაგა-ბაღების აღსაზრდელთა სახელები</vt:lpstr>
      <vt:lpstr> 1990-იან წლებში ხმარებაში  შემოსული ახალი, ოღონდ იშვიათი სახელები ზემო აჭარაში  (2014  წლის საარჩევნო სიის მიხედვით)</vt:lpstr>
      <vt:lpstr> უცნაური სახელები, რომლებიც გადაირქვეს  (აჭარაში)  </vt:lpstr>
      <vt:lpstr> უცნაური სახელები დანარჩენ რომლებიც გადაირქვეს  (მთლიანიად საქართველოს მასშტაბით)   </vt:lpstr>
      <vt:lpstr> უცნაური სახელები დანარჩენ საქართველოში, რომლებიც გადაირქვეს  (მთლიანიად საქართველოს მასშტაბით)   </vt:lpstr>
      <vt:lpstr>გვარების ტრანსფორმაცია  ქედის 23 სოფელი: აბუკეთა, აქუცა, ბარამოღლი, გეგილიძე, დანდალო,  დოხოძე, ვარჯანისი, ზემო ბზუბზუ, ზუნდაგა, კანტაურა, მილისი, ნამლისევი, ორთამეელე, საფარიძე, უჩხითი, ქვედა ბზუბზუ, მახუნცეთი, ქოსოფელი, ცხმორისი, წონიარისი, ჭალახმელა, ჭინკაძე, ხარაულა</vt:lpstr>
      <vt:lpstr>გვარების  რეიტინგი  ზემო აჭარა - სულ 1100  (მოსახლეობის აღწერა.1922 წელი) </vt:lpstr>
      <vt:lpstr>გვარების  რეიტინგი  ზემო აჭარაში - სულ 1100  (მოსახლეობის აღწერა.1922 წელი) </vt:lpstr>
      <vt:lpstr>გვარების  რეიტინგი  ზემო აჭარაში - სულ 1120  (მოსახლეობის აღწერა.1922 წელი. სოფლები:</vt:lpstr>
      <vt:lpstr>გვარების  რეიტინგი  ზემო აჭარაში - სულ 1120  (მოსახლეობის აღწერა.1922 წელი.) სოფლები: </vt:lpstr>
      <vt:lpstr>გვარების  რეიტინგი  ზემო აჭარაში - სოფლების მიხედვით. სოფლები: დანდალო, ხარაულა (ჯალაბაშვილები)  (მოსახლეობის აღწერა.1922 წელი.)</vt:lpstr>
      <vt:lpstr>გვარების  ტრანსფორმაციის ტენდეციები ზემო აჭარაში - სოფლების მიხედვით.  (მოსახლეობის აღწერა.1922 წელი.)</vt:lpstr>
      <vt:lpstr>გვარების  ტრანსფორმაციის ტენდეციები ზემო აჭარაში - სოფლების მიხედვით.  (მოსახლეობის აღწერა.1922 წელი.)</vt:lpstr>
      <vt:lpstr>PowerPoint-ის პრეზენტაცია</vt:lpstr>
      <vt:lpstr>გვარები  ზემო აჭარაში  (მასწავლებელთა სია. 1927 წელი) </vt:lpstr>
      <vt:lpstr>გვარების  რეიტიგი  ზემო აჭარაში  (2014 წლის საარჩევნო სიის მიხედვით)</vt:lpstr>
      <vt:lpstr>კვლევის პერსპექტივები</vt:lpstr>
      <vt:lpstr>გამოყენებული საარქივო მასალები</vt:lpstr>
      <vt:lpstr>გმადლობთ  ყურადღებისთვის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PowerPoint-ის პრეზენტაცია</dc:title>
  <dc:creator>USER</dc:creator>
  <cp:lastModifiedBy>user</cp:lastModifiedBy>
  <cp:revision>470</cp:revision>
  <dcterms:created xsi:type="dcterms:W3CDTF">2018-02-11T05:08:12Z</dcterms:created>
  <dcterms:modified xsi:type="dcterms:W3CDTF">2020-02-17T10:15:04Z</dcterms:modified>
</cp:coreProperties>
</file>