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AF"/>
    <a:srgbClr val="BFCFEF"/>
    <a:srgbClr val="B9FFB9"/>
    <a:srgbClr val="FFCCCC"/>
    <a:srgbClr val="FFF1B3"/>
    <a:srgbClr val="FFE1FF"/>
    <a:srgbClr val="FFCCFF"/>
    <a:srgbClr val="A1E7A1"/>
    <a:srgbClr val="00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1470025"/>
          </a:xfrm>
          <a:solidFill>
            <a:srgbClr val="FFCCCC"/>
          </a:solidFill>
        </p:spPr>
        <p:txBody>
          <a:bodyPr>
            <a:normAutofit fontScale="90000"/>
          </a:bodyPr>
          <a:lstStyle/>
          <a:p>
            <a:r>
              <a:rPr lang="en-US" b="1" dirty="0" smtClean="0">
                <a:solidFill>
                  <a:srgbClr val="00FF00"/>
                </a:solidFill>
              </a:rPr>
              <a:t/>
            </a:r>
            <a:br>
              <a:rPr lang="en-US" b="1" dirty="0" smtClean="0">
                <a:solidFill>
                  <a:srgbClr val="00FF00"/>
                </a:solidFill>
              </a:rPr>
            </a:br>
            <a:r>
              <a:rPr lang="ka-GE" b="1" dirty="0" smtClean="0">
                <a:solidFill>
                  <a:srgbClr val="00FF00"/>
                </a:solidFill>
              </a:rPr>
              <a:t>ზონური </a:t>
            </a:r>
            <a:r>
              <a:rPr lang="ka-GE" b="1" dirty="0">
                <a:solidFill>
                  <a:srgbClr val="00FF00"/>
                </a:solidFill>
              </a:rPr>
              <a:t>მეტამაგნეტიზმი</a:t>
            </a:r>
            <a:r>
              <a:rPr lang="en-US" dirty="0"/>
              <a:t/>
            </a:r>
            <a:br>
              <a:rPr lang="en-US" dirty="0"/>
            </a:br>
            <a:endParaRPr lang="en-US" dirty="0"/>
          </a:p>
        </p:txBody>
      </p:sp>
      <p:sp>
        <p:nvSpPr>
          <p:cNvPr id="3" name="Subtitle 2"/>
          <p:cNvSpPr>
            <a:spLocks noGrp="1"/>
          </p:cNvSpPr>
          <p:nvPr>
            <p:ph type="subTitle" idx="1"/>
          </p:nvPr>
        </p:nvSpPr>
        <p:spPr>
          <a:solidFill>
            <a:srgbClr val="B9FFB9"/>
          </a:solidFill>
        </p:spPr>
        <p:txBody>
          <a:bodyPr>
            <a:normAutofit/>
          </a:bodyPr>
          <a:lstStyle/>
          <a:p>
            <a:r>
              <a:rPr lang="ka-GE" sz="2800" dirty="0" smtClean="0">
                <a:solidFill>
                  <a:srgbClr val="FF66FF"/>
                </a:solidFill>
              </a:rPr>
              <a:t>ბათუმის შოთა რუსთაველის სახელმწიფო უნივერსიტეტის </a:t>
            </a:r>
          </a:p>
          <a:p>
            <a:r>
              <a:rPr lang="ka-GE" sz="2800" dirty="0" smtClean="0">
                <a:solidFill>
                  <a:srgbClr val="FF66FF"/>
                </a:solidFill>
              </a:rPr>
              <a:t>ასოც. პროფ., ზ. გამიშიძე</a:t>
            </a:r>
            <a:endParaRPr lang="en-US" sz="2800" dirty="0">
              <a:solidFill>
                <a:srgbClr val="FF66FF"/>
              </a:solidFill>
            </a:endParaRPr>
          </a:p>
        </p:txBody>
      </p:sp>
    </p:spTree>
    <p:extLst>
      <p:ext uri="{BB962C8B-B14F-4D97-AF65-F5344CB8AC3E}">
        <p14:creationId xmlns:p14="http://schemas.microsoft.com/office/powerpoint/2010/main" val="374032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rmAutofit fontScale="90000"/>
          </a:bodyPr>
          <a:lstStyle/>
          <a:p>
            <a:r>
              <a:rPr lang="ka-GE" sz="2800" dirty="0" smtClean="0">
                <a:solidFill>
                  <a:srgbClr val="FF0000"/>
                </a:solidFill>
              </a:rPr>
              <a:t>გადოლინიუმის და მისი ნანონაწილაკების მაგნიტური მდგომარეობის შესწავლის აუცილებლობა</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normAutofit fontScale="70000" lnSpcReduction="20000"/>
              </a:bodyPr>
              <a:lstStyle/>
              <a:p>
                <a:pPr marL="0" indent="0" algn="just">
                  <a:buNone/>
                </a:pPr>
                <a:r>
                  <a:rPr lang="ka-GE" dirty="0" smtClean="0">
                    <a:solidFill>
                      <a:srgbClr val="3333FF"/>
                    </a:solidFill>
                  </a:rPr>
                  <a:t>გადოლინიუმის მაგნიტური მდგომარეობის ცვლილება ხდება ოთახის ტემპერატურის არეში, რის გამო მისი ნანონაწილაკები წარმოადგენენ მოსახერხებელ ობიექტს, ნანოკრისტალებში მაგნიტური გადასვლების შესწავლის მხრივ. ისმება კითხვა: შესაძლებელია თუ არა მსგავსი გადასვლები გადოლინიუმის ნანონაწილაკებში, და/ან გადოლინიუმის შემცველ ნანოაწილაკებში? ასევე მნიშვნელოვანია საკითხი: შესაძლებელია თუ არა ერთდომენიანი მდგომარეობა იშვიათმიწა მაგნეტიკებში, და მათ შორის </a:t>
                </a:r>
                <a14:m>
                  <m:oMath xmlns:m="http://schemas.openxmlformats.org/officeDocument/2006/math">
                    <m:r>
                      <a:rPr lang="ka-GE" i="1">
                        <a:solidFill>
                          <a:srgbClr val="3333FF"/>
                        </a:solidFill>
                        <a:latin typeface="Cambria Math"/>
                      </a:rPr>
                      <m:t>𝐺𝑑</m:t>
                    </m:r>
                  </m:oMath>
                </a14:m>
                <a:r>
                  <a:rPr lang="ka-GE" dirty="0">
                    <a:solidFill>
                      <a:srgbClr val="3333FF"/>
                    </a:solidFill>
                  </a:rPr>
                  <a:t> ნანონაწილაკებში.  ზემოთქმულიდან გამომდინარე წარმოიშვა </a:t>
                </a:r>
                <a14:m>
                  <m:oMath xmlns:m="http://schemas.openxmlformats.org/officeDocument/2006/math">
                    <m:r>
                      <a:rPr lang="ka-GE" i="1">
                        <a:solidFill>
                          <a:srgbClr val="3333FF"/>
                        </a:solidFill>
                        <a:latin typeface="Cambria Math"/>
                      </a:rPr>
                      <m:t>𝐺𝑑</m:t>
                    </m:r>
                  </m:oMath>
                </a14:m>
                <a:r>
                  <a:rPr lang="ka-GE" dirty="0">
                    <a:solidFill>
                      <a:srgbClr val="3333FF"/>
                    </a:solidFill>
                  </a:rPr>
                  <a:t> ნანონაწილაკების მაგნიტური მდგომარეობის შესწავლის აუცილებლობა, მაგნიტური გადასვლის ტემპერატურის მახლობლობაში და გარკვევა თუ როგორაა დამოკიდებული ის ნანონაწილაკების ზომებზე, ტემპერატურასა და გარეშე მაგნიტური ველის სიდიდეზე      </a:t>
                </a:r>
                <a:endParaRPr lang="en-US" dirty="0">
                  <a:solidFill>
                    <a:srgbClr val="3333FF"/>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2022" r="-963"/>
                </a:stretch>
              </a:blipFill>
            </p:spPr>
            <p:txBody>
              <a:bodyPr/>
              <a:lstStyle/>
              <a:p>
                <a:r>
                  <a:rPr lang="en-US">
                    <a:noFill/>
                  </a:rPr>
                  <a:t> </a:t>
                </a:r>
              </a:p>
            </p:txBody>
          </p:sp>
        </mc:Fallback>
      </mc:AlternateContent>
    </p:spTree>
    <p:extLst>
      <p:ext uri="{BB962C8B-B14F-4D97-AF65-F5344CB8AC3E}">
        <p14:creationId xmlns:p14="http://schemas.microsoft.com/office/powerpoint/2010/main" val="194680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rmAutofit/>
          </a:bodyPr>
          <a:lstStyle/>
          <a:p>
            <a:r>
              <a:rPr lang="ka-GE" sz="2800" dirty="0" smtClean="0">
                <a:solidFill>
                  <a:srgbClr val="FF0000"/>
                </a:solidFill>
              </a:rPr>
              <a:t>ნანოობიექტების ენერგეტიკული ზონეები</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lstStyle/>
              <a:p>
                <a:pPr marL="0" indent="0" algn="just">
                  <a:buNone/>
                </a:pPr>
                <a:endParaRPr lang="ka-GE" sz="2800" dirty="0" smtClean="0">
                  <a:solidFill>
                    <a:srgbClr val="3333FF"/>
                  </a:solidFill>
                </a:endParaRPr>
              </a:p>
              <a:p>
                <a:pPr marL="0" indent="0" algn="just">
                  <a:buNone/>
                </a:pPr>
                <a:r>
                  <a:rPr lang="ka-GE" sz="2800" dirty="0" smtClean="0">
                    <a:solidFill>
                      <a:srgbClr val="3333FF"/>
                    </a:solidFill>
                  </a:rPr>
                  <a:t>ნანოობიექტებში ენერგეტიკული ზონეების ფორმირებას გააჩნია თავისი თავისებურებანი (ნახ. 4). რადგან, კოლექტივიზებული ელექტრონების სისტემაში ფერმის ენერგიის სიდიდე დამოკიდებულია ლითონში ელექტრონების სიმკვრივეზე </a:t>
                </a:r>
                <a14:m>
                  <m:oMath xmlns:m="http://schemas.openxmlformats.org/officeDocument/2006/math">
                    <m:f>
                      <m:fPr>
                        <m:type m:val="lin"/>
                        <m:ctrlPr>
                          <a:rPr lang="en-US" sz="2800" i="1">
                            <a:solidFill>
                              <a:srgbClr val="3333FF"/>
                            </a:solidFill>
                            <a:latin typeface="Cambria Math"/>
                          </a:rPr>
                        </m:ctrlPr>
                      </m:fPr>
                      <m:num>
                        <m:r>
                          <a:rPr lang="ka-GE" sz="2800" i="1">
                            <a:solidFill>
                              <a:srgbClr val="3333FF"/>
                            </a:solidFill>
                            <a:latin typeface="Cambria Math"/>
                          </a:rPr>
                          <m:t>𝑛</m:t>
                        </m:r>
                      </m:num>
                      <m:den>
                        <m:r>
                          <a:rPr lang="ka-GE" sz="2800" i="1">
                            <a:solidFill>
                              <a:srgbClr val="3333FF"/>
                            </a:solidFill>
                            <a:latin typeface="Cambria Math"/>
                          </a:rPr>
                          <m:t>𝑉</m:t>
                        </m:r>
                      </m:den>
                    </m:f>
                  </m:oMath>
                </a14:m>
                <a:r>
                  <a:rPr lang="ka-GE" sz="2800" dirty="0">
                    <a:solidFill>
                      <a:srgbClr val="3333FF"/>
                    </a:solidFill>
                  </a:rPr>
                  <a:t>,  და არ არის დამოკიდებული ნაწილაკები </a:t>
                </a:r>
                <a:r>
                  <a:rPr lang="ka-GE" sz="2800" dirty="0" smtClean="0">
                    <a:solidFill>
                      <a:srgbClr val="3333FF"/>
                    </a:solidFill>
                  </a:rPr>
                  <a:t>ზომებზე.</a:t>
                </a:r>
                <a:endParaRPr lang="en-US" sz="2800" dirty="0">
                  <a:solidFill>
                    <a:srgbClr val="3333FF"/>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r="-1481"/>
                </a:stretch>
              </a:blipFill>
            </p:spPr>
            <p:txBody>
              <a:bodyPr/>
              <a:lstStyle/>
              <a:p>
                <a:r>
                  <a:rPr lang="en-US">
                    <a:noFill/>
                  </a:rPr>
                  <a:t> </a:t>
                </a:r>
              </a:p>
            </p:txBody>
          </p:sp>
        </mc:Fallback>
      </mc:AlternateContent>
    </p:spTree>
    <p:extLst>
      <p:ext uri="{BB962C8B-B14F-4D97-AF65-F5344CB8AC3E}">
        <p14:creationId xmlns:p14="http://schemas.microsoft.com/office/powerpoint/2010/main" val="387359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Autofit/>
          </a:bodyPr>
          <a:lstStyle/>
          <a:p>
            <a:r>
              <a:rPr lang="ka-GE" sz="2800" dirty="0">
                <a:solidFill>
                  <a:srgbClr val="FF0000"/>
                </a:solidFill>
              </a:rPr>
              <a:t>ფერმის ენერგიის </a:t>
            </a:r>
            <a:r>
              <a:rPr lang="ka-GE" sz="2800" dirty="0" smtClean="0">
                <a:solidFill>
                  <a:srgbClr val="FF0000"/>
                </a:solidFill>
              </a:rPr>
              <a:t>სიდიდე კოლექტივიზებული </a:t>
            </a:r>
            <a:r>
              <a:rPr lang="ka-GE" sz="2800" dirty="0">
                <a:solidFill>
                  <a:srgbClr val="FF0000"/>
                </a:solidFill>
              </a:rPr>
              <a:t>ელექტრონების </a:t>
            </a:r>
            <a:r>
              <a:rPr lang="ka-GE" sz="2800" dirty="0" smtClean="0">
                <a:solidFill>
                  <a:srgbClr val="FF0000"/>
                </a:solidFill>
              </a:rPr>
              <a:t>სისტემაში</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lstStyle/>
              <a:p>
                <a:pPr marL="0" indent="0">
                  <a:buNone/>
                </a:pPr>
                <a:endParaRPr lang="ka-GE" i="1" dirty="0" smtClean="0"/>
              </a:p>
              <a:p>
                <a:pPr marL="0" indent="0">
                  <a:buNone/>
                </a:pPr>
                <a:endParaRPr lang="ka-GE" i="1" dirty="0" smtClean="0">
                  <a:solidFill>
                    <a:srgbClr val="3333FF"/>
                  </a:solidFill>
                </a:endParaRPr>
              </a:p>
              <a:p>
                <a:pPr marL="0" indent="0">
                  <a:buNone/>
                </a:pPr>
                <a14:m>
                  <m:oMathPara xmlns:m="http://schemas.openxmlformats.org/officeDocument/2006/math">
                    <m:oMathParaPr>
                      <m:jc m:val="center"/>
                    </m:oMathParaPr>
                    <m:oMath xmlns:m="http://schemas.openxmlformats.org/officeDocument/2006/math">
                      <m:sSub>
                        <m:sSubPr>
                          <m:ctrlPr>
                            <a:rPr lang="en-US" i="1">
                              <a:solidFill>
                                <a:srgbClr val="3333FF"/>
                              </a:solidFill>
                              <a:latin typeface="Cambria Math"/>
                            </a:rPr>
                          </m:ctrlPr>
                        </m:sSubPr>
                        <m:e>
                          <m:r>
                            <a:rPr lang="en-US" i="1">
                              <a:solidFill>
                                <a:srgbClr val="3333FF"/>
                              </a:solidFill>
                              <a:latin typeface="Cambria Math"/>
                            </a:rPr>
                            <m:t>𝐸</m:t>
                          </m:r>
                        </m:e>
                        <m:sub>
                          <m:r>
                            <a:rPr lang="en-US" i="1">
                              <a:solidFill>
                                <a:srgbClr val="3333FF"/>
                              </a:solidFill>
                              <a:latin typeface="Cambria Math"/>
                            </a:rPr>
                            <m:t>𝐹</m:t>
                          </m:r>
                        </m:sub>
                      </m:sSub>
                      <m:r>
                        <a:rPr lang="en-US" i="1">
                          <a:solidFill>
                            <a:srgbClr val="3333FF"/>
                          </a:solidFill>
                          <a:latin typeface="Cambria Math"/>
                        </a:rPr>
                        <m:t>=</m:t>
                      </m:r>
                      <m:sSup>
                        <m:sSupPr>
                          <m:ctrlPr>
                            <a:rPr lang="en-US" i="1">
                              <a:solidFill>
                                <a:srgbClr val="3333FF"/>
                              </a:solidFill>
                              <a:latin typeface="Cambria Math"/>
                            </a:rPr>
                          </m:ctrlPr>
                        </m:sSupPr>
                        <m:e>
                          <m:d>
                            <m:dPr>
                              <m:ctrlPr>
                                <a:rPr lang="en-US" i="1">
                                  <a:solidFill>
                                    <a:srgbClr val="3333FF"/>
                                  </a:solidFill>
                                  <a:latin typeface="Cambria Math"/>
                                </a:rPr>
                              </m:ctrlPr>
                            </m:dPr>
                            <m:e>
                              <m:f>
                                <m:fPr>
                                  <m:ctrlPr>
                                    <a:rPr lang="en-US" i="1">
                                      <a:solidFill>
                                        <a:srgbClr val="3333FF"/>
                                      </a:solidFill>
                                      <a:latin typeface="Cambria Math"/>
                                    </a:rPr>
                                  </m:ctrlPr>
                                </m:fPr>
                                <m:num>
                                  <m:r>
                                    <a:rPr lang="en-US" i="1">
                                      <a:solidFill>
                                        <a:srgbClr val="3333FF"/>
                                      </a:solidFill>
                                      <a:latin typeface="Cambria Math"/>
                                    </a:rPr>
                                    <m:t>3</m:t>
                                  </m:r>
                                  <m:r>
                                    <a:rPr lang="en-US" i="1">
                                      <a:solidFill>
                                        <a:srgbClr val="3333FF"/>
                                      </a:solidFill>
                                      <a:latin typeface="Cambria Math"/>
                                    </a:rPr>
                                    <m:t>𝑛</m:t>
                                  </m:r>
                                </m:num>
                                <m:den>
                                  <m:r>
                                    <a:rPr lang="en-US" i="1">
                                      <a:solidFill>
                                        <a:srgbClr val="3333FF"/>
                                      </a:solidFill>
                                      <a:latin typeface="Cambria Math"/>
                                    </a:rPr>
                                    <m:t>8</m:t>
                                  </m:r>
                                  <m:r>
                                    <a:rPr lang="en-US" i="1">
                                      <a:solidFill>
                                        <a:srgbClr val="3333FF"/>
                                      </a:solidFill>
                                      <a:latin typeface="Cambria Math"/>
                                    </a:rPr>
                                    <m:t>𝜋</m:t>
                                  </m:r>
                                  <m:r>
                                    <a:rPr lang="en-US" i="1">
                                      <a:solidFill>
                                        <a:srgbClr val="3333FF"/>
                                      </a:solidFill>
                                      <a:latin typeface="Cambria Math"/>
                                    </a:rPr>
                                    <m:t>𝑉</m:t>
                                  </m:r>
                                </m:den>
                              </m:f>
                            </m:e>
                          </m:d>
                        </m:e>
                        <m:sup>
                          <m:f>
                            <m:fPr>
                              <m:ctrlPr>
                                <a:rPr lang="en-US" i="1">
                                  <a:solidFill>
                                    <a:srgbClr val="3333FF"/>
                                  </a:solidFill>
                                  <a:latin typeface="Cambria Math"/>
                                </a:rPr>
                              </m:ctrlPr>
                            </m:fPr>
                            <m:num>
                              <m:r>
                                <a:rPr lang="en-US" i="1">
                                  <a:solidFill>
                                    <a:srgbClr val="3333FF"/>
                                  </a:solidFill>
                                  <a:latin typeface="Cambria Math"/>
                                </a:rPr>
                                <m:t>2</m:t>
                              </m:r>
                            </m:num>
                            <m:den>
                              <m:r>
                                <a:rPr lang="en-US" i="1">
                                  <a:solidFill>
                                    <a:srgbClr val="3333FF"/>
                                  </a:solidFill>
                                  <a:latin typeface="Cambria Math"/>
                                </a:rPr>
                                <m:t>3</m:t>
                              </m:r>
                            </m:den>
                          </m:f>
                        </m:sup>
                      </m:sSup>
                      <m:f>
                        <m:fPr>
                          <m:ctrlPr>
                            <a:rPr lang="en-US" i="1">
                              <a:solidFill>
                                <a:srgbClr val="3333FF"/>
                              </a:solidFill>
                              <a:latin typeface="Cambria Math"/>
                            </a:rPr>
                          </m:ctrlPr>
                        </m:fPr>
                        <m:num>
                          <m:sSup>
                            <m:sSupPr>
                              <m:ctrlPr>
                                <a:rPr lang="en-US" i="1">
                                  <a:solidFill>
                                    <a:srgbClr val="3333FF"/>
                                  </a:solidFill>
                                  <a:latin typeface="Cambria Math"/>
                                </a:rPr>
                              </m:ctrlPr>
                            </m:sSupPr>
                            <m:e>
                              <m:r>
                                <a:rPr lang="en-US" i="1">
                                  <a:solidFill>
                                    <a:srgbClr val="3333FF"/>
                                  </a:solidFill>
                                  <a:latin typeface="Cambria Math"/>
                                </a:rPr>
                                <m:t>h</m:t>
                              </m:r>
                            </m:e>
                            <m:sup>
                              <m:r>
                                <a:rPr lang="en-US" i="1">
                                  <a:solidFill>
                                    <a:srgbClr val="3333FF"/>
                                  </a:solidFill>
                                  <a:latin typeface="Cambria Math"/>
                                </a:rPr>
                                <m:t>2</m:t>
                              </m:r>
                            </m:sup>
                          </m:sSup>
                        </m:num>
                        <m:den>
                          <m:r>
                            <a:rPr lang="en-US" i="1">
                              <a:solidFill>
                                <a:srgbClr val="3333FF"/>
                              </a:solidFill>
                              <a:latin typeface="Cambria Math"/>
                            </a:rPr>
                            <m:t>2</m:t>
                          </m:r>
                          <m:r>
                            <a:rPr lang="en-US" i="1">
                              <a:solidFill>
                                <a:srgbClr val="3333FF"/>
                              </a:solidFill>
                              <a:latin typeface="Cambria Math"/>
                            </a:rPr>
                            <m:t>𝑚</m:t>
                          </m:r>
                        </m:den>
                      </m:f>
                    </m:oMath>
                  </m:oMathPara>
                </a14:m>
                <a:endParaRPr lang="en-US" dirty="0">
                  <a:solidFill>
                    <a:srgbClr val="3333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82660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solidFill>
            <a:srgbClr val="B9FFFF"/>
          </a:solidFill>
        </p:spPr>
        <p:txBody>
          <a:bodyPr>
            <a:noAutofit/>
          </a:bodyPr>
          <a:lstStyle/>
          <a:p>
            <a:r>
              <a:rPr lang="ka-GE" sz="2800" dirty="0">
                <a:solidFill>
                  <a:srgbClr val="FF0000"/>
                </a:solidFill>
              </a:rPr>
              <a:t>ენერგეტიკულ დონეებს შორის </a:t>
            </a:r>
            <a:r>
              <a:rPr lang="ka-GE" sz="2800" dirty="0" smtClean="0">
                <a:solidFill>
                  <a:srgbClr val="FF0000"/>
                </a:solidFill>
              </a:rPr>
              <a:t>მანძილი, </a:t>
            </a:r>
            <a:br>
              <a:rPr lang="ka-GE" sz="2800" dirty="0" smtClean="0">
                <a:solidFill>
                  <a:srgbClr val="FF0000"/>
                </a:solidFill>
              </a:rPr>
            </a:br>
            <a:r>
              <a:rPr lang="ka-GE" sz="2800" dirty="0" smtClean="0">
                <a:solidFill>
                  <a:srgbClr val="FF0000"/>
                </a:solidFill>
              </a:rPr>
              <a:t>მისი </a:t>
            </a:r>
            <a:r>
              <a:rPr lang="ka-GE" sz="2800" dirty="0">
                <a:solidFill>
                  <a:srgbClr val="FF0000"/>
                </a:solidFill>
              </a:rPr>
              <a:t>მოცულობის კვადრატის უკუპროპორციულად იზრდება,</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981200"/>
                <a:ext cx="8229600" cy="4144963"/>
              </a:xfrm>
              <a:solidFill>
                <a:srgbClr val="FFD1FF"/>
              </a:solidFill>
            </p:spPr>
            <p:txBody>
              <a:bodyPr/>
              <a:lstStyle/>
              <a:p>
                <a:pPr marL="0" indent="0">
                  <a:buNone/>
                </a:pPr>
                <a:endParaRPr lang="ka-GE" i="1" dirty="0" smtClean="0"/>
              </a:p>
              <a:p>
                <a:pPr marL="0" indent="0">
                  <a:buNone/>
                </a:pPr>
                <a:endParaRPr lang="ka-GE" i="1" dirty="0"/>
              </a:p>
              <a:p>
                <a:pPr marL="0" indent="0">
                  <a:buNone/>
                </a:pPr>
                <a:endParaRPr lang="ka-GE" i="1" dirty="0" smtClean="0"/>
              </a:p>
              <a:p>
                <a:pPr marL="0" indent="0">
                  <a:buNone/>
                </a:pPr>
                <a14:m>
                  <m:oMathPara xmlns:m="http://schemas.openxmlformats.org/officeDocument/2006/math">
                    <m:oMathParaPr>
                      <m:jc m:val="centerGroup"/>
                    </m:oMathParaPr>
                    <m:oMath xmlns:m="http://schemas.openxmlformats.org/officeDocument/2006/math">
                      <m:r>
                        <a:rPr lang="en-US" i="1" smtClean="0">
                          <a:solidFill>
                            <a:srgbClr val="3333FF"/>
                          </a:solidFill>
                          <a:latin typeface="Cambria Math"/>
                        </a:rPr>
                        <m:t>𝛿</m:t>
                      </m:r>
                      <m:r>
                        <a:rPr lang="en-US" i="1" smtClean="0">
                          <a:solidFill>
                            <a:srgbClr val="3333FF"/>
                          </a:solidFill>
                          <a:latin typeface="Cambria Math"/>
                        </a:rPr>
                        <m:t>≈</m:t>
                      </m:r>
                      <m:f>
                        <m:fPr>
                          <m:type m:val="lin"/>
                          <m:ctrlPr>
                            <a:rPr lang="en-US" i="1">
                              <a:solidFill>
                                <a:srgbClr val="3333FF"/>
                              </a:solidFill>
                              <a:latin typeface="Cambria Math"/>
                            </a:rPr>
                          </m:ctrlPr>
                        </m:fPr>
                        <m:num>
                          <m:sSub>
                            <m:sSubPr>
                              <m:ctrlPr>
                                <a:rPr lang="en-US" i="1">
                                  <a:solidFill>
                                    <a:srgbClr val="3333FF"/>
                                  </a:solidFill>
                                  <a:latin typeface="Cambria Math"/>
                                </a:rPr>
                              </m:ctrlPr>
                            </m:sSubPr>
                            <m:e>
                              <m:r>
                                <a:rPr lang="ka-GE" i="1">
                                  <a:solidFill>
                                    <a:srgbClr val="3333FF"/>
                                  </a:solidFill>
                                  <a:latin typeface="Cambria Math"/>
                                </a:rPr>
                                <m:t>𝐸</m:t>
                              </m:r>
                            </m:e>
                            <m:sub>
                              <m:r>
                                <a:rPr lang="ka-GE" i="1">
                                  <a:solidFill>
                                    <a:srgbClr val="3333FF"/>
                                  </a:solidFill>
                                  <a:latin typeface="Cambria Math"/>
                                </a:rPr>
                                <m:t>𝐹</m:t>
                              </m:r>
                            </m:sub>
                          </m:sSub>
                        </m:num>
                        <m:den>
                          <m:r>
                            <a:rPr lang="en-US" i="1">
                              <a:solidFill>
                                <a:srgbClr val="3333FF"/>
                              </a:solidFill>
                              <a:latin typeface="Cambria Math"/>
                            </a:rPr>
                            <m:t>𝑛</m:t>
                          </m:r>
                        </m:den>
                      </m:f>
                      <m:r>
                        <a:rPr lang="en-US" i="1">
                          <a:solidFill>
                            <a:srgbClr val="3333FF"/>
                          </a:solidFill>
                          <a:latin typeface="Cambria Math"/>
                        </a:rPr>
                        <m:t>∝</m:t>
                      </m:r>
                      <m:sSup>
                        <m:sSupPr>
                          <m:ctrlPr>
                            <a:rPr lang="en-US" i="1">
                              <a:solidFill>
                                <a:srgbClr val="3333FF"/>
                              </a:solidFill>
                              <a:latin typeface="Cambria Math"/>
                            </a:rPr>
                          </m:ctrlPr>
                        </m:sSupPr>
                        <m:e>
                          <m:r>
                            <a:rPr lang="en-US" i="1">
                              <a:solidFill>
                                <a:srgbClr val="3333FF"/>
                              </a:solidFill>
                              <a:latin typeface="Cambria Math"/>
                            </a:rPr>
                            <m:t>𝑉</m:t>
                          </m:r>
                        </m:e>
                        <m:sup>
                          <m:r>
                            <a:rPr lang="ka-GE" i="1">
                              <a:solidFill>
                                <a:srgbClr val="3333FF"/>
                              </a:solidFill>
                              <a:latin typeface="Cambria Math"/>
                            </a:rPr>
                            <m:t>−1</m:t>
                          </m:r>
                        </m:sup>
                      </m:sSup>
                    </m:oMath>
                  </m:oMathPara>
                </a14:m>
                <a:endParaRPr lang="en-US" dirty="0">
                  <a:solidFill>
                    <a:srgbClr val="3333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981200"/>
                <a:ext cx="8229600" cy="4144963"/>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301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a:solidFill>
            <a:srgbClr val="B9FFFF"/>
          </a:solidFill>
        </p:spPr>
        <p:txBody>
          <a:bodyPr>
            <a:noAutofit/>
          </a:bodyPr>
          <a:lstStyle/>
          <a:p>
            <a:r>
              <a:rPr lang="ka-GE" sz="2800" dirty="0">
                <a:solidFill>
                  <a:srgbClr val="FF0000"/>
                </a:solidFill>
              </a:rPr>
              <a:t>ლითონის ენერგეტიკული დონეების სტრუქტურის ცვლილება, </a:t>
            </a:r>
            <a:r>
              <a:rPr lang="ka-GE" sz="2800" dirty="0" smtClean="0">
                <a:solidFill>
                  <a:srgbClr val="FF0000"/>
                </a:solidFill>
              </a:rPr>
              <a:t/>
            </a:r>
            <a:br>
              <a:rPr lang="ka-GE" sz="2800" dirty="0" smtClean="0">
                <a:solidFill>
                  <a:srgbClr val="FF0000"/>
                </a:solidFill>
              </a:rPr>
            </a:br>
            <a:r>
              <a:rPr lang="ka-GE" sz="2800" dirty="0" smtClean="0">
                <a:solidFill>
                  <a:srgbClr val="FF0000"/>
                </a:solidFill>
              </a:rPr>
              <a:t>ნიმუშის </a:t>
            </a:r>
            <a:r>
              <a:rPr lang="ka-GE" sz="2800" dirty="0">
                <a:solidFill>
                  <a:srgbClr val="FF0000"/>
                </a:solidFill>
              </a:rPr>
              <a:t>ზომის ცვლილებისას,</a:t>
            </a:r>
            <a:endParaRPr lang="en-US" sz="2800" dirty="0">
              <a:solidFill>
                <a:srgbClr val="FF000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362200"/>
            <a:ext cx="5334000" cy="2514600"/>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1524000" y="4953000"/>
                <a:ext cx="6248400" cy="923330"/>
              </a:xfrm>
              <a:prstGeom prst="rect">
                <a:avLst/>
              </a:prstGeom>
              <a:solidFill>
                <a:srgbClr val="FFD1FF"/>
              </a:solidFill>
            </p:spPr>
            <p:txBody>
              <a:bodyPr wrap="square">
                <a:spAutoFit/>
              </a:bodyPr>
              <a:lstStyle/>
              <a:p>
                <a:pPr algn="ctr"/>
                <a14:m>
                  <m:oMath xmlns:m="http://schemas.openxmlformats.org/officeDocument/2006/math">
                    <m:r>
                      <a:rPr lang="ka-GE" i="1" smtClean="0">
                        <a:solidFill>
                          <a:srgbClr val="3333FF"/>
                        </a:solidFill>
                        <a:latin typeface="Cambria Math"/>
                      </a:rPr>
                      <m:t>𝑎</m:t>
                    </m:r>
                  </m:oMath>
                </a14:m>
                <a:r>
                  <a:rPr lang="ka-GE" dirty="0">
                    <a:solidFill>
                      <a:srgbClr val="3333FF"/>
                    </a:solidFill>
                  </a:rPr>
                  <a:t>- მასური ნიმუში , </a:t>
                </a:r>
                <a:endParaRPr lang="ka-GE" i="1" dirty="0" smtClean="0">
                  <a:solidFill>
                    <a:srgbClr val="3333FF"/>
                  </a:solidFill>
                  <a:latin typeface="Cambria Math"/>
                </a:endParaRPr>
              </a:p>
              <a:p>
                <a:pPr algn="ctr"/>
                <a14:m>
                  <m:oMath xmlns:m="http://schemas.openxmlformats.org/officeDocument/2006/math">
                    <m:r>
                      <a:rPr lang="ka-GE" i="1">
                        <a:solidFill>
                          <a:srgbClr val="3333FF"/>
                        </a:solidFill>
                        <a:latin typeface="Cambria Math"/>
                      </a:rPr>
                      <m:t>𝑏</m:t>
                    </m:r>
                  </m:oMath>
                </a14:m>
                <a:r>
                  <a:rPr lang="ka-GE" dirty="0">
                    <a:solidFill>
                      <a:srgbClr val="3333FF"/>
                    </a:solidFill>
                  </a:rPr>
                  <a:t>- დიდი ზომის ნანოობიექტი , </a:t>
                </a:r>
                <a:endParaRPr lang="ka-GE" dirty="0" smtClean="0">
                  <a:solidFill>
                    <a:srgbClr val="3333FF"/>
                  </a:solidFill>
                </a:endParaRPr>
              </a:p>
              <a:p>
                <a:pPr algn="ctr"/>
                <a14:m>
                  <m:oMath xmlns:m="http://schemas.openxmlformats.org/officeDocument/2006/math">
                    <m:r>
                      <a:rPr lang="ka-GE" i="1">
                        <a:solidFill>
                          <a:srgbClr val="3333FF"/>
                        </a:solidFill>
                        <a:latin typeface="Cambria Math"/>
                      </a:rPr>
                      <m:t>𝑐</m:t>
                    </m:r>
                  </m:oMath>
                </a14:m>
                <a:r>
                  <a:rPr lang="ka-GE" dirty="0">
                    <a:solidFill>
                      <a:srgbClr val="3333FF"/>
                    </a:solidFill>
                  </a:rPr>
                  <a:t>- მცირე ზომის </a:t>
                </a:r>
                <a:r>
                  <a:rPr lang="ka-GE" dirty="0" smtClean="0">
                    <a:solidFill>
                      <a:srgbClr val="3333FF"/>
                    </a:solidFill>
                  </a:rPr>
                  <a:t>ნანოობიექტი,</a:t>
                </a:r>
                <a:endParaRPr lang="en-US" dirty="0">
                  <a:solidFill>
                    <a:srgbClr val="3333FF"/>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0" y="4953000"/>
                <a:ext cx="6248400" cy="923330"/>
              </a:xfrm>
              <a:prstGeom prst="rect">
                <a:avLst/>
              </a:prstGeom>
              <a:blipFill rotWithShape="1">
                <a:blip r:embed="rId3"/>
                <a:stretch>
                  <a:fillRect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167454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1477962"/>
              </a:xfrm>
              <a:solidFill>
                <a:srgbClr val="B9FFFF"/>
              </a:solidFill>
            </p:spPr>
            <p:txBody>
              <a:bodyPr>
                <a:noAutofit/>
              </a:bodyPr>
              <a:lstStyle/>
              <a:p>
                <a:r>
                  <a:rPr lang="ka-GE" sz="2800" dirty="0" smtClean="0">
                    <a:solidFill>
                      <a:srgbClr val="FF0000"/>
                    </a:solidFill>
                  </a:rPr>
                  <a:t>რკინის (</a:t>
                </a:r>
                <a14:m>
                  <m:oMath xmlns:m="http://schemas.openxmlformats.org/officeDocument/2006/math">
                    <m:r>
                      <a:rPr lang="ka-GE" sz="2800" i="1">
                        <a:solidFill>
                          <a:srgbClr val="FF0000"/>
                        </a:solidFill>
                        <a:latin typeface="Cambria Math"/>
                      </a:rPr>
                      <m:t>𝐹𝑒</m:t>
                    </m:r>
                  </m:oMath>
                </a14:m>
                <a:r>
                  <a:rPr lang="ka-GE" sz="2800" dirty="0">
                    <a:solidFill>
                      <a:srgbClr val="FF0000"/>
                    </a:solidFill>
                  </a:rPr>
                  <a:t>) მაგნიტური მომენტების მნიშვნელობები სხვადასხვა ზომის ნანოობიექტებში. </a:t>
                </a:r>
                <a:endParaRPr lang="en-US" sz="28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1477962"/>
              </a:xfrm>
              <a:blipFill rotWithShape="1">
                <a:blip r:embed="rId2"/>
                <a:stretch>
                  <a:fillRect t="-412" b="-8230"/>
                </a:stretch>
              </a:blipFill>
            </p:spPr>
            <p:txBody>
              <a:bodyPr/>
              <a:lstStyle/>
              <a:p>
                <a:r>
                  <a:rPr lang="en-US">
                    <a:noFill/>
                  </a:rPr>
                  <a:t> </a:t>
                </a:r>
              </a:p>
            </p:txBody>
          </p:sp>
        </mc:Fallback>
      </mc:AlternateContent>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752600"/>
            <a:ext cx="3619665" cy="2872698"/>
          </a:xfrm>
          <a:prstGeom prst="rect">
            <a:avLst/>
          </a:prstGeom>
          <a:noFill/>
          <a:ln>
            <a:noFill/>
          </a:ln>
        </p:spPr>
      </p:pic>
      <p:sp>
        <p:nvSpPr>
          <p:cNvPr id="5" name="Text Box 433"/>
          <p:cNvSpPr txBox="1">
            <a:spLocks noChangeArrowheads="1"/>
          </p:cNvSpPr>
          <p:nvPr/>
        </p:nvSpPr>
        <p:spPr bwMode="auto">
          <a:xfrm>
            <a:off x="1981201" y="4800600"/>
            <a:ext cx="5715000" cy="1295400"/>
          </a:xfrm>
          <a:prstGeom prst="rect">
            <a:avLst/>
          </a:prstGeom>
          <a:solidFill>
            <a:srgbClr val="FFD1FF"/>
          </a:solid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0"/>
              </a:spcAft>
            </a:pPr>
            <a:r>
              <a:rPr lang="ka-GE" sz="2000" dirty="0">
                <a:solidFill>
                  <a:srgbClr val="3333FF"/>
                </a:solidFill>
                <a:effectLst/>
                <a:latin typeface="Sylfaen"/>
                <a:ea typeface="Calibri"/>
                <a:cs typeface="Times New Roman"/>
              </a:rPr>
              <a:t>ნახ. 5. </a:t>
            </a:r>
            <a:r>
              <a:rPr lang="ka-GE" sz="2000" dirty="0">
                <a:solidFill>
                  <a:srgbClr val="3333FF"/>
                </a:solidFill>
                <a:effectLst/>
                <a:latin typeface="Sylfaen"/>
                <a:ea typeface="Times New Roman"/>
                <a:cs typeface="Times New Roman"/>
              </a:rPr>
              <a:t> რკინის ნანონაწილაკების ატომების მაგნიტური მომენტები, სხვადასხვა რაოდენობის ატომებისათვის</a:t>
            </a:r>
            <a:r>
              <a:rPr lang="ka-GE" sz="1100" dirty="0">
                <a:effectLst/>
                <a:latin typeface="Sylfaen"/>
                <a:ea typeface="Times New Roman"/>
                <a:cs typeface="Times New Roman"/>
              </a:rPr>
              <a:t>.  </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147162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1477962"/>
              </a:xfrm>
              <a:solidFill>
                <a:srgbClr val="B9FFFF"/>
              </a:solidFill>
            </p:spPr>
            <p:txBody>
              <a:bodyPr>
                <a:noAutofit/>
              </a:bodyPr>
              <a:lstStyle/>
              <a:p>
                <a:r>
                  <a:rPr lang="ka-GE" sz="2800" dirty="0" smtClean="0">
                    <a:solidFill>
                      <a:srgbClr val="FF0000"/>
                    </a:solidFill>
                  </a:rPr>
                  <a:t>რკინის (</a:t>
                </a:r>
                <a14:m>
                  <m:oMath xmlns:m="http://schemas.openxmlformats.org/officeDocument/2006/math">
                    <m:r>
                      <a:rPr lang="ka-GE" sz="2800" i="1">
                        <a:solidFill>
                          <a:srgbClr val="FF0000"/>
                        </a:solidFill>
                        <a:latin typeface="Cambria Math"/>
                      </a:rPr>
                      <m:t>𝐹𝑒</m:t>
                    </m:r>
                  </m:oMath>
                </a14:m>
                <a:r>
                  <a:rPr lang="ka-GE" sz="2800" dirty="0">
                    <a:solidFill>
                      <a:srgbClr val="FF0000"/>
                    </a:solidFill>
                  </a:rPr>
                  <a:t>) მაგნიტური მომენტების მნიშვნელობები სხვადასხვა ზომის </a:t>
                </a:r>
                <a:r>
                  <a:rPr lang="ka-GE" sz="2800" dirty="0" smtClean="0">
                    <a:solidFill>
                      <a:srgbClr val="FF0000"/>
                    </a:solidFill>
                  </a:rPr>
                  <a:t>ნანოობიექტებში </a:t>
                </a:r>
                <a:endParaRPr lang="en-US" sz="28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1477962"/>
              </a:xfrm>
              <a:blipFill rotWithShape="1">
                <a:blip r:embed="rId2"/>
                <a:stretch>
                  <a:fillRect t="-412" b="-8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52600"/>
                <a:ext cx="8229600" cy="4373563"/>
              </a:xfrm>
              <a:solidFill>
                <a:srgbClr val="FFD1FF"/>
              </a:solidFill>
            </p:spPr>
            <p:txBody>
              <a:bodyPr>
                <a:normAutofit lnSpcReduction="10000"/>
              </a:bodyPr>
              <a:lstStyle/>
              <a:p>
                <a:pPr algn="just"/>
                <a:r>
                  <a:rPr lang="ka-GE" sz="3000" dirty="0" smtClean="0">
                    <a:solidFill>
                      <a:srgbClr val="3333FF"/>
                    </a:solidFill>
                  </a:rPr>
                  <a:t>მასური ლითონისათვის დამახასიათბელი მაგნიტური მომენტი </a:t>
                </a:r>
                <a14:m>
                  <m:oMath xmlns:m="http://schemas.openxmlformats.org/officeDocument/2006/math">
                    <m:r>
                      <a:rPr lang="ka-GE" sz="3000" i="1">
                        <a:solidFill>
                          <a:srgbClr val="3333FF"/>
                        </a:solidFill>
                        <a:latin typeface="Cambria Math"/>
                      </a:rPr>
                      <m:t>2.2</m:t>
                    </m:r>
                    <m:sSub>
                      <m:sSubPr>
                        <m:ctrlPr>
                          <a:rPr lang="en-US" sz="3000" i="1">
                            <a:solidFill>
                              <a:srgbClr val="3333FF"/>
                            </a:solidFill>
                            <a:latin typeface="Cambria Math"/>
                          </a:rPr>
                        </m:ctrlPr>
                      </m:sSubPr>
                      <m:e>
                        <m:r>
                          <a:rPr lang="ka-GE" sz="3000" i="1">
                            <a:solidFill>
                              <a:srgbClr val="3333FF"/>
                            </a:solidFill>
                            <a:latin typeface="Cambria Math"/>
                          </a:rPr>
                          <m:t>𝜇</m:t>
                        </m:r>
                      </m:e>
                      <m:sub>
                        <m:r>
                          <a:rPr lang="ka-GE" sz="3000" i="1">
                            <a:solidFill>
                              <a:srgbClr val="3333FF"/>
                            </a:solidFill>
                            <a:latin typeface="Cambria Math"/>
                          </a:rPr>
                          <m:t>𝐵</m:t>
                        </m:r>
                      </m:sub>
                    </m:sSub>
                  </m:oMath>
                </a14:m>
                <a:r>
                  <a:rPr lang="ka-GE" sz="3000" dirty="0">
                    <a:solidFill>
                      <a:srgbClr val="3333FF"/>
                    </a:solidFill>
                  </a:rPr>
                  <a:t> შესაძლებელია </a:t>
                </a:r>
                <a14:m>
                  <m:oMath xmlns:m="http://schemas.openxmlformats.org/officeDocument/2006/math">
                    <m:r>
                      <a:rPr lang="ka-GE" sz="3000" i="1">
                        <a:solidFill>
                          <a:srgbClr val="3333FF"/>
                        </a:solidFill>
                        <a:latin typeface="Cambria Math"/>
                      </a:rPr>
                      <m:t>𝑛</m:t>
                    </m:r>
                    <m:r>
                      <a:rPr lang="ka-GE" sz="3000" i="1">
                        <a:solidFill>
                          <a:srgbClr val="3333FF"/>
                        </a:solidFill>
                        <a:latin typeface="Cambria Math"/>
                      </a:rPr>
                      <m:t>&gt;500</m:t>
                    </m:r>
                  </m:oMath>
                </a14:m>
                <a:r>
                  <a:rPr lang="ka-GE" sz="3000" dirty="0">
                    <a:solidFill>
                      <a:srgbClr val="3333FF"/>
                    </a:solidFill>
                  </a:rPr>
                  <a:t> რაოდენობის ნაწილაკების ნანობიექტებში. </a:t>
                </a:r>
                <a:endParaRPr lang="ka-GE" sz="3000" dirty="0" smtClean="0">
                  <a:solidFill>
                    <a:srgbClr val="3333FF"/>
                  </a:solidFill>
                </a:endParaRPr>
              </a:p>
              <a:p>
                <a:pPr algn="just"/>
                <a:r>
                  <a:rPr lang="ka-GE" sz="3000" dirty="0" smtClean="0">
                    <a:solidFill>
                      <a:srgbClr val="3333FF"/>
                    </a:solidFill>
                  </a:rPr>
                  <a:t>მცირე </a:t>
                </a:r>
                <a:r>
                  <a:rPr lang="ka-GE" sz="3000" dirty="0">
                    <a:solidFill>
                      <a:srgbClr val="3333FF"/>
                    </a:solidFill>
                  </a:rPr>
                  <a:t>რაოდენობის ატომების ნანოობიექტებში, რკინის ატომზე მოსული მაგნიტური მომენტი იზრდება </a:t>
                </a:r>
                <a14:m>
                  <m:oMath xmlns:m="http://schemas.openxmlformats.org/officeDocument/2006/math">
                    <m:r>
                      <a:rPr lang="ka-GE" sz="3000" i="1">
                        <a:solidFill>
                          <a:srgbClr val="3333FF"/>
                        </a:solidFill>
                        <a:latin typeface="Cambria Math"/>
                      </a:rPr>
                      <m:t>3.2</m:t>
                    </m:r>
                    <m:sSub>
                      <m:sSubPr>
                        <m:ctrlPr>
                          <a:rPr lang="en-US" sz="3000" i="1">
                            <a:solidFill>
                              <a:srgbClr val="3333FF"/>
                            </a:solidFill>
                            <a:latin typeface="Cambria Math"/>
                          </a:rPr>
                        </m:ctrlPr>
                      </m:sSubPr>
                      <m:e>
                        <m:r>
                          <a:rPr lang="ka-GE" sz="3000" i="1">
                            <a:solidFill>
                              <a:srgbClr val="3333FF"/>
                            </a:solidFill>
                            <a:latin typeface="Cambria Math"/>
                          </a:rPr>
                          <m:t>𝜇</m:t>
                        </m:r>
                      </m:e>
                      <m:sub>
                        <m:r>
                          <a:rPr lang="ka-GE" sz="3000" i="1">
                            <a:solidFill>
                              <a:srgbClr val="3333FF"/>
                            </a:solidFill>
                            <a:latin typeface="Cambria Math"/>
                          </a:rPr>
                          <m:t>𝐵</m:t>
                        </m:r>
                      </m:sub>
                    </m:sSub>
                  </m:oMath>
                </a14:m>
                <a:r>
                  <a:rPr lang="ka-GE" sz="3000" dirty="0">
                    <a:solidFill>
                      <a:srgbClr val="3333FF"/>
                    </a:solidFill>
                  </a:rPr>
                  <a:t>–</a:t>
                </a:r>
                <a:r>
                  <a:rPr lang="ka-GE" sz="3000" dirty="0" smtClean="0">
                    <a:solidFill>
                      <a:srgbClr val="3333FF"/>
                    </a:solidFill>
                  </a:rPr>
                  <a:t>მდე.</a:t>
                </a:r>
              </a:p>
              <a:p>
                <a:pPr algn="just"/>
                <a:r>
                  <a:rPr lang="ka-GE" sz="3000" dirty="0" smtClean="0">
                    <a:solidFill>
                      <a:srgbClr val="3333FF"/>
                    </a:solidFill>
                  </a:rPr>
                  <a:t> </a:t>
                </a:r>
                <a:r>
                  <a:rPr lang="ka-GE" sz="3000" dirty="0">
                    <a:solidFill>
                      <a:srgbClr val="3333FF"/>
                    </a:solidFill>
                  </a:rPr>
                  <a:t>უფრო  მნიშვნელოვანი ზრდას, 0.6–დან 1.8–მდე, აქვს ადგილი ნიკელის ნანოობიექტბში</a:t>
                </a:r>
                <a:r>
                  <a:rPr lang="ka-GE" sz="3000" dirty="0"/>
                  <a:t>.  </a:t>
                </a:r>
                <a:endParaRPr lang="en-US" sz="30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52600"/>
                <a:ext cx="8229600" cy="4373563"/>
              </a:xfrm>
              <a:blipFill rotWithShape="1">
                <a:blip r:embed="rId3"/>
                <a:stretch>
                  <a:fillRect l="-1481" t="-2650" r="-1704"/>
                </a:stretch>
              </a:blipFill>
            </p:spPr>
            <p:txBody>
              <a:bodyPr/>
              <a:lstStyle/>
              <a:p>
                <a:r>
                  <a:rPr lang="en-US">
                    <a:noFill/>
                  </a:rPr>
                  <a:t> </a:t>
                </a:r>
              </a:p>
            </p:txBody>
          </p:sp>
        </mc:Fallback>
      </mc:AlternateContent>
    </p:spTree>
    <p:extLst>
      <p:ext uri="{BB962C8B-B14F-4D97-AF65-F5344CB8AC3E}">
        <p14:creationId xmlns:p14="http://schemas.microsoft.com/office/powerpoint/2010/main" val="882304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rgbClr val="B9FFFF"/>
          </a:solidFill>
        </p:spPr>
        <p:txBody>
          <a:bodyPr>
            <a:normAutofit/>
          </a:bodyPr>
          <a:lstStyle/>
          <a:p>
            <a:r>
              <a:rPr lang="ka-GE" sz="3200" dirty="0" smtClean="0">
                <a:solidFill>
                  <a:srgbClr val="FF0000"/>
                </a:solidFill>
              </a:rPr>
              <a:t>ზომითი ეფექტები ნანოობიექტებში </a:t>
            </a:r>
            <a:endParaRPr lang="en-US" sz="3200" dirty="0">
              <a:solidFill>
                <a:srgbClr val="FF0000"/>
              </a:solidFill>
            </a:endParaRPr>
          </a:p>
        </p:txBody>
      </p:sp>
      <p:sp>
        <p:nvSpPr>
          <p:cNvPr id="3" name="Content Placeholder 2"/>
          <p:cNvSpPr>
            <a:spLocks noGrp="1"/>
          </p:cNvSpPr>
          <p:nvPr>
            <p:ph idx="1"/>
          </p:nvPr>
        </p:nvSpPr>
        <p:spPr>
          <a:xfrm>
            <a:off x="457200" y="1295400"/>
            <a:ext cx="8229600" cy="4830763"/>
          </a:xfrm>
          <a:solidFill>
            <a:srgbClr val="FFD1FF"/>
          </a:solidFill>
        </p:spPr>
        <p:txBody>
          <a:bodyPr>
            <a:normAutofit fontScale="70000" lnSpcReduction="20000"/>
          </a:bodyPr>
          <a:lstStyle/>
          <a:p>
            <a:pPr marL="0" indent="0" algn="just">
              <a:buNone/>
            </a:pPr>
            <a:endParaRPr lang="ka-GE" dirty="0" smtClean="0"/>
          </a:p>
          <a:p>
            <a:pPr marL="0" indent="0" algn="just">
              <a:buNone/>
            </a:pPr>
            <a:r>
              <a:rPr lang="ka-GE" dirty="0" smtClean="0">
                <a:solidFill>
                  <a:srgbClr val="3333FF"/>
                </a:solidFill>
              </a:rPr>
              <a:t>ნანოობიექტებში </a:t>
            </a:r>
            <a:r>
              <a:rPr lang="ka-GE" dirty="0">
                <a:solidFill>
                  <a:srgbClr val="3333FF"/>
                </a:solidFill>
              </a:rPr>
              <a:t>გაცვლითი ურთიერთქმედების განხილვისას დიდი მნიშვნელობა გააჩნია ზომით ეფექტებს. ნანოობიექტის ზომის შემცირებისას, იზრდება ზედაპირზე მყოფი ატომების ფარდობით წილი. ზედაპირის ატომები ურთიერთქმედებენ  ნაკლები რიცხვი მეზობელ ატომებთან. ასე მაგალითად, წახნაგცენტრირებული კუბური სტრუქტურისათვის, მეზობელი ატომების რაოდენობა (კოორდინაციული რიცხვი) ტოლია 12. 4 ნმ დიამეტრი ზომის ნაწილაკებისათვის, ახლო მეზობელი ატომების რიცხვი შეადგენს 10, ხოლო დიამეტრის 1ნმ-მდე შემცირებისას ის კლებულობს ხუთამდე. ამიტომ, ნანომდგომარეობაში გადასვლა ჩვეულებრივ მიმდინარეობს კიურისა და ნეელის ტემპეატურების შემცირებით, და აგრეთვე დნობის ტემპერატურის შემცირებით.</a:t>
            </a:r>
            <a:endParaRPr lang="en-US" dirty="0">
              <a:solidFill>
                <a:srgbClr val="3333FF"/>
              </a:solidFill>
            </a:endParaRPr>
          </a:p>
          <a:p>
            <a:pPr marL="0" indent="0">
              <a:buNone/>
            </a:pPr>
            <a:endParaRPr lang="en-US" dirty="0"/>
          </a:p>
        </p:txBody>
      </p:sp>
    </p:spTree>
    <p:extLst>
      <p:ext uri="{BB962C8B-B14F-4D97-AF65-F5344CB8AC3E}">
        <p14:creationId xmlns:p14="http://schemas.microsoft.com/office/powerpoint/2010/main" val="303311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B9FFFF"/>
          </a:solidFill>
        </p:spPr>
        <p:txBody>
          <a:bodyPr>
            <a:normAutofit/>
          </a:bodyPr>
          <a:lstStyle/>
          <a:p>
            <a:r>
              <a:rPr lang="ka-GE" sz="2800" dirty="0">
                <a:solidFill>
                  <a:srgbClr val="FF0000"/>
                </a:solidFill>
              </a:rPr>
              <a:t>სუპერპარამაგნეტიზმი</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4983163"/>
              </a:xfrm>
              <a:solidFill>
                <a:srgbClr val="FFD1FF"/>
              </a:solidFill>
            </p:spPr>
            <p:txBody>
              <a:bodyPr>
                <a:normAutofit fontScale="62500" lnSpcReduction="20000"/>
              </a:bodyPr>
              <a:lstStyle/>
              <a:p>
                <a:pPr marL="0" indent="0" algn="just">
                  <a:buNone/>
                </a:pPr>
                <a:endParaRPr lang="ka-GE" dirty="0" smtClean="0"/>
              </a:p>
              <a:p>
                <a:pPr marL="0" indent="0" algn="just">
                  <a:buNone/>
                </a:pPr>
                <a:r>
                  <a:rPr lang="ka-GE" dirty="0" smtClean="0">
                    <a:solidFill>
                      <a:srgbClr val="3333FF"/>
                    </a:solidFill>
                  </a:rPr>
                  <a:t>ნანონაწილაკებში </a:t>
                </a:r>
                <a:r>
                  <a:rPr lang="ka-GE" dirty="0">
                    <a:solidFill>
                      <a:srgbClr val="3333FF"/>
                    </a:solidFill>
                  </a:rPr>
                  <a:t>ატომების მაგნიტური მომენტები ურთიერთქმედებენ ურთიერთშორის, რის გამო ატომების მაგნიტური მომენტები შეიძლება განლაგდნენ რაიმე ერთი მიმართულებით. როცა ფერომაგნიტურ ნაწილაკებს შორის გაცვლითი ურთიერთქმედება მცირეა, მაშინ სისტემაში შეიძლება ადგილი ჰქონდეს სუპერპარამაგნეტიზმის მოვლენას. როცა ნაწილაკების რიცხვი მცირეა ისინი გადადიან ერთდომენიან მდგომარეობაში, ე.ი. ხდებიან თანაბრად დამაგნიტებული ნანონაწილაკის მთელს მოცულობაში. შეიძლება ჩავთვალოთ, რომ ნანონაწილაკში შემავალი ყველა მაგნიტური მომენტები ერთმანეთის პარალელურია და ქმნიან ნაწილაკის ჯამურ </a:t>
                </a:r>
                <a14:m>
                  <m:oMath xmlns:m="http://schemas.openxmlformats.org/officeDocument/2006/math">
                    <m:sSub>
                      <m:sSubPr>
                        <m:ctrlPr>
                          <a:rPr lang="en-US" i="1">
                            <a:solidFill>
                              <a:srgbClr val="3333FF"/>
                            </a:solidFill>
                            <a:latin typeface="Cambria Math"/>
                          </a:rPr>
                        </m:ctrlPr>
                      </m:sSubPr>
                      <m:e>
                        <m:r>
                          <a:rPr lang="ka-GE" i="1">
                            <a:solidFill>
                              <a:srgbClr val="3333FF"/>
                            </a:solidFill>
                            <a:latin typeface="Cambria Math"/>
                          </a:rPr>
                          <m:t>𝑀</m:t>
                        </m:r>
                      </m:e>
                      <m:sub>
                        <m:r>
                          <a:rPr lang="ka-GE" i="1">
                            <a:solidFill>
                              <a:srgbClr val="3333FF"/>
                            </a:solidFill>
                            <a:latin typeface="Cambria Math"/>
                          </a:rPr>
                          <m:t>𝑜</m:t>
                        </m:r>
                      </m:sub>
                    </m:sSub>
                  </m:oMath>
                </a14:m>
                <a:r>
                  <a:rPr lang="ka-GE" dirty="0">
                    <a:solidFill>
                      <a:srgbClr val="3333FF"/>
                    </a:solidFill>
                  </a:rPr>
                  <a:t> მაგნიტურ მომენტს. მაგრამ,  ნაწილაკებს შორის სუსტი ურთიერთქმედებებისას, სითბური ფლუქტუაციების შედეგად ასეთი ნაწილაკების მაგნიტური მომენტებმა შეიძლება შეიცვალონ მიმართულება ტემპერატურის გავლენით და სისტემის საშუალო დამაგნიტებულობა ნულის ტოლია. გარეშე მაგნიტურ ველში ასეთი ნაწილაკები რჩებიან პარამაგნიტურ მდგომარეობაში კიურის, ან ნეელის წერტილებზე დაბალი ტემპერატურებისას.</a:t>
                </a:r>
                <a:endParaRPr lang="en-US" dirty="0">
                  <a:solidFill>
                    <a:srgbClr val="3333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4983163"/>
              </a:xfrm>
              <a:blipFill rotWithShape="1">
                <a:blip r:embed="rId2"/>
                <a:stretch>
                  <a:fillRect l="-741" r="-741"/>
                </a:stretch>
              </a:blipFill>
            </p:spPr>
            <p:txBody>
              <a:bodyPr/>
              <a:lstStyle/>
              <a:p>
                <a:r>
                  <a:rPr lang="en-US">
                    <a:noFill/>
                  </a:rPr>
                  <a:t> </a:t>
                </a:r>
              </a:p>
            </p:txBody>
          </p:sp>
        </mc:Fallback>
      </mc:AlternateContent>
    </p:spTree>
    <p:extLst>
      <p:ext uri="{BB962C8B-B14F-4D97-AF65-F5344CB8AC3E}">
        <p14:creationId xmlns:p14="http://schemas.microsoft.com/office/powerpoint/2010/main" val="2421917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Autofit/>
          </a:bodyPr>
          <a:lstStyle/>
          <a:p>
            <a:r>
              <a:rPr lang="ka-GE" sz="2800" dirty="0" smtClean="0"/>
              <a:t/>
            </a:r>
            <a:br>
              <a:rPr lang="ka-GE" sz="2800" dirty="0" smtClean="0"/>
            </a:br>
            <a:r>
              <a:rPr lang="ka-GE" sz="2800" dirty="0" smtClean="0">
                <a:solidFill>
                  <a:srgbClr val="FF0000"/>
                </a:solidFill>
              </a:rPr>
              <a:t>სუპერპარამაგნეტიკის დამაგნიტებულობის  </a:t>
            </a:r>
            <a:r>
              <a:rPr lang="ka-GE" sz="2800" dirty="0">
                <a:solidFill>
                  <a:srgbClr val="FF0000"/>
                </a:solidFill>
              </a:rPr>
              <a:t>აღიწერება ფორმულით,</a:t>
            </a:r>
            <a:r>
              <a:rPr lang="en-US" sz="2800" dirty="0">
                <a:solidFill>
                  <a:srgbClr val="FF0000"/>
                </a:solidFill>
              </a:rPr>
              <a:t/>
            </a:r>
            <a:br>
              <a:rPr lang="en-US" sz="2800" dirty="0">
                <a:solidFill>
                  <a:srgbClr val="FF0000"/>
                </a:solidFill>
              </a:rPr>
            </a:b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lstStyle/>
              <a:p>
                <a:pPr marL="0" indent="0">
                  <a:buNone/>
                </a:pPr>
                <a:endParaRPr lang="ka-GE" i="1" dirty="0" smtClean="0"/>
              </a:p>
              <a:p>
                <a:pPr marL="0" indent="0">
                  <a:buNone/>
                </a:pPr>
                <a14:m>
                  <m:oMathPara xmlns:m="http://schemas.openxmlformats.org/officeDocument/2006/math">
                    <m:oMathParaPr>
                      <m:jc m:val="centerGroup"/>
                    </m:oMathParaPr>
                    <m:oMath xmlns:m="http://schemas.openxmlformats.org/officeDocument/2006/math">
                      <m:r>
                        <a:rPr lang="ka-GE" i="1" smtClean="0">
                          <a:solidFill>
                            <a:srgbClr val="3333FF"/>
                          </a:solidFill>
                          <a:latin typeface="Cambria Math"/>
                        </a:rPr>
                        <m:t>𝑀</m:t>
                      </m:r>
                      <m:r>
                        <a:rPr lang="ka-GE" i="1" smtClean="0">
                          <a:solidFill>
                            <a:srgbClr val="3333FF"/>
                          </a:solidFill>
                          <a:latin typeface="Cambria Math"/>
                        </a:rPr>
                        <m:t>=</m:t>
                      </m:r>
                      <m:r>
                        <a:rPr lang="ka-GE" i="1" smtClean="0">
                          <a:solidFill>
                            <a:srgbClr val="3333FF"/>
                          </a:solidFill>
                          <a:latin typeface="Cambria Math"/>
                        </a:rPr>
                        <m:t>𝑛</m:t>
                      </m:r>
                      <m:sSub>
                        <m:sSubPr>
                          <m:ctrlPr>
                            <a:rPr lang="en-US" i="1">
                              <a:solidFill>
                                <a:srgbClr val="3333FF"/>
                              </a:solidFill>
                              <a:latin typeface="Cambria Math"/>
                            </a:rPr>
                          </m:ctrlPr>
                        </m:sSubPr>
                        <m:e>
                          <m:r>
                            <a:rPr lang="ka-GE" i="1">
                              <a:solidFill>
                                <a:srgbClr val="3333FF"/>
                              </a:solidFill>
                              <a:latin typeface="Cambria Math"/>
                            </a:rPr>
                            <m:t>𝑀</m:t>
                          </m:r>
                        </m:e>
                        <m:sub>
                          <m:r>
                            <a:rPr lang="ka-GE" i="1">
                              <a:solidFill>
                                <a:srgbClr val="3333FF"/>
                              </a:solidFill>
                              <a:latin typeface="Cambria Math"/>
                            </a:rPr>
                            <m:t>𝑜</m:t>
                          </m:r>
                        </m:sub>
                      </m:sSub>
                      <m:d>
                        <m:dPr>
                          <m:begChr m:val="["/>
                          <m:endChr m:val="]"/>
                          <m:ctrlPr>
                            <a:rPr lang="en-US" i="1">
                              <a:solidFill>
                                <a:srgbClr val="3333FF"/>
                              </a:solidFill>
                              <a:latin typeface="Cambria Math"/>
                            </a:rPr>
                          </m:ctrlPr>
                        </m:dPr>
                        <m:e>
                          <m:r>
                            <a:rPr lang="ka-GE" i="1">
                              <a:solidFill>
                                <a:srgbClr val="3333FF"/>
                              </a:solidFill>
                              <a:latin typeface="Cambria Math"/>
                            </a:rPr>
                            <m:t>𝑐𝑜𝑡h</m:t>
                          </m:r>
                          <m:d>
                            <m:dPr>
                              <m:ctrlPr>
                                <a:rPr lang="en-US" i="1">
                                  <a:solidFill>
                                    <a:srgbClr val="3333FF"/>
                                  </a:solidFill>
                                  <a:latin typeface="Cambria Math"/>
                                </a:rPr>
                              </m:ctrlPr>
                            </m:dPr>
                            <m:e>
                              <m:f>
                                <m:fPr>
                                  <m:ctrlPr>
                                    <a:rPr lang="en-US" i="1">
                                      <a:solidFill>
                                        <a:srgbClr val="3333FF"/>
                                      </a:solidFill>
                                      <a:latin typeface="Cambria Math"/>
                                    </a:rPr>
                                  </m:ctrlPr>
                                </m:fPr>
                                <m:num>
                                  <m:sSub>
                                    <m:sSubPr>
                                      <m:ctrlPr>
                                        <a:rPr lang="en-US" i="1">
                                          <a:solidFill>
                                            <a:srgbClr val="3333FF"/>
                                          </a:solidFill>
                                          <a:latin typeface="Cambria Math"/>
                                        </a:rPr>
                                      </m:ctrlPr>
                                    </m:sSubPr>
                                    <m:e>
                                      <m:r>
                                        <a:rPr lang="ka-GE" i="1">
                                          <a:solidFill>
                                            <a:srgbClr val="3333FF"/>
                                          </a:solidFill>
                                          <a:latin typeface="Cambria Math"/>
                                        </a:rPr>
                                        <m:t>𝑀</m:t>
                                      </m:r>
                                    </m:e>
                                    <m:sub>
                                      <m:r>
                                        <a:rPr lang="ka-GE" i="1">
                                          <a:solidFill>
                                            <a:srgbClr val="3333FF"/>
                                          </a:solidFill>
                                          <a:latin typeface="Cambria Math"/>
                                        </a:rPr>
                                        <m:t>𝑜</m:t>
                                      </m:r>
                                    </m:sub>
                                  </m:sSub>
                                  <m:r>
                                    <a:rPr lang="ka-GE" i="1">
                                      <a:solidFill>
                                        <a:srgbClr val="3333FF"/>
                                      </a:solidFill>
                                      <a:latin typeface="Cambria Math"/>
                                    </a:rPr>
                                    <m:t>𝐻</m:t>
                                  </m:r>
                                </m:num>
                                <m:den>
                                  <m:sSub>
                                    <m:sSubPr>
                                      <m:ctrlPr>
                                        <a:rPr lang="en-US" i="1">
                                          <a:solidFill>
                                            <a:srgbClr val="3333FF"/>
                                          </a:solidFill>
                                          <a:latin typeface="Cambria Math"/>
                                        </a:rPr>
                                      </m:ctrlPr>
                                    </m:sSubPr>
                                    <m:e>
                                      <m:r>
                                        <a:rPr lang="ka-GE" i="1">
                                          <a:solidFill>
                                            <a:srgbClr val="3333FF"/>
                                          </a:solidFill>
                                          <a:latin typeface="Cambria Math"/>
                                        </a:rPr>
                                        <m:t>𝑘</m:t>
                                      </m:r>
                                    </m:e>
                                    <m:sub>
                                      <m:r>
                                        <a:rPr lang="ka-GE" i="1">
                                          <a:solidFill>
                                            <a:srgbClr val="3333FF"/>
                                          </a:solidFill>
                                          <a:latin typeface="Cambria Math"/>
                                        </a:rPr>
                                        <m:t>𝐵</m:t>
                                      </m:r>
                                    </m:sub>
                                  </m:sSub>
                                  <m:r>
                                    <a:rPr lang="ka-GE" i="1">
                                      <a:solidFill>
                                        <a:srgbClr val="3333FF"/>
                                      </a:solidFill>
                                      <a:latin typeface="Cambria Math"/>
                                    </a:rPr>
                                    <m:t>𝑇</m:t>
                                  </m:r>
                                </m:den>
                              </m:f>
                            </m:e>
                          </m:d>
                          <m:r>
                            <a:rPr lang="ka-GE" i="1">
                              <a:solidFill>
                                <a:srgbClr val="3333FF"/>
                              </a:solidFill>
                              <a:latin typeface="Cambria Math"/>
                            </a:rPr>
                            <m:t>−</m:t>
                          </m:r>
                          <m:f>
                            <m:fPr>
                              <m:ctrlPr>
                                <a:rPr lang="en-US" i="1">
                                  <a:solidFill>
                                    <a:srgbClr val="3333FF"/>
                                  </a:solidFill>
                                  <a:latin typeface="Cambria Math"/>
                                </a:rPr>
                              </m:ctrlPr>
                            </m:fPr>
                            <m:num>
                              <m:sSub>
                                <m:sSubPr>
                                  <m:ctrlPr>
                                    <a:rPr lang="en-US" i="1">
                                      <a:solidFill>
                                        <a:srgbClr val="3333FF"/>
                                      </a:solidFill>
                                      <a:latin typeface="Cambria Math"/>
                                    </a:rPr>
                                  </m:ctrlPr>
                                </m:sSubPr>
                                <m:e>
                                  <m:r>
                                    <a:rPr lang="ka-GE" i="1">
                                      <a:solidFill>
                                        <a:srgbClr val="3333FF"/>
                                      </a:solidFill>
                                      <a:latin typeface="Cambria Math"/>
                                    </a:rPr>
                                    <m:t>𝑘</m:t>
                                  </m:r>
                                </m:e>
                                <m:sub>
                                  <m:r>
                                    <a:rPr lang="ka-GE" i="1">
                                      <a:solidFill>
                                        <a:srgbClr val="3333FF"/>
                                      </a:solidFill>
                                      <a:latin typeface="Cambria Math"/>
                                    </a:rPr>
                                    <m:t>𝐵</m:t>
                                  </m:r>
                                </m:sub>
                              </m:sSub>
                              <m:r>
                                <a:rPr lang="ka-GE" i="1">
                                  <a:solidFill>
                                    <a:srgbClr val="3333FF"/>
                                  </a:solidFill>
                                  <a:latin typeface="Cambria Math"/>
                                </a:rPr>
                                <m:t>𝑇</m:t>
                              </m:r>
                            </m:num>
                            <m:den>
                              <m:sSub>
                                <m:sSubPr>
                                  <m:ctrlPr>
                                    <a:rPr lang="en-US" i="1">
                                      <a:solidFill>
                                        <a:srgbClr val="3333FF"/>
                                      </a:solidFill>
                                      <a:latin typeface="Cambria Math"/>
                                    </a:rPr>
                                  </m:ctrlPr>
                                </m:sSubPr>
                                <m:e>
                                  <m:r>
                                    <a:rPr lang="ka-GE" i="1">
                                      <a:solidFill>
                                        <a:srgbClr val="3333FF"/>
                                      </a:solidFill>
                                      <a:latin typeface="Cambria Math"/>
                                    </a:rPr>
                                    <m:t>𝑀</m:t>
                                  </m:r>
                                </m:e>
                                <m:sub>
                                  <m:r>
                                    <a:rPr lang="ka-GE" i="1">
                                      <a:solidFill>
                                        <a:srgbClr val="3333FF"/>
                                      </a:solidFill>
                                      <a:latin typeface="Cambria Math"/>
                                    </a:rPr>
                                    <m:t>𝑜</m:t>
                                  </m:r>
                                </m:sub>
                              </m:sSub>
                              <m:r>
                                <a:rPr lang="ka-GE" i="1">
                                  <a:solidFill>
                                    <a:srgbClr val="3333FF"/>
                                  </a:solidFill>
                                  <a:latin typeface="Cambria Math"/>
                                </a:rPr>
                                <m:t>𝐻</m:t>
                              </m:r>
                            </m:den>
                          </m:f>
                          <m:r>
                            <a:rPr lang="ka-GE" i="1">
                              <a:solidFill>
                                <a:srgbClr val="3333FF"/>
                              </a:solidFill>
                              <a:latin typeface="Cambria Math"/>
                            </a:rPr>
                            <m:t> </m:t>
                          </m:r>
                        </m:e>
                      </m:d>
                    </m:oMath>
                  </m:oMathPara>
                </a14:m>
                <a:endParaRPr lang="ka-GE" dirty="0" smtClean="0">
                  <a:solidFill>
                    <a:srgbClr val="3333FF"/>
                  </a:solidFill>
                </a:endParaRPr>
              </a:p>
              <a:p>
                <a:pPr marL="0" indent="0" algn="just">
                  <a:buNone/>
                </a:pPr>
                <a:endParaRPr lang="ka-GE" dirty="0" smtClean="0">
                  <a:solidFill>
                    <a:srgbClr val="3333FF"/>
                  </a:solidFill>
                </a:endParaRPr>
              </a:p>
              <a:p>
                <a:pPr marL="0" indent="0" algn="just">
                  <a:buNone/>
                </a:pPr>
                <a:r>
                  <a:rPr lang="ka-GE" sz="2800" dirty="0" smtClean="0">
                    <a:solidFill>
                      <a:srgbClr val="3333FF"/>
                    </a:solidFill>
                  </a:rPr>
                  <a:t>სადაც</a:t>
                </a:r>
                <a:r>
                  <a:rPr lang="ka-GE" sz="2800" dirty="0">
                    <a:solidFill>
                      <a:srgbClr val="3333FF"/>
                    </a:solidFill>
                  </a:rPr>
                  <a:t>, </a:t>
                </a:r>
                <a14:m>
                  <m:oMath xmlns:m="http://schemas.openxmlformats.org/officeDocument/2006/math">
                    <m:r>
                      <a:rPr lang="ka-GE" sz="2800" i="1">
                        <a:solidFill>
                          <a:srgbClr val="3333FF"/>
                        </a:solidFill>
                        <a:latin typeface="Cambria Math"/>
                      </a:rPr>
                      <m:t>𝑛</m:t>
                    </m:r>
                  </m:oMath>
                </a14:m>
                <a:r>
                  <a:rPr lang="ka-GE" sz="2800" dirty="0">
                    <a:solidFill>
                      <a:srgbClr val="3333FF"/>
                    </a:solidFill>
                  </a:rPr>
                  <a:t> - სუპერპარამაგნიტური ნანონაწილაკების რიცხვია ერთეულ მოცულობაში.</a:t>
                </a:r>
                <a:endParaRPr lang="en-US" sz="2800" dirty="0">
                  <a:solidFill>
                    <a:srgbClr val="3333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r="-1481"/>
                </a:stretch>
              </a:blipFill>
            </p:spPr>
            <p:txBody>
              <a:bodyPr/>
              <a:lstStyle/>
              <a:p>
                <a:r>
                  <a:rPr lang="en-US">
                    <a:noFill/>
                  </a:rPr>
                  <a:t> </a:t>
                </a:r>
              </a:p>
            </p:txBody>
          </p:sp>
        </mc:Fallback>
      </mc:AlternateContent>
    </p:spTree>
    <p:extLst>
      <p:ext uri="{BB962C8B-B14F-4D97-AF65-F5344CB8AC3E}">
        <p14:creationId xmlns:p14="http://schemas.microsoft.com/office/powerpoint/2010/main" val="334748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FCFEF"/>
          </a:solidFill>
        </p:spPr>
        <p:txBody>
          <a:bodyPr>
            <a:normAutofit/>
          </a:bodyPr>
          <a:lstStyle/>
          <a:p>
            <a:r>
              <a:rPr lang="ka-GE" sz="3600" dirty="0" smtClean="0">
                <a:solidFill>
                  <a:srgbClr val="FF0000"/>
                </a:solidFill>
              </a:rPr>
              <a:t>შინაარსი</a:t>
            </a:r>
            <a:endParaRPr lang="en-US" sz="3600" dirty="0">
              <a:solidFill>
                <a:srgbClr val="FF0000"/>
              </a:solidFill>
            </a:endParaRPr>
          </a:p>
        </p:txBody>
      </p:sp>
      <p:sp>
        <p:nvSpPr>
          <p:cNvPr id="3" name="Content Placeholder 2"/>
          <p:cNvSpPr>
            <a:spLocks noGrp="1"/>
          </p:cNvSpPr>
          <p:nvPr>
            <p:ph idx="1"/>
          </p:nvPr>
        </p:nvSpPr>
        <p:spPr>
          <a:solidFill>
            <a:srgbClr val="FFBEAF"/>
          </a:solidFill>
        </p:spPr>
        <p:txBody>
          <a:bodyPr/>
          <a:lstStyle/>
          <a:p>
            <a:r>
              <a:rPr lang="ka-GE" b="1" dirty="0" smtClean="0">
                <a:solidFill>
                  <a:srgbClr val="3333FF"/>
                </a:solidFill>
              </a:rPr>
              <a:t>თემის აქტუალობა და სიახლე</a:t>
            </a:r>
          </a:p>
          <a:p>
            <a:r>
              <a:rPr lang="ka-GE" b="1" dirty="0" smtClean="0">
                <a:solidFill>
                  <a:srgbClr val="3333FF"/>
                </a:solidFill>
              </a:rPr>
              <a:t>მყარი სხეულების მაგნიტური თვისებები</a:t>
            </a:r>
          </a:p>
          <a:p>
            <a:r>
              <a:rPr lang="ka-GE" b="1" dirty="0" smtClean="0">
                <a:solidFill>
                  <a:srgbClr val="3333FF"/>
                </a:solidFill>
              </a:rPr>
              <a:t>ზონური მეტამაგნეტიზმი</a:t>
            </a:r>
          </a:p>
          <a:p>
            <a:r>
              <a:rPr lang="ka-GE" b="1" dirty="0" smtClean="0">
                <a:solidFill>
                  <a:srgbClr val="3333FF"/>
                </a:solidFill>
              </a:rPr>
              <a:t>გადოლინიუმის ნანონაწილაკების მაგნიტური თვისებები</a:t>
            </a:r>
          </a:p>
          <a:p>
            <a:r>
              <a:rPr lang="ka-GE" b="1" dirty="0" smtClean="0">
                <a:solidFill>
                  <a:srgbClr val="3333FF"/>
                </a:solidFill>
              </a:rPr>
              <a:t>სუპერპარამაგნეტიზმი</a:t>
            </a:r>
            <a:endParaRPr lang="en-US" b="1" dirty="0">
              <a:solidFill>
                <a:srgbClr val="3333FF"/>
              </a:solidFill>
            </a:endParaRPr>
          </a:p>
        </p:txBody>
      </p:sp>
    </p:spTree>
    <p:extLst>
      <p:ext uri="{BB962C8B-B14F-4D97-AF65-F5344CB8AC3E}">
        <p14:creationId xmlns:p14="http://schemas.microsoft.com/office/powerpoint/2010/main" val="4006785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rmAutofit/>
          </a:bodyPr>
          <a:lstStyle/>
          <a:p>
            <a:r>
              <a:rPr lang="ka-GE" sz="2800" dirty="0">
                <a:solidFill>
                  <a:srgbClr val="FF0000"/>
                </a:solidFill>
              </a:rPr>
              <a:t>სუსტი მაგნიტური ველების შემთხვევაში სამართლიანია მიახლოებითი ფორმულა</a:t>
            </a:r>
            <a:endParaRPr lang="en-US" sz="28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lstStyle/>
              <a:p>
                <a:pPr marL="0" indent="0">
                  <a:buNone/>
                </a:pPr>
                <a:endParaRPr lang="ka-GE" i="1" dirty="0" smtClean="0"/>
              </a:p>
              <a:p>
                <a:pPr marL="0" indent="0">
                  <a:buNone/>
                </a:pPr>
                <a14:m>
                  <m:oMathPara xmlns:m="http://schemas.openxmlformats.org/officeDocument/2006/math">
                    <m:oMathParaPr>
                      <m:jc m:val="centerGroup"/>
                    </m:oMathParaPr>
                    <m:oMath xmlns:m="http://schemas.openxmlformats.org/officeDocument/2006/math">
                      <m:r>
                        <a:rPr lang="en-US" i="1" smtClean="0">
                          <a:solidFill>
                            <a:srgbClr val="3333FF"/>
                          </a:solidFill>
                          <a:latin typeface="Cambria Math"/>
                        </a:rPr>
                        <m:t>𝑀</m:t>
                      </m:r>
                      <m:r>
                        <a:rPr lang="en-US" i="1" smtClean="0">
                          <a:solidFill>
                            <a:srgbClr val="3333FF"/>
                          </a:solidFill>
                          <a:latin typeface="Cambria Math"/>
                        </a:rPr>
                        <m:t>≈</m:t>
                      </m:r>
                      <m:f>
                        <m:fPr>
                          <m:ctrlPr>
                            <a:rPr lang="en-US" i="1">
                              <a:solidFill>
                                <a:srgbClr val="3333FF"/>
                              </a:solidFill>
                              <a:latin typeface="Cambria Math"/>
                            </a:rPr>
                          </m:ctrlPr>
                        </m:fPr>
                        <m:num>
                          <m:r>
                            <a:rPr lang="en-US" i="1">
                              <a:solidFill>
                                <a:srgbClr val="3333FF"/>
                              </a:solidFill>
                              <a:latin typeface="Cambria Math"/>
                            </a:rPr>
                            <m:t>𝑛</m:t>
                          </m:r>
                          <m:sSubSup>
                            <m:sSubSupPr>
                              <m:ctrlPr>
                                <a:rPr lang="en-US" i="1">
                                  <a:solidFill>
                                    <a:srgbClr val="3333FF"/>
                                  </a:solidFill>
                                  <a:latin typeface="Cambria Math"/>
                                </a:rPr>
                              </m:ctrlPr>
                            </m:sSubSupPr>
                            <m:e>
                              <m:r>
                                <a:rPr lang="en-US" i="1">
                                  <a:solidFill>
                                    <a:srgbClr val="3333FF"/>
                                  </a:solidFill>
                                  <a:latin typeface="Cambria Math"/>
                                </a:rPr>
                                <m:t>𝑀</m:t>
                              </m:r>
                            </m:e>
                            <m:sub>
                              <m:r>
                                <a:rPr lang="en-US" i="1">
                                  <a:solidFill>
                                    <a:srgbClr val="3333FF"/>
                                  </a:solidFill>
                                  <a:latin typeface="Cambria Math"/>
                                </a:rPr>
                                <m:t>𝑜</m:t>
                              </m:r>
                            </m:sub>
                            <m:sup>
                              <m:r>
                                <a:rPr lang="en-US" i="1">
                                  <a:solidFill>
                                    <a:srgbClr val="3333FF"/>
                                  </a:solidFill>
                                  <a:latin typeface="Cambria Math"/>
                                </a:rPr>
                                <m:t>2</m:t>
                              </m:r>
                            </m:sup>
                          </m:sSubSup>
                          <m:r>
                            <a:rPr lang="en-US" i="1">
                              <a:solidFill>
                                <a:srgbClr val="3333FF"/>
                              </a:solidFill>
                              <a:latin typeface="Cambria Math"/>
                            </a:rPr>
                            <m:t>𝐻</m:t>
                          </m:r>
                        </m:num>
                        <m:den>
                          <m:r>
                            <a:rPr lang="en-US" i="1">
                              <a:solidFill>
                                <a:srgbClr val="3333FF"/>
                              </a:solidFill>
                              <a:latin typeface="Cambria Math"/>
                            </a:rPr>
                            <m:t>3</m:t>
                          </m:r>
                          <m:sSub>
                            <m:sSubPr>
                              <m:ctrlPr>
                                <a:rPr lang="en-US" i="1">
                                  <a:solidFill>
                                    <a:srgbClr val="3333FF"/>
                                  </a:solidFill>
                                  <a:latin typeface="Cambria Math"/>
                                </a:rPr>
                              </m:ctrlPr>
                            </m:sSubPr>
                            <m:e>
                              <m:r>
                                <a:rPr lang="en-US" i="1">
                                  <a:solidFill>
                                    <a:srgbClr val="3333FF"/>
                                  </a:solidFill>
                                  <a:latin typeface="Cambria Math"/>
                                </a:rPr>
                                <m:t>𝑘</m:t>
                              </m:r>
                            </m:e>
                            <m:sub>
                              <m:r>
                                <a:rPr lang="en-US" i="1">
                                  <a:solidFill>
                                    <a:srgbClr val="3333FF"/>
                                  </a:solidFill>
                                  <a:latin typeface="Cambria Math"/>
                                </a:rPr>
                                <m:t>𝐵</m:t>
                              </m:r>
                            </m:sub>
                          </m:sSub>
                          <m:r>
                            <a:rPr lang="en-US" i="1">
                              <a:solidFill>
                                <a:srgbClr val="3333FF"/>
                              </a:solidFill>
                              <a:latin typeface="Cambria Math"/>
                            </a:rPr>
                            <m:t>𝑇</m:t>
                          </m:r>
                        </m:den>
                      </m:f>
                    </m:oMath>
                  </m:oMathPara>
                </a14:m>
                <a:endParaRPr lang="ka-GE" dirty="0" smtClean="0">
                  <a:solidFill>
                    <a:srgbClr val="3333FF"/>
                  </a:solidFill>
                </a:endParaRPr>
              </a:p>
              <a:p>
                <a:pPr marL="0" indent="0">
                  <a:buNone/>
                </a:pPr>
                <a:endParaRPr lang="ka-GE" dirty="0" smtClean="0">
                  <a:solidFill>
                    <a:srgbClr val="3333FF"/>
                  </a:solidFill>
                </a:endParaRPr>
              </a:p>
              <a:p>
                <a:pPr marL="0" indent="0" algn="ctr">
                  <a:buNone/>
                </a:pPr>
                <a:r>
                  <a:rPr lang="ka-GE" sz="2800" dirty="0">
                    <a:solidFill>
                      <a:srgbClr val="3333FF"/>
                    </a:solidFill>
                  </a:rPr>
                  <a:t>დამაგნიტებულობის </a:t>
                </a:r>
                <a:r>
                  <a:rPr lang="ka-GE" sz="2800" dirty="0" smtClean="0">
                    <a:solidFill>
                      <a:srgbClr val="3333FF"/>
                    </a:solidFill>
                  </a:rPr>
                  <a:t>ფორმულებით შეიძლება </a:t>
                </a:r>
                <a:r>
                  <a:rPr lang="ka-GE" sz="2800" dirty="0">
                    <a:solidFill>
                      <a:srgbClr val="3333FF"/>
                    </a:solidFill>
                  </a:rPr>
                  <a:t>განსაზღვრული იქნეს </a:t>
                </a:r>
                <a14:m>
                  <m:oMath xmlns:m="http://schemas.openxmlformats.org/officeDocument/2006/math">
                    <m:sSub>
                      <m:sSubPr>
                        <m:ctrlPr>
                          <a:rPr lang="en-US" sz="2800" i="1">
                            <a:solidFill>
                              <a:srgbClr val="3333FF"/>
                            </a:solidFill>
                            <a:latin typeface="Cambria Math"/>
                          </a:rPr>
                        </m:ctrlPr>
                      </m:sSubPr>
                      <m:e>
                        <m:r>
                          <a:rPr lang="ka-GE" sz="2800" i="1">
                            <a:solidFill>
                              <a:srgbClr val="3333FF"/>
                            </a:solidFill>
                            <a:latin typeface="Cambria Math"/>
                          </a:rPr>
                          <m:t>𝑀</m:t>
                        </m:r>
                      </m:e>
                      <m:sub>
                        <m:r>
                          <a:rPr lang="ka-GE" sz="2800" i="1">
                            <a:solidFill>
                              <a:srgbClr val="3333FF"/>
                            </a:solidFill>
                            <a:latin typeface="Cambria Math"/>
                          </a:rPr>
                          <m:t>𝑜</m:t>
                        </m:r>
                      </m:sub>
                    </m:sSub>
                  </m:oMath>
                </a14:m>
                <a:r>
                  <a:rPr lang="ka-GE" sz="2800" dirty="0">
                    <a:solidFill>
                      <a:srgbClr val="3333FF"/>
                    </a:solidFill>
                  </a:rPr>
                  <a:t> და შევაფასოთ ნანონაწილაკების საშუალო ზომა</a:t>
                </a:r>
                <a:r>
                  <a:rPr lang="ka-GE" sz="2800" dirty="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109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rmAutofit/>
          </a:bodyPr>
          <a:lstStyle/>
          <a:p>
            <a:r>
              <a:rPr lang="ka-GE" sz="3200" dirty="0" smtClean="0">
                <a:solidFill>
                  <a:srgbClr val="FF0000"/>
                </a:solidFill>
              </a:rPr>
              <a:t>მოსალოდნელი შედეგები </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normAutofit fontScale="77500" lnSpcReduction="20000"/>
              </a:bodyPr>
              <a:lstStyle/>
              <a:p>
                <a:pPr marL="0" indent="0" algn="just">
                  <a:buNone/>
                </a:pPr>
                <a:r>
                  <a:rPr lang="ka-GE" dirty="0" smtClean="0">
                    <a:solidFill>
                      <a:srgbClr val="3333FF"/>
                    </a:solidFill>
                  </a:rPr>
                  <a:t>ამჟამად ინტენსიურად მიმდინარეობს კვლევები ზონური </a:t>
                </a:r>
                <a:r>
                  <a:rPr lang="ka-GE" dirty="0">
                    <a:solidFill>
                      <a:srgbClr val="3333FF"/>
                    </a:solidFill>
                  </a:rPr>
                  <a:t>მეტამაგნეტიზმის მოდელის </a:t>
                </a:r>
                <a:r>
                  <a:rPr lang="ka-GE" dirty="0" smtClean="0">
                    <a:solidFill>
                      <a:srgbClr val="3333FF"/>
                    </a:solidFill>
                  </a:rPr>
                  <a:t>გამოყენებით, </a:t>
                </a:r>
                <a:r>
                  <a:rPr lang="ka-GE" dirty="0">
                    <a:solidFill>
                      <a:srgbClr val="3333FF"/>
                    </a:solidFill>
                  </a:rPr>
                  <a:t>მაგნიტური ნანონაწილაკების მაგნიტური თვისებების შესაფასებლად</a:t>
                </a:r>
                <a:r>
                  <a:rPr lang="ka-GE" dirty="0" smtClean="0">
                    <a:solidFill>
                      <a:srgbClr val="3333FF"/>
                    </a:solidFill>
                  </a:rPr>
                  <a:t>, კერძოდ, </a:t>
                </a:r>
                <a14:m>
                  <m:oMath xmlns:m="http://schemas.openxmlformats.org/officeDocument/2006/math">
                    <m:r>
                      <a:rPr lang="ka-GE" i="1">
                        <a:solidFill>
                          <a:srgbClr val="3333FF"/>
                        </a:solidFill>
                        <a:latin typeface="Cambria Math"/>
                      </a:rPr>
                      <m:t>𝐺𝑑</m:t>
                    </m:r>
                  </m:oMath>
                </a14:m>
                <a:r>
                  <a:rPr lang="ka-GE" dirty="0">
                    <a:solidFill>
                      <a:srgbClr val="3333FF"/>
                    </a:solidFill>
                  </a:rPr>
                  <a:t>–ს მაგნიტური </a:t>
                </a:r>
                <a:r>
                  <a:rPr lang="ka-GE" dirty="0" smtClean="0">
                    <a:solidFill>
                      <a:srgbClr val="3333FF"/>
                    </a:solidFill>
                  </a:rPr>
                  <a:t>ნანონაწილაკების, </a:t>
                </a:r>
                <a:r>
                  <a:rPr lang="ka-GE" dirty="0">
                    <a:solidFill>
                      <a:srgbClr val="3333FF"/>
                    </a:solidFill>
                  </a:rPr>
                  <a:t>მაგნიტური თვისებების დასახასიათებლად. </a:t>
                </a:r>
                <a:r>
                  <a:rPr lang="ka-GE" dirty="0" smtClean="0">
                    <a:solidFill>
                      <a:srgbClr val="3333FF"/>
                    </a:solidFill>
                  </a:rPr>
                  <a:t>ამ მხრივ </a:t>
                </a:r>
                <a14:m>
                  <m:oMath xmlns:m="http://schemas.openxmlformats.org/officeDocument/2006/math">
                    <m:sSub>
                      <m:sSubPr>
                        <m:ctrlPr>
                          <a:rPr lang="en-US" i="1" smtClean="0">
                            <a:solidFill>
                              <a:srgbClr val="3333FF"/>
                            </a:solidFill>
                            <a:latin typeface="Cambria Math"/>
                          </a:rPr>
                        </m:ctrlPr>
                      </m:sSubPr>
                      <m:e>
                        <m:r>
                          <a:rPr lang="ka-GE" i="1">
                            <a:solidFill>
                              <a:srgbClr val="3333FF"/>
                            </a:solidFill>
                            <a:latin typeface="Cambria Math"/>
                          </a:rPr>
                          <m:t>𝑌</m:t>
                        </m:r>
                      </m:e>
                      <m:sub>
                        <m:r>
                          <a:rPr lang="ka-GE" i="1">
                            <a:solidFill>
                              <a:srgbClr val="3333FF"/>
                            </a:solidFill>
                            <a:latin typeface="Cambria Math"/>
                          </a:rPr>
                          <m:t>1−</m:t>
                        </m:r>
                        <m:r>
                          <a:rPr lang="ka-GE" i="1">
                            <a:solidFill>
                              <a:srgbClr val="3333FF"/>
                            </a:solidFill>
                            <a:latin typeface="Cambria Math"/>
                          </a:rPr>
                          <m:t>𝑡</m:t>
                        </m:r>
                      </m:sub>
                    </m:sSub>
                    <m:sSub>
                      <m:sSubPr>
                        <m:ctrlPr>
                          <a:rPr lang="en-US" i="1">
                            <a:solidFill>
                              <a:srgbClr val="3333FF"/>
                            </a:solidFill>
                            <a:latin typeface="Cambria Math"/>
                          </a:rPr>
                        </m:ctrlPr>
                      </m:sSubPr>
                      <m:e>
                        <m:r>
                          <a:rPr lang="ka-GE" i="1">
                            <a:solidFill>
                              <a:srgbClr val="3333FF"/>
                            </a:solidFill>
                            <a:latin typeface="Cambria Math"/>
                          </a:rPr>
                          <m:t>𝐺𝑑</m:t>
                        </m:r>
                      </m:e>
                      <m:sub>
                        <m:r>
                          <a:rPr lang="ka-GE" i="1">
                            <a:solidFill>
                              <a:srgbClr val="3333FF"/>
                            </a:solidFill>
                            <a:latin typeface="Cambria Math"/>
                          </a:rPr>
                          <m:t>𝑡</m:t>
                        </m:r>
                      </m:sub>
                    </m:sSub>
                    <m:r>
                      <a:rPr lang="ka-GE" i="1">
                        <a:solidFill>
                          <a:srgbClr val="3333FF"/>
                        </a:solidFill>
                        <a:latin typeface="Cambria Math"/>
                      </a:rPr>
                      <m:t>(</m:t>
                    </m:r>
                    <m:sSub>
                      <m:sSubPr>
                        <m:ctrlPr>
                          <a:rPr lang="en-US" i="1">
                            <a:solidFill>
                              <a:srgbClr val="3333FF"/>
                            </a:solidFill>
                            <a:latin typeface="Cambria Math"/>
                          </a:rPr>
                        </m:ctrlPr>
                      </m:sSubPr>
                      <m:e>
                        <m:r>
                          <a:rPr lang="ka-GE" i="1">
                            <a:solidFill>
                              <a:srgbClr val="3333FF"/>
                            </a:solidFill>
                            <a:latin typeface="Cambria Math"/>
                          </a:rPr>
                          <m:t>𝐶𝑜</m:t>
                        </m:r>
                      </m:e>
                      <m:sub>
                        <m:r>
                          <a:rPr lang="ka-GE" i="1">
                            <a:solidFill>
                              <a:srgbClr val="3333FF"/>
                            </a:solidFill>
                            <a:latin typeface="Cambria Math"/>
                          </a:rPr>
                          <m:t>1−</m:t>
                        </m:r>
                        <m:r>
                          <a:rPr lang="ka-GE" i="1">
                            <a:solidFill>
                              <a:srgbClr val="3333FF"/>
                            </a:solidFill>
                            <a:latin typeface="Cambria Math"/>
                          </a:rPr>
                          <m:t>𝑥</m:t>
                        </m:r>
                      </m:sub>
                    </m:sSub>
                    <m:sSub>
                      <m:sSubPr>
                        <m:ctrlPr>
                          <a:rPr lang="en-US" i="1">
                            <a:solidFill>
                              <a:srgbClr val="3333FF"/>
                            </a:solidFill>
                            <a:latin typeface="Cambria Math"/>
                          </a:rPr>
                        </m:ctrlPr>
                      </m:sSubPr>
                      <m:e>
                        <m:r>
                          <a:rPr lang="ka-GE" i="1">
                            <a:solidFill>
                              <a:srgbClr val="3333FF"/>
                            </a:solidFill>
                            <a:latin typeface="Cambria Math"/>
                          </a:rPr>
                          <m:t>𝐴</m:t>
                        </m:r>
                        <m:r>
                          <a:rPr lang="ka-GE" i="1">
                            <a:solidFill>
                              <a:srgbClr val="3333FF"/>
                            </a:solidFill>
                            <a:latin typeface="Cambria Math"/>
                          </a:rPr>
                          <m:t>𝓁</m:t>
                        </m:r>
                      </m:e>
                      <m:sub>
                        <m:r>
                          <a:rPr lang="ka-GE" i="1">
                            <a:solidFill>
                              <a:srgbClr val="3333FF"/>
                            </a:solidFill>
                            <a:latin typeface="Cambria Math"/>
                          </a:rPr>
                          <m:t>𝑥</m:t>
                        </m:r>
                      </m:sub>
                    </m:sSub>
                    <m:sSub>
                      <m:sSubPr>
                        <m:ctrlPr>
                          <a:rPr lang="en-US" i="1">
                            <a:solidFill>
                              <a:srgbClr val="3333FF"/>
                            </a:solidFill>
                            <a:latin typeface="Cambria Math"/>
                          </a:rPr>
                        </m:ctrlPr>
                      </m:sSubPr>
                      <m:e>
                        <m:r>
                          <a:rPr lang="ka-GE" i="1">
                            <a:solidFill>
                              <a:srgbClr val="3333FF"/>
                            </a:solidFill>
                            <a:latin typeface="Cambria Math"/>
                          </a:rPr>
                          <m:t>)</m:t>
                        </m:r>
                      </m:e>
                      <m:sub>
                        <m:r>
                          <a:rPr lang="ka-GE" i="1">
                            <a:solidFill>
                              <a:srgbClr val="3333FF"/>
                            </a:solidFill>
                            <a:latin typeface="Cambria Math"/>
                          </a:rPr>
                          <m:t>2</m:t>
                        </m:r>
                      </m:sub>
                    </m:sSub>
                  </m:oMath>
                </a14:m>
                <a:r>
                  <a:rPr lang="en-US" dirty="0">
                    <a:solidFill>
                      <a:srgbClr val="3333FF"/>
                    </a:solidFill>
                  </a:rPr>
                  <a:t> </a:t>
                </a:r>
                <a:r>
                  <a:rPr lang="ka-GE" dirty="0">
                    <a:solidFill>
                      <a:srgbClr val="3333FF"/>
                    </a:solidFill>
                  </a:rPr>
                  <a:t>და </a:t>
                </a:r>
                <a14:m>
                  <m:oMath xmlns:m="http://schemas.openxmlformats.org/officeDocument/2006/math">
                    <m:sSub>
                      <m:sSubPr>
                        <m:ctrlPr>
                          <a:rPr lang="en-US" i="1">
                            <a:solidFill>
                              <a:srgbClr val="3333FF"/>
                            </a:solidFill>
                            <a:latin typeface="Cambria Math"/>
                          </a:rPr>
                        </m:ctrlPr>
                      </m:sSubPr>
                      <m:e>
                        <m:r>
                          <a:rPr lang="ka-GE" i="1">
                            <a:solidFill>
                              <a:srgbClr val="3333FF"/>
                            </a:solidFill>
                            <a:latin typeface="Cambria Math"/>
                          </a:rPr>
                          <m:t>𝐿𝑢</m:t>
                        </m:r>
                      </m:e>
                      <m:sub>
                        <m:r>
                          <a:rPr lang="ka-GE" i="1">
                            <a:solidFill>
                              <a:srgbClr val="3333FF"/>
                            </a:solidFill>
                            <a:latin typeface="Cambria Math"/>
                          </a:rPr>
                          <m:t>1−</m:t>
                        </m:r>
                        <m:r>
                          <a:rPr lang="ka-GE" i="1">
                            <a:solidFill>
                              <a:srgbClr val="3333FF"/>
                            </a:solidFill>
                            <a:latin typeface="Cambria Math"/>
                          </a:rPr>
                          <m:t>𝑡</m:t>
                        </m:r>
                      </m:sub>
                    </m:sSub>
                    <m:sSub>
                      <m:sSubPr>
                        <m:ctrlPr>
                          <a:rPr lang="en-US" i="1">
                            <a:solidFill>
                              <a:srgbClr val="3333FF"/>
                            </a:solidFill>
                            <a:latin typeface="Cambria Math"/>
                          </a:rPr>
                        </m:ctrlPr>
                      </m:sSubPr>
                      <m:e>
                        <m:r>
                          <a:rPr lang="ka-GE" i="1">
                            <a:solidFill>
                              <a:srgbClr val="3333FF"/>
                            </a:solidFill>
                            <a:latin typeface="Cambria Math"/>
                          </a:rPr>
                          <m:t>𝐺𝑑</m:t>
                        </m:r>
                      </m:e>
                      <m:sub>
                        <m:r>
                          <a:rPr lang="ka-GE" i="1">
                            <a:solidFill>
                              <a:srgbClr val="3333FF"/>
                            </a:solidFill>
                            <a:latin typeface="Cambria Math"/>
                          </a:rPr>
                          <m:t>𝑡</m:t>
                        </m:r>
                      </m:sub>
                    </m:sSub>
                    <m:r>
                      <a:rPr lang="ka-GE" i="1">
                        <a:solidFill>
                          <a:srgbClr val="3333FF"/>
                        </a:solidFill>
                        <a:latin typeface="Cambria Math"/>
                      </a:rPr>
                      <m:t>(</m:t>
                    </m:r>
                    <m:sSub>
                      <m:sSubPr>
                        <m:ctrlPr>
                          <a:rPr lang="en-US" i="1">
                            <a:solidFill>
                              <a:srgbClr val="3333FF"/>
                            </a:solidFill>
                            <a:latin typeface="Cambria Math"/>
                          </a:rPr>
                        </m:ctrlPr>
                      </m:sSubPr>
                      <m:e>
                        <m:r>
                          <a:rPr lang="ka-GE" i="1">
                            <a:solidFill>
                              <a:srgbClr val="3333FF"/>
                            </a:solidFill>
                            <a:latin typeface="Cambria Math"/>
                          </a:rPr>
                          <m:t>𝐶𝑜</m:t>
                        </m:r>
                      </m:e>
                      <m:sub>
                        <m:r>
                          <a:rPr lang="ka-GE" i="1">
                            <a:solidFill>
                              <a:srgbClr val="3333FF"/>
                            </a:solidFill>
                            <a:latin typeface="Cambria Math"/>
                          </a:rPr>
                          <m:t>1−</m:t>
                        </m:r>
                        <m:r>
                          <a:rPr lang="ka-GE" i="1">
                            <a:solidFill>
                              <a:srgbClr val="3333FF"/>
                            </a:solidFill>
                            <a:latin typeface="Cambria Math"/>
                          </a:rPr>
                          <m:t>𝑥</m:t>
                        </m:r>
                      </m:sub>
                    </m:sSub>
                    <m:sSub>
                      <m:sSubPr>
                        <m:ctrlPr>
                          <a:rPr lang="en-US" i="1">
                            <a:solidFill>
                              <a:srgbClr val="3333FF"/>
                            </a:solidFill>
                            <a:latin typeface="Cambria Math"/>
                          </a:rPr>
                        </m:ctrlPr>
                      </m:sSubPr>
                      <m:e>
                        <m:r>
                          <a:rPr lang="ka-GE" i="1">
                            <a:solidFill>
                              <a:srgbClr val="3333FF"/>
                            </a:solidFill>
                            <a:latin typeface="Cambria Math"/>
                          </a:rPr>
                          <m:t>𝐴</m:t>
                        </m:r>
                        <m:r>
                          <a:rPr lang="ka-GE" i="1">
                            <a:solidFill>
                              <a:srgbClr val="3333FF"/>
                            </a:solidFill>
                            <a:latin typeface="Cambria Math"/>
                          </a:rPr>
                          <m:t>𝓁</m:t>
                        </m:r>
                      </m:e>
                      <m:sub>
                        <m:r>
                          <a:rPr lang="ka-GE" i="1">
                            <a:solidFill>
                              <a:srgbClr val="3333FF"/>
                            </a:solidFill>
                            <a:latin typeface="Cambria Math"/>
                          </a:rPr>
                          <m:t>𝑥</m:t>
                        </m:r>
                      </m:sub>
                    </m:sSub>
                    <m:sSub>
                      <m:sSubPr>
                        <m:ctrlPr>
                          <a:rPr lang="en-US" i="1">
                            <a:solidFill>
                              <a:srgbClr val="3333FF"/>
                            </a:solidFill>
                            <a:latin typeface="Cambria Math"/>
                          </a:rPr>
                        </m:ctrlPr>
                      </m:sSubPr>
                      <m:e>
                        <m:r>
                          <a:rPr lang="ka-GE" i="1">
                            <a:solidFill>
                              <a:srgbClr val="3333FF"/>
                            </a:solidFill>
                            <a:latin typeface="Cambria Math"/>
                          </a:rPr>
                          <m:t>)</m:t>
                        </m:r>
                      </m:e>
                      <m:sub>
                        <m:r>
                          <a:rPr lang="ka-GE" i="1">
                            <a:solidFill>
                              <a:srgbClr val="3333FF"/>
                            </a:solidFill>
                            <a:latin typeface="Cambria Math"/>
                          </a:rPr>
                          <m:t>2</m:t>
                        </m:r>
                      </m:sub>
                    </m:sSub>
                  </m:oMath>
                </a14:m>
                <a:r>
                  <a:rPr lang="en-US" dirty="0">
                    <a:solidFill>
                      <a:srgbClr val="3333FF"/>
                    </a:solidFill>
                  </a:rPr>
                  <a:t> </a:t>
                </a:r>
                <a:r>
                  <a:rPr lang="ka-GE" dirty="0">
                    <a:solidFill>
                      <a:srgbClr val="3333FF"/>
                    </a:solidFill>
                  </a:rPr>
                  <a:t>სისტემებისათვს მიღებული </a:t>
                </a:r>
                <a:r>
                  <a:rPr lang="ka-GE" dirty="0" smtClean="0">
                    <a:solidFill>
                      <a:srgbClr val="3333FF"/>
                    </a:solidFill>
                  </a:rPr>
                  <a:t>შედეგების გამოყენება.  </a:t>
                </a:r>
                <a:r>
                  <a:rPr lang="ka-GE" dirty="0">
                    <a:solidFill>
                      <a:srgbClr val="3333FF"/>
                    </a:solidFill>
                  </a:rPr>
                  <a:t>შესაძლებელია თუ არა ერთდომენიანი მდგომარეობა იშვიათმიწა მაგნეტიკებში, და მათ შორის </a:t>
                </a:r>
                <a14:m>
                  <m:oMath xmlns:m="http://schemas.openxmlformats.org/officeDocument/2006/math">
                    <m:r>
                      <a:rPr lang="ka-GE" i="1">
                        <a:solidFill>
                          <a:srgbClr val="3333FF"/>
                        </a:solidFill>
                        <a:latin typeface="Cambria Math"/>
                      </a:rPr>
                      <m:t>𝐺𝑑</m:t>
                    </m:r>
                  </m:oMath>
                </a14:m>
                <a:r>
                  <a:rPr lang="ka-GE" dirty="0">
                    <a:solidFill>
                      <a:srgbClr val="3333FF"/>
                    </a:solidFill>
                  </a:rPr>
                  <a:t>–</a:t>
                </a:r>
                <a:r>
                  <a:rPr lang="ka-GE" dirty="0" smtClean="0">
                    <a:solidFill>
                      <a:srgbClr val="3333FF"/>
                    </a:solidFill>
                  </a:rPr>
                  <a:t>ს ნანონაწილაკებში. მათი  მაგნიტური </a:t>
                </a:r>
                <a:r>
                  <a:rPr lang="ka-GE" dirty="0">
                    <a:solidFill>
                      <a:srgbClr val="3333FF"/>
                    </a:solidFill>
                  </a:rPr>
                  <a:t>მდგომარეობის ნანონაწილაკების ზომებზე, ტემპერატურასა და გარეშე მაგნიტური ველის სიდიდეზე დამოკიდებულება.</a:t>
                </a:r>
                <a:endParaRPr lang="en-US" dirty="0">
                  <a:solidFill>
                    <a:srgbClr val="3333FF"/>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291" r="-1185"/>
                </a:stretch>
              </a:blipFill>
            </p:spPr>
            <p:txBody>
              <a:bodyPr/>
              <a:lstStyle/>
              <a:p>
                <a:r>
                  <a:rPr lang="en-US">
                    <a:noFill/>
                  </a:rPr>
                  <a:t> </a:t>
                </a:r>
              </a:p>
            </p:txBody>
          </p:sp>
        </mc:Fallback>
      </mc:AlternateContent>
    </p:spTree>
    <p:extLst>
      <p:ext uri="{BB962C8B-B14F-4D97-AF65-F5344CB8AC3E}">
        <p14:creationId xmlns:p14="http://schemas.microsoft.com/office/powerpoint/2010/main" val="1037546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a:solidFill>
            <a:srgbClr val="FFF1B3"/>
          </a:solidFill>
        </p:spPr>
        <p:txBody>
          <a:bodyPr>
            <a:normAutofit/>
          </a:bodyPr>
          <a:lstStyle/>
          <a:p>
            <a:r>
              <a:rPr lang="ka-GE" sz="3200" dirty="0" smtClean="0">
                <a:solidFill>
                  <a:srgbClr val="0099FF"/>
                </a:solidFill>
              </a:rPr>
              <a:t>ფიზიკის დეპარტამენტის </a:t>
            </a:r>
            <a:br>
              <a:rPr lang="ka-GE" sz="3200" dirty="0" smtClean="0">
                <a:solidFill>
                  <a:srgbClr val="0099FF"/>
                </a:solidFill>
              </a:rPr>
            </a:br>
            <a:r>
              <a:rPr lang="ka-GE" sz="3200" dirty="0" smtClean="0">
                <a:solidFill>
                  <a:srgbClr val="0099FF"/>
                </a:solidFill>
              </a:rPr>
              <a:t>სამეცნიერო სემინარი </a:t>
            </a:r>
            <a:endParaRPr lang="en-US" sz="3200" dirty="0">
              <a:solidFill>
                <a:srgbClr val="0099FF"/>
              </a:solidFill>
            </a:endParaRPr>
          </a:p>
        </p:txBody>
      </p:sp>
      <p:sp>
        <p:nvSpPr>
          <p:cNvPr id="3" name="Content Placeholder 2"/>
          <p:cNvSpPr>
            <a:spLocks noGrp="1"/>
          </p:cNvSpPr>
          <p:nvPr>
            <p:ph idx="1"/>
          </p:nvPr>
        </p:nvSpPr>
        <p:spPr>
          <a:xfrm>
            <a:off x="457200" y="2590800"/>
            <a:ext cx="8229600" cy="3535363"/>
          </a:xfrm>
          <a:solidFill>
            <a:srgbClr val="A1E7A1"/>
          </a:solidFill>
        </p:spPr>
        <p:txBody>
          <a:bodyPr/>
          <a:lstStyle/>
          <a:p>
            <a:pPr marL="0" indent="0">
              <a:buNone/>
            </a:pPr>
            <a:endParaRPr lang="ka-GE" dirty="0" smtClean="0"/>
          </a:p>
          <a:p>
            <a:pPr marL="0" indent="0">
              <a:buNone/>
            </a:pPr>
            <a:endParaRPr lang="ka-GE" dirty="0"/>
          </a:p>
          <a:p>
            <a:pPr marL="0" indent="0" algn="ctr">
              <a:buNone/>
            </a:pPr>
            <a:r>
              <a:rPr lang="ka-GE" dirty="0" smtClean="0">
                <a:solidFill>
                  <a:srgbClr val="FF3300"/>
                </a:solidFill>
              </a:rPr>
              <a:t>გმადლობთ </a:t>
            </a:r>
          </a:p>
          <a:p>
            <a:pPr marL="0" indent="0" algn="ctr">
              <a:buNone/>
            </a:pPr>
            <a:r>
              <a:rPr lang="ka-GE" dirty="0" smtClean="0">
                <a:solidFill>
                  <a:srgbClr val="FF3300"/>
                </a:solidFill>
              </a:rPr>
              <a:t>ყურადღებისათვი !</a:t>
            </a:r>
            <a:endParaRPr lang="en-US" dirty="0">
              <a:solidFill>
                <a:srgbClr val="FF3300"/>
              </a:solidFill>
            </a:endParaRPr>
          </a:p>
        </p:txBody>
      </p:sp>
    </p:spTree>
    <p:extLst>
      <p:ext uri="{BB962C8B-B14F-4D97-AF65-F5344CB8AC3E}">
        <p14:creationId xmlns:p14="http://schemas.microsoft.com/office/powerpoint/2010/main" val="235499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rmAutofit/>
          </a:bodyPr>
          <a:lstStyle/>
          <a:p>
            <a:r>
              <a:rPr lang="ka-GE" sz="3200" dirty="0">
                <a:solidFill>
                  <a:srgbClr val="FF0000"/>
                </a:solidFill>
              </a:rPr>
              <a:t>მყარი სხეულების მაგნიტური თვისებები</a:t>
            </a:r>
            <a:endParaRPr lang="en-US" sz="3200" dirty="0">
              <a:solidFill>
                <a:srgbClr val="FF0000"/>
              </a:solidFill>
            </a:endParaRPr>
          </a:p>
        </p:txBody>
      </p:sp>
      <p:sp>
        <p:nvSpPr>
          <p:cNvPr id="3" name="Content Placeholder 2"/>
          <p:cNvSpPr>
            <a:spLocks noGrp="1"/>
          </p:cNvSpPr>
          <p:nvPr>
            <p:ph idx="1"/>
          </p:nvPr>
        </p:nvSpPr>
        <p:spPr>
          <a:solidFill>
            <a:srgbClr val="FFD1FF"/>
          </a:solidFill>
        </p:spPr>
        <p:txBody>
          <a:bodyPr>
            <a:normAutofit fontScale="70000" lnSpcReduction="20000"/>
          </a:bodyPr>
          <a:lstStyle/>
          <a:p>
            <a:pPr marL="0" indent="0" algn="just">
              <a:buNone/>
            </a:pPr>
            <a:r>
              <a:rPr lang="ka-GE" dirty="0"/>
              <a:t> </a:t>
            </a:r>
            <a:r>
              <a:rPr lang="ka-GE" dirty="0">
                <a:solidFill>
                  <a:srgbClr val="3333FF"/>
                </a:solidFill>
              </a:rPr>
              <a:t>მყარი სხეულების მაგნიტური თვისებები განისაზღვრება ძირითადად მისი შემცველი ელექტრონების მაგნიტური მომენტებით. ამასთან, მათი </a:t>
            </a:r>
            <a:r>
              <a:rPr lang="de-DE" dirty="0">
                <a:solidFill>
                  <a:srgbClr val="3333FF"/>
                </a:solidFill>
              </a:rPr>
              <a:t>თვისებების აღწერ</a:t>
            </a:r>
            <a:r>
              <a:rPr lang="ka-GE" dirty="0">
                <a:solidFill>
                  <a:srgbClr val="3333FF"/>
                </a:solidFill>
              </a:rPr>
              <a:t>ის მიზნით </a:t>
            </a:r>
            <a:r>
              <a:rPr lang="de-DE" dirty="0">
                <a:solidFill>
                  <a:srgbClr val="3333FF"/>
                </a:solidFill>
              </a:rPr>
              <a:t>გამოიყენება</a:t>
            </a:r>
            <a:r>
              <a:rPr lang="ka-GE" dirty="0">
                <a:solidFill>
                  <a:srgbClr val="3333FF"/>
                </a:solidFill>
              </a:rPr>
              <a:t> ორი მოდელი: </a:t>
            </a:r>
            <a:r>
              <a:rPr lang="de-DE" dirty="0">
                <a:solidFill>
                  <a:srgbClr val="3333FF"/>
                </a:solidFill>
              </a:rPr>
              <a:t>ლოკალიზებული ელ­ე­ქ­ტ­რ­ო­­­­­ნების</a:t>
            </a:r>
            <a:r>
              <a:rPr lang="ka-GE" dirty="0">
                <a:solidFill>
                  <a:srgbClr val="3333FF"/>
                </a:solidFill>
              </a:rPr>
              <a:t> მოდელი</a:t>
            </a:r>
            <a:r>
              <a:rPr lang="de-DE" dirty="0">
                <a:solidFill>
                  <a:srgbClr val="3333FF"/>
                </a:solidFill>
              </a:rPr>
              <a:t> და კოლექტივიზებული ელექტრონების მოდელი. კონკრეტული მა­­­გ­ნ­ე­­­ტიკისათვის ამა თუ იმ მოდელის გამოყენება დამოკიდებულია მათ ენ­ე­რ­გ­ე­ტ­­­ი­კ­ულ სტრუქტურაზე. </a:t>
            </a:r>
            <a:r>
              <a:rPr lang="ka-GE" dirty="0">
                <a:solidFill>
                  <a:srgbClr val="3333FF"/>
                </a:solidFill>
              </a:rPr>
              <a:t>როცა კრისტალში ელექტრონულ დონეებს შორის სიგანე გაცილებით ნაკლებია, ვიდრე მათ შორის ენერგეტიკული მანძილი, გამოიყენება ჰეიზენბერგის ლოკალიზებული მომენტების მოდელი. ხოლო, როცა კრისტალში ელექტრონულ დონებს შორის მანძილი, ამ დონეებს შორის სიგანის რიგისაა, მაშინ გამოიყენება </a:t>
            </a:r>
            <a:r>
              <a:rPr lang="de-DE" dirty="0">
                <a:solidFill>
                  <a:srgbClr val="3333FF"/>
                </a:solidFill>
              </a:rPr>
              <a:t>კოლექტივიზირებული ელექტრონების </a:t>
            </a:r>
            <a:r>
              <a:rPr lang="ka-GE" dirty="0">
                <a:solidFill>
                  <a:srgbClr val="3333FF"/>
                </a:solidFill>
              </a:rPr>
              <a:t>ზონური მოდელი (სტონერის მოდელი). </a:t>
            </a:r>
            <a:endParaRPr lang="en-US" dirty="0">
              <a:solidFill>
                <a:srgbClr val="3333FF"/>
              </a:solidFill>
            </a:endParaRPr>
          </a:p>
          <a:p>
            <a:pPr marL="0" indent="0">
              <a:buNone/>
            </a:pPr>
            <a:endParaRPr lang="en-US" dirty="0"/>
          </a:p>
        </p:txBody>
      </p:sp>
    </p:spTree>
    <p:extLst>
      <p:ext uri="{BB962C8B-B14F-4D97-AF65-F5344CB8AC3E}">
        <p14:creationId xmlns:p14="http://schemas.microsoft.com/office/powerpoint/2010/main" val="207931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solidFill>
                <a:srgbClr val="B9FFFF"/>
              </a:solidFill>
            </p:spPr>
            <p:txBody>
              <a:bodyPr>
                <a:normAutofit/>
              </a:bodyPr>
              <a:lstStyle/>
              <a:p>
                <a14:m>
                  <m:oMath xmlns:m="http://schemas.openxmlformats.org/officeDocument/2006/math">
                    <m:r>
                      <a:rPr lang="ka-GE" sz="3200" i="1" smtClean="0">
                        <a:solidFill>
                          <a:srgbClr val="FF0000"/>
                        </a:solidFill>
                        <a:latin typeface="Cambria Math"/>
                      </a:rPr>
                      <m:t>𝑑</m:t>
                    </m:r>
                  </m:oMath>
                </a14:m>
                <a:r>
                  <a:rPr lang="ka-GE" sz="3200" dirty="0" smtClean="0">
                    <a:solidFill>
                      <a:srgbClr val="FF0000"/>
                    </a:solidFill>
                  </a:rPr>
                  <a:t>-მაგნეტიკების მაგნიტური </a:t>
                </a:r>
                <a:r>
                  <a:rPr lang="ka-GE" sz="3200" dirty="0">
                    <a:solidFill>
                      <a:srgbClr val="FF0000"/>
                    </a:solidFill>
                  </a:rPr>
                  <a:t>თვისებები</a:t>
                </a:r>
                <a:endParaRPr lang="en-US" sz="32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normAutofit fontScale="92500" lnSpcReduction="20000"/>
              </a:bodyPr>
              <a:lstStyle/>
              <a:p>
                <a:pPr marL="0" indent="0" algn="just">
                  <a:buNone/>
                </a:pPr>
                <a:r>
                  <a:rPr lang="ka-GE" dirty="0" smtClean="0">
                    <a:solidFill>
                      <a:srgbClr val="3333FF"/>
                    </a:solidFill>
                  </a:rPr>
                  <a:t>უკანასკნელ წლეებში სხვადასხვა მეთოდებით განსაზღვრული იქნა მრავალი </a:t>
                </a:r>
                <a14:m>
                  <m:oMath xmlns:m="http://schemas.openxmlformats.org/officeDocument/2006/math">
                    <m:r>
                      <a:rPr lang="ka-GE" i="1">
                        <a:solidFill>
                          <a:srgbClr val="3333FF"/>
                        </a:solidFill>
                        <a:latin typeface="Cambria Math"/>
                      </a:rPr>
                      <m:t>𝑑</m:t>
                    </m:r>
                  </m:oMath>
                </a14:m>
                <a:r>
                  <a:rPr lang="ka-GE" dirty="0">
                    <a:solidFill>
                      <a:srgbClr val="3333FF"/>
                    </a:solidFill>
                  </a:rPr>
                  <a:t>-ლითონების და მათი შენადნობის ზონური სტრუქტურა, და მათი მაგნიტური თვისებები კოლექტივიზებული ელექტრონების მოდელის მიხედვით. შესაბამისად, ამჟამად ზონური მოდელი წარმოადგენს  </a:t>
                </a:r>
                <a14:m>
                  <m:oMath xmlns:m="http://schemas.openxmlformats.org/officeDocument/2006/math">
                    <m:r>
                      <a:rPr lang="ka-GE" i="1">
                        <a:solidFill>
                          <a:srgbClr val="3333FF"/>
                        </a:solidFill>
                        <a:latin typeface="Cambria Math"/>
                      </a:rPr>
                      <m:t>𝑑</m:t>
                    </m:r>
                  </m:oMath>
                </a14:m>
                <a:r>
                  <a:rPr lang="ka-GE" dirty="0">
                    <a:solidFill>
                      <a:srgbClr val="3333FF"/>
                    </a:solidFill>
                  </a:rPr>
                  <a:t>-მაგნეტიკების მაგნიტური თვისებების აღწერის საყოველთაოდ მიღებულ მოდელს და ფართოდ გამოიყენება </a:t>
                </a:r>
                <a14:m>
                  <m:oMath xmlns:m="http://schemas.openxmlformats.org/officeDocument/2006/math">
                    <m:r>
                      <a:rPr lang="ka-GE" i="1">
                        <a:solidFill>
                          <a:srgbClr val="3333FF"/>
                        </a:solidFill>
                        <a:latin typeface="Cambria Math"/>
                      </a:rPr>
                      <m:t>𝑑</m:t>
                    </m:r>
                  </m:oMath>
                </a14:m>
                <a:r>
                  <a:rPr lang="ka-GE" dirty="0">
                    <a:solidFill>
                      <a:srgbClr val="3333FF"/>
                    </a:solidFill>
                  </a:rPr>
                  <a:t>-ლითონების  და შენადნობების მაგნიტური თვისებების შესწავლის მიზნით. </a:t>
                </a:r>
                <a:endParaRPr lang="en-US" dirty="0">
                  <a:solidFill>
                    <a:srgbClr val="3333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04" t="-3369" r="-1704" b="-3504"/>
                </a:stretch>
              </a:blipFill>
            </p:spPr>
            <p:txBody>
              <a:bodyPr/>
              <a:lstStyle/>
              <a:p>
                <a:r>
                  <a:rPr lang="en-US">
                    <a:noFill/>
                  </a:rPr>
                  <a:t> </a:t>
                </a:r>
              </a:p>
            </p:txBody>
          </p:sp>
        </mc:Fallback>
      </mc:AlternateContent>
    </p:spTree>
    <p:extLst>
      <p:ext uri="{BB962C8B-B14F-4D97-AF65-F5344CB8AC3E}">
        <p14:creationId xmlns:p14="http://schemas.microsoft.com/office/powerpoint/2010/main" val="354868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9FFFF"/>
          </a:solidFill>
        </p:spPr>
        <p:txBody>
          <a:bodyPr>
            <a:normAutofit/>
          </a:bodyPr>
          <a:lstStyle/>
          <a:p>
            <a:r>
              <a:rPr lang="ka-GE" sz="3200" dirty="0">
                <a:solidFill>
                  <a:srgbClr val="FF0000"/>
                </a:solidFill>
              </a:rPr>
              <a:t>კოლექტივიზებული ელექტრონების მეტამაგნეტიზმი</a:t>
            </a:r>
            <a:endParaRPr lang="en-US" sz="3200"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normAutofit fontScale="77500" lnSpcReduction="20000"/>
              </a:bodyPr>
              <a:lstStyle/>
              <a:p>
                <a:pPr marL="0" indent="0" algn="just">
                  <a:buNone/>
                </a:pPr>
                <a:endParaRPr lang="ka-GE" dirty="0" smtClean="0">
                  <a:solidFill>
                    <a:srgbClr val="3333FF"/>
                  </a:solidFill>
                </a:endParaRPr>
              </a:p>
              <a:p>
                <a:pPr marL="0" indent="0" algn="just">
                  <a:buNone/>
                </a:pPr>
                <a:r>
                  <a:rPr lang="ka-GE" dirty="0" smtClean="0">
                    <a:solidFill>
                      <a:srgbClr val="3333FF"/>
                    </a:solidFill>
                  </a:rPr>
                  <a:t>მაგნეტიზმის ზონური ბუნების სპეციფიკურ გამოვლინებას წარმოადგენს კოლექტივიზებული ელექტრონების მეტამაგნეტიზმი (პარამაგნეტიკების ზონური მეტამაგნეტიზმი), რომელიც პირველად შესწავლილი იქნა ვოლფარტის და როუდსის მიერ და აჩვენეს, რომ შესაძლებელია სიტუაცია, როცა მაგნიტურ ველში (გარეშე, ან ეფექტურ) ზონური ელექტრონების პარამაგნიტური სისტემა ნახტომისებურად გადადის ფერომაგნიტურ მდგომარეობაში. ამ მოვლენას კოლექტივიზებული ელექტრონების მეტამაგნეტიზმი ეწოდება, და ადგილი აქვს მაგალითად, ინტერმეტალურ ნაერთებში - </a:t>
                </a:r>
                <a14:m>
                  <m:oMath xmlns:m="http://schemas.openxmlformats.org/officeDocument/2006/math">
                    <m:r>
                      <a:rPr lang="ka-GE" i="1">
                        <a:solidFill>
                          <a:srgbClr val="3333FF"/>
                        </a:solidFill>
                        <a:latin typeface="Cambria Math"/>
                      </a:rPr>
                      <m:t>𝑌</m:t>
                    </m:r>
                    <m:sSub>
                      <m:sSubPr>
                        <m:ctrlPr>
                          <a:rPr lang="en-US" i="1">
                            <a:solidFill>
                              <a:srgbClr val="3333FF"/>
                            </a:solidFill>
                            <a:latin typeface="Cambria Math"/>
                          </a:rPr>
                        </m:ctrlPr>
                      </m:sSubPr>
                      <m:e>
                        <m:r>
                          <a:rPr lang="ka-GE" i="1">
                            <a:solidFill>
                              <a:srgbClr val="3333FF"/>
                            </a:solidFill>
                            <a:latin typeface="Cambria Math"/>
                          </a:rPr>
                          <m:t>𝐶𝑜</m:t>
                        </m:r>
                      </m:e>
                      <m:sub>
                        <m:r>
                          <a:rPr lang="ka-GE" i="1">
                            <a:solidFill>
                              <a:srgbClr val="3333FF"/>
                            </a:solidFill>
                            <a:latin typeface="Cambria Math"/>
                          </a:rPr>
                          <m:t>2</m:t>
                        </m:r>
                      </m:sub>
                    </m:sSub>
                  </m:oMath>
                </a14:m>
                <a:r>
                  <a:rPr lang="en-US" dirty="0">
                    <a:solidFill>
                      <a:srgbClr val="3333FF"/>
                    </a:solidFill>
                  </a:rPr>
                  <a:t> </a:t>
                </a:r>
                <a:r>
                  <a:rPr lang="ka-GE" dirty="0">
                    <a:solidFill>
                      <a:srgbClr val="3333FF"/>
                    </a:solidFill>
                  </a:rPr>
                  <a:t>და </a:t>
                </a:r>
                <a14:m>
                  <m:oMath xmlns:m="http://schemas.openxmlformats.org/officeDocument/2006/math">
                    <m:r>
                      <a:rPr lang="ka-GE" i="1">
                        <a:solidFill>
                          <a:srgbClr val="3333FF"/>
                        </a:solidFill>
                        <a:latin typeface="Cambria Math"/>
                      </a:rPr>
                      <m:t>𝐿𝑢</m:t>
                    </m:r>
                    <m:sSub>
                      <m:sSubPr>
                        <m:ctrlPr>
                          <a:rPr lang="en-US" i="1">
                            <a:solidFill>
                              <a:srgbClr val="3333FF"/>
                            </a:solidFill>
                            <a:latin typeface="Cambria Math"/>
                          </a:rPr>
                        </m:ctrlPr>
                      </m:sSubPr>
                      <m:e>
                        <m:r>
                          <a:rPr lang="ka-GE" i="1">
                            <a:solidFill>
                              <a:srgbClr val="3333FF"/>
                            </a:solidFill>
                            <a:latin typeface="Cambria Math"/>
                          </a:rPr>
                          <m:t>𝐶𝑜</m:t>
                        </m:r>
                      </m:e>
                      <m:sub>
                        <m:r>
                          <a:rPr lang="ka-GE" i="1">
                            <a:solidFill>
                              <a:srgbClr val="3333FF"/>
                            </a:solidFill>
                            <a:latin typeface="Cambria Math"/>
                          </a:rPr>
                          <m:t>2</m:t>
                        </m:r>
                      </m:sub>
                    </m:sSub>
                  </m:oMath>
                </a14:m>
                <a:r>
                  <a:rPr lang="ka-GE" dirty="0">
                    <a:solidFill>
                      <a:srgbClr val="3333FF"/>
                    </a:solidFill>
                  </a:rPr>
                  <a:t> (ნახ. 1). </a:t>
                </a:r>
                <a:endParaRPr lang="en-US" dirty="0">
                  <a:solidFill>
                    <a:srgbClr val="3333FF"/>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r="-1185"/>
                </a:stretch>
              </a:blipFill>
            </p:spPr>
            <p:txBody>
              <a:bodyPr/>
              <a:lstStyle/>
              <a:p>
                <a:r>
                  <a:rPr lang="en-US">
                    <a:noFill/>
                  </a:rPr>
                  <a:t> </a:t>
                </a:r>
              </a:p>
            </p:txBody>
          </p:sp>
        </mc:Fallback>
      </mc:AlternateContent>
    </p:spTree>
    <p:extLst>
      <p:ext uri="{BB962C8B-B14F-4D97-AF65-F5344CB8AC3E}">
        <p14:creationId xmlns:p14="http://schemas.microsoft.com/office/powerpoint/2010/main" val="98440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8229600" cy="1325562"/>
              </a:xfrm>
              <a:solidFill>
                <a:srgbClr val="B9FFFF"/>
              </a:solidFill>
            </p:spPr>
            <p:txBody>
              <a:bodyPr>
                <a:normAutofit fontScale="90000"/>
              </a:bodyPr>
              <a:lstStyle/>
              <a:p>
                <a:r>
                  <a:rPr lang="ka-GE" sz="3600" dirty="0" smtClean="0"/>
                  <a:t/>
                </a:r>
                <a:br>
                  <a:rPr lang="ka-GE" sz="3600" dirty="0" smtClean="0"/>
                </a:br>
                <a:r>
                  <a:rPr lang="ka-GE" sz="3600" dirty="0" smtClean="0">
                    <a:solidFill>
                      <a:srgbClr val="FF0000"/>
                    </a:solidFill>
                  </a:rPr>
                  <a:t>ნახ</a:t>
                </a:r>
                <a:r>
                  <a:rPr lang="ka-GE" sz="3600" dirty="0">
                    <a:solidFill>
                      <a:srgbClr val="FF0000"/>
                    </a:solidFill>
                  </a:rPr>
                  <a:t>. 1. </a:t>
                </a:r>
                <a14:m>
                  <m:oMath xmlns:m="http://schemas.openxmlformats.org/officeDocument/2006/math">
                    <m:r>
                      <a:rPr lang="en-US" sz="3600" i="1">
                        <a:solidFill>
                          <a:srgbClr val="FF0000"/>
                        </a:solidFill>
                        <a:latin typeface="Cambria Math"/>
                      </a:rPr>
                      <m:t>𝑌</m:t>
                    </m:r>
                    <m:sSub>
                      <m:sSubPr>
                        <m:ctrlPr>
                          <a:rPr lang="en-US" sz="3600" i="1">
                            <a:solidFill>
                              <a:srgbClr val="FF0000"/>
                            </a:solidFill>
                            <a:latin typeface="Cambria Math"/>
                          </a:rPr>
                        </m:ctrlPr>
                      </m:sSubPr>
                      <m:e>
                        <m:r>
                          <a:rPr lang="en-US" sz="3600" i="1">
                            <a:solidFill>
                              <a:srgbClr val="FF0000"/>
                            </a:solidFill>
                            <a:latin typeface="Cambria Math"/>
                          </a:rPr>
                          <m:t>𝐶𝑜</m:t>
                        </m:r>
                      </m:e>
                      <m:sub>
                        <m:r>
                          <a:rPr lang="en-US" sz="3600" i="1">
                            <a:solidFill>
                              <a:srgbClr val="FF0000"/>
                            </a:solidFill>
                            <a:latin typeface="Cambria Math"/>
                          </a:rPr>
                          <m:t>2</m:t>
                        </m:r>
                      </m:sub>
                    </m:sSub>
                    <m:r>
                      <a:rPr lang="en-US" sz="3600" i="1">
                        <a:solidFill>
                          <a:srgbClr val="FF0000"/>
                        </a:solidFill>
                        <a:latin typeface="Cambria Math"/>
                      </a:rPr>
                      <m:t> </m:t>
                    </m:r>
                    <m:r>
                      <a:rPr lang="ka-GE" sz="3600">
                        <a:solidFill>
                          <a:srgbClr val="FF0000"/>
                        </a:solidFill>
                        <a:latin typeface="Cambria Math"/>
                      </a:rPr>
                      <m:t>და </m:t>
                    </m:r>
                    <m:r>
                      <a:rPr lang="en-US" sz="3600" i="1">
                        <a:solidFill>
                          <a:srgbClr val="FF0000"/>
                        </a:solidFill>
                        <a:latin typeface="Cambria Math"/>
                      </a:rPr>
                      <m:t>𝐿𝑢</m:t>
                    </m:r>
                    <m:sSub>
                      <m:sSubPr>
                        <m:ctrlPr>
                          <a:rPr lang="en-US" sz="3600" i="1">
                            <a:solidFill>
                              <a:srgbClr val="FF0000"/>
                            </a:solidFill>
                            <a:latin typeface="Cambria Math"/>
                          </a:rPr>
                        </m:ctrlPr>
                      </m:sSubPr>
                      <m:e>
                        <m:r>
                          <a:rPr lang="en-US" sz="3600" i="1">
                            <a:solidFill>
                              <a:srgbClr val="FF0000"/>
                            </a:solidFill>
                            <a:latin typeface="Cambria Math"/>
                          </a:rPr>
                          <m:t>𝐶𝑜</m:t>
                        </m:r>
                      </m:e>
                      <m:sub>
                        <m:r>
                          <a:rPr lang="en-US" sz="3600" i="1">
                            <a:solidFill>
                              <a:srgbClr val="FF0000"/>
                            </a:solidFill>
                            <a:latin typeface="Cambria Math"/>
                          </a:rPr>
                          <m:t>2</m:t>
                        </m:r>
                      </m:sub>
                    </m:sSub>
                    <m:r>
                      <a:rPr lang="en-US" sz="3600" i="1">
                        <a:solidFill>
                          <a:srgbClr val="FF0000"/>
                        </a:solidFill>
                        <a:latin typeface="Cambria Math"/>
                      </a:rPr>
                      <m:t> </m:t>
                    </m:r>
                  </m:oMath>
                </a14:m>
                <a:r>
                  <a:rPr lang="ka-GE" sz="3600" dirty="0">
                    <a:solidFill>
                      <a:srgbClr val="FF0000"/>
                    </a:solidFill>
                  </a:rPr>
                  <a:t>სისტემების დამაგნიტებულობის მრუდები</a:t>
                </a:r>
                <a:r>
                  <a:rPr lang="ka-GE" sz="3600" dirty="0"/>
                  <a:t>.</a:t>
                </a:r>
                <a:r>
                  <a:rPr lang="en-US" dirty="0"/>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8229600" cy="1325562"/>
              </a:xfrm>
              <a:blipFill rotWithShape="1">
                <a:blip r:embed="rId2"/>
                <a:stretch>
                  <a:fillRect t="-917" b="-1376"/>
                </a:stretch>
              </a:blipFill>
            </p:spPr>
            <p:txBody>
              <a:bodyPr/>
              <a:lstStyle/>
              <a:p>
                <a:r>
                  <a:rPr lang="en-US">
                    <a:noFill/>
                  </a:rPr>
                  <a:t> </a:t>
                </a:r>
              </a:p>
            </p:txBody>
          </p:sp>
        </mc:Fallback>
      </mc:AlternateContent>
      <p:pic>
        <p:nvPicPr>
          <p:cNvPr id="4" name="Рисунок 2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5334000" cy="3276600"/>
          </a:xfrm>
          <a:prstGeom prst="rect">
            <a:avLst/>
          </a:prstGeom>
          <a:noFill/>
          <a:ln>
            <a:noFill/>
          </a:ln>
        </p:spPr>
      </p:pic>
    </p:spTree>
    <p:extLst>
      <p:ext uri="{BB962C8B-B14F-4D97-AF65-F5344CB8AC3E}">
        <p14:creationId xmlns:p14="http://schemas.microsoft.com/office/powerpoint/2010/main" val="92547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solidFill>
                <a:srgbClr val="B9FFFF"/>
              </a:solidFill>
            </p:spPr>
            <p:txBody>
              <a:bodyPr>
                <a:normAutofit fontScale="90000"/>
              </a:bodyPr>
              <a:lstStyle/>
              <a:p>
                <a:r>
                  <a:rPr lang="ka-GE" sz="3100" dirty="0" smtClean="0"/>
                  <a:t/>
                </a:r>
                <a:br>
                  <a:rPr lang="ka-GE" sz="3100" dirty="0" smtClean="0"/>
                </a:br>
                <a:r>
                  <a:rPr lang="ka-GE" sz="3100" dirty="0" smtClean="0">
                    <a:solidFill>
                      <a:srgbClr val="FF0000"/>
                    </a:solidFill>
                  </a:rPr>
                  <a:t>ნახ</a:t>
                </a:r>
                <a:r>
                  <a:rPr lang="ka-GE" sz="3100" dirty="0">
                    <a:solidFill>
                      <a:srgbClr val="FF0000"/>
                    </a:solidFill>
                  </a:rPr>
                  <a:t>. 2. </a:t>
                </a:r>
                <a14:m>
                  <m:oMath xmlns:m="http://schemas.openxmlformats.org/officeDocument/2006/math">
                    <m:sSub>
                      <m:sSubPr>
                        <m:ctrlPr>
                          <a:rPr lang="en-US" sz="3100" i="1">
                            <a:solidFill>
                              <a:srgbClr val="FF0000"/>
                            </a:solidFill>
                            <a:latin typeface="Cambria Math"/>
                          </a:rPr>
                        </m:ctrlPr>
                      </m:sSubPr>
                      <m:e>
                        <m:r>
                          <a:rPr lang="ka-GE" sz="3100" i="1">
                            <a:solidFill>
                              <a:srgbClr val="FF0000"/>
                            </a:solidFill>
                            <a:latin typeface="Cambria Math"/>
                          </a:rPr>
                          <m:t>𝑌</m:t>
                        </m:r>
                      </m:e>
                      <m:sub>
                        <m:r>
                          <a:rPr lang="ka-GE" sz="3100" i="1">
                            <a:solidFill>
                              <a:srgbClr val="FF0000"/>
                            </a:solidFill>
                            <a:latin typeface="Cambria Math"/>
                          </a:rPr>
                          <m:t>1−</m:t>
                        </m:r>
                        <m:r>
                          <a:rPr lang="ka-GE" sz="3100" i="1">
                            <a:solidFill>
                              <a:srgbClr val="FF0000"/>
                            </a:solidFill>
                            <a:latin typeface="Cambria Math"/>
                          </a:rPr>
                          <m:t>𝑡</m:t>
                        </m:r>
                      </m:sub>
                    </m:sSub>
                    <m:sSub>
                      <m:sSubPr>
                        <m:ctrlPr>
                          <a:rPr lang="en-US" sz="3100" i="1">
                            <a:solidFill>
                              <a:srgbClr val="FF0000"/>
                            </a:solidFill>
                            <a:latin typeface="Cambria Math"/>
                          </a:rPr>
                        </m:ctrlPr>
                      </m:sSubPr>
                      <m:e>
                        <m:r>
                          <a:rPr lang="ka-GE" sz="3100" i="1">
                            <a:solidFill>
                              <a:srgbClr val="FF0000"/>
                            </a:solidFill>
                            <a:latin typeface="Cambria Math"/>
                          </a:rPr>
                          <m:t>𝐺𝑑</m:t>
                        </m:r>
                      </m:e>
                      <m:sub>
                        <m:r>
                          <a:rPr lang="ka-GE" sz="3100" i="1">
                            <a:solidFill>
                              <a:srgbClr val="FF0000"/>
                            </a:solidFill>
                            <a:latin typeface="Cambria Math"/>
                          </a:rPr>
                          <m:t>𝑡</m:t>
                        </m:r>
                      </m:sub>
                    </m:sSub>
                    <m:r>
                      <a:rPr lang="ka-GE" sz="3100" i="1">
                        <a:solidFill>
                          <a:srgbClr val="FF0000"/>
                        </a:solidFill>
                        <a:latin typeface="Cambria Math"/>
                      </a:rPr>
                      <m:t>(</m:t>
                    </m:r>
                    <m:sSub>
                      <m:sSubPr>
                        <m:ctrlPr>
                          <a:rPr lang="en-US" sz="3100" i="1">
                            <a:solidFill>
                              <a:srgbClr val="FF0000"/>
                            </a:solidFill>
                            <a:latin typeface="Cambria Math"/>
                          </a:rPr>
                        </m:ctrlPr>
                      </m:sSubPr>
                      <m:e>
                        <m:r>
                          <a:rPr lang="ka-GE" sz="3100" i="1">
                            <a:solidFill>
                              <a:srgbClr val="FF0000"/>
                            </a:solidFill>
                            <a:latin typeface="Cambria Math"/>
                          </a:rPr>
                          <m:t>𝐶𝑜</m:t>
                        </m:r>
                      </m:e>
                      <m:sub>
                        <m:r>
                          <a:rPr lang="ka-GE" sz="3100" i="1">
                            <a:solidFill>
                              <a:srgbClr val="FF0000"/>
                            </a:solidFill>
                            <a:latin typeface="Cambria Math"/>
                          </a:rPr>
                          <m:t>1−</m:t>
                        </m:r>
                        <m:r>
                          <a:rPr lang="ka-GE" sz="3100" i="1">
                            <a:solidFill>
                              <a:srgbClr val="FF0000"/>
                            </a:solidFill>
                            <a:latin typeface="Cambria Math"/>
                          </a:rPr>
                          <m:t>𝑥</m:t>
                        </m:r>
                      </m:sub>
                    </m:sSub>
                    <m:sSub>
                      <m:sSubPr>
                        <m:ctrlPr>
                          <a:rPr lang="en-US" sz="3100" i="1">
                            <a:solidFill>
                              <a:srgbClr val="FF0000"/>
                            </a:solidFill>
                            <a:latin typeface="Cambria Math"/>
                          </a:rPr>
                        </m:ctrlPr>
                      </m:sSubPr>
                      <m:e>
                        <m:r>
                          <a:rPr lang="ka-GE" sz="3100" i="1">
                            <a:solidFill>
                              <a:srgbClr val="FF0000"/>
                            </a:solidFill>
                            <a:latin typeface="Cambria Math"/>
                          </a:rPr>
                          <m:t>𝐴</m:t>
                        </m:r>
                        <m:r>
                          <a:rPr lang="ka-GE" sz="3100" i="1">
                            <a:solidFill>
                              <a:srgbClr val="FF0000"/>
                            </a:solidFill>
                            <a:latin typeface="Cambria Math"/>
                          </a:rPr>
                          <m:t>𝓁</m:t>
                        </m:r>
                      </m:e>
                      <m:sub>
                        <m:r>
                          <a:rPr lang="ka-GE" sz="3100" i="1">
                            <a:solidFill>
                              <a:srgbClr val="FF0000"/>
                            </a:solidFill>
                            <a:latin typeface="Cambria Math"/>
                          </a:rPr>
                          <m:t>𝑥</m:t>
                        </m:r>
                      </m:sub>
                    </m:sSub>
                    <m:sSub>
                      <m:sSubPr>
                        <m:ctrlPr>
                          <a:rPr lang="en-US" sz="3100" i="1">
                            <a:solidFill>
                              <a:srgbClr val="FF0000"/>
                            </a:solidFill>
                            <a:latin typeface="Cambria Math"/>
                          </a:rPr>
                        </m:ctrlPr>
                      </m:sSubPr>
                      <m:e>
                        <m:r>
                          <a:rPr lang="ka-GE" sz="3100" i="1">
                            <a:solidFill>
                              <a:srgbClr val="FF0000"/>
                            </a:solidFill>
                            <a:latin typeface="Cambria Math"/>
                          </a:rPr>
                          <m:t>)</m:t>
                        </m:r>
                      </m:e>
                      <m:sub>
                        <m:r>
                          <a:rPr lang="ka-GE" sz="3100" i="1">
                            <a:solidFill>
                              <a:srgbClr val="FF0000"/>
                            </a:solidFill>
                            <a:latin typeface="Cambria Math"/>
                          </a:rPr>
                          <m:t>2</m:t>
                        </m:r>
                      </m:sub>
                    </m:sSub>
                  </m:oMath>
                </a14:m>
                <a:r>
                  <a:rPr lang="en-US" sz="3100" dirty="0">
                    <a:solidFill>
                      <a:srgbClr val="FF0000"/>
                    </a:solidFill>
                  </a:rPr>
                  <a:t> </a:t>
                </a:r>
                <a:r>
                  <a:rPr lang="ka-GE" sz="3100" dirty="0">
                    <a:solidFill>
                      <a:srgbClr val="FF0000"/>
                    </a:solidFill>
                  </a:rPr>
                  <a:t>სისტემის დამაგნიტებულობის მრუდები.</a:t>
                </a:r>
                <a:r>
                  <a:rPr lang="en-US" dirty="0"/>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4787"/>
                </a:stretch>
              </a:blipFill>
            </p:spPr>
            <p:txBody>
              <a:bodyPr/>
              <a:lstStyle/>
              <a:p>
                <a:r>
                  <a:rPr lang="en-US">
                    <a:noFill/>
                  </a:rPr>
                  <a:t> </a:t>
                </a:r>
              </a:p>
            </p:txBody>
          </p:sp>
        </mc:Fallback>
      </mc:AlternateContent>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1" y="1828800"/>
            <a:ext cx="4572000" cy="3315335"/>
          </a:xfrm>
          <a:prstGeom prst="rect">
            <a:avLst/>
          </a:prstGeom>
          <a:noFill/>
          <a:ln>
            <a:noFill/>
          </a:ln>
        </p:spPr>
      </p:pic>
    </p:spTree>
    <p:extLst>
      <p:ext uri="{BB962C8B-B14F-4D97-AF65-F5344CB8AC3E}">
        <p14:creationId xmlns:p14="http://schemas.microsoft.com/office/powerpoint/2010/main" val="205434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solidFill>
                <a:srgbClr val="B9FFFF"/>
              </a:solidFill>
            </p:spPr>
            <p:txBody>
              <a:bodyPr>
                <a:normAutofit fontScale="90000"/>
              </a:bodyPr>
              <a:lstStyle/>
              <a:p>
                <a:r>
                  <a:rPr lang="ka-GE" sz="3100" dirty="0" smtClean="0"/>
                  <a:t/>
                </a:r>
                <a:br>
                  <a:rPr lang="ka-GE" sz="3100" dirty="0" smtClean="0"/>
                </a:br>
                <a:r>
                  <a:rPr lang="ka-GE" sz="3100" dirty="0" smtClean="0">
                    <a:solidFill>
                      <a:srgbClr val="FF0000"/>
                    </a:solidFill>
                  </a:rPr>
                  <a:t>ნახ</a:t>
                </a:r>
                <a:r>
                  <a:rPr lang="ka-GE" sz="3100" dirty="0">
                    <a:solidFill>
                      <a:srgbClr val="FF0000"/>
                    </a:solidFill>
                  </a:rPr>
                  <a:t>. 3. </a:t>
                </a:r>
                <a14:m>
                  <m:oMath xmlns:m="http://schemas.openxmlformats.org/officeDocument/2006/math">
                    <m:sSub>
                      <m:sSubPr>
                        <m:ctrlPr>
                          <a:rPr lang="en-US" sz="3100" i="1">
                            <a:solidFill>
                              <a:srgbClr val="FF0000"/>
                            </a:solidFill>
                            <a:latin typeface="Cambria Math"/>
                          </a:rPr>
                        </m:ctrlPr>
                      </m:sSubPr>
                      <m:e>
                        <m:r>
                          <a:rPr lang="ka-GE" sz="3100" i="1">
                            <a:solidFill>
                              <a:srgbClr val="FF0000"/>
                            </a:solidFill>
                            <a:latin typeface="Cambria Math"/>
                          </a:rPr>
                          <m:t>𝐿𝑢</m:t>
                        </m:r>
                      </m:e>
                      <m:sub>
                        <m:r>
                          <a:rPr lang="ka-GE" sz="3100" i="1">
                            <a:solidFill>
                              <a:srgbClr val="FF0000"/>
                            </a:solidFill>
                            <a:latin typeface="Cambria Math"/>
                          </a:rPr>
                          <m:t>1−</m:t>
                        </m:r>
                        <m:r>
                          <a:rPr lang="ka-GE" sz="3100" i="1">
                            <a:solidFill>
                              <a:srgbClr val="FF0000"/>
                            </a:solidFill>
                            <a:latin typeface="Cambria Math"/>
                          </a:rPr>
                          <m:t>𝑡</m:t>
                        </m:r>
                      </m:sub>
                    </m:sSub>
                    <m:sSub>
                      <m:sSubPr>
                        <m:ctrlPr>
                          <a:rPr lang="en-US" sz="3100" i="1">
                            <a:solidFill>
                              <a:srgbClr val="FF0000"/>
                            </a:solidFill>
                            <a:latin typeface="Cambria Math"/>
                          </a:rPr>
                        </m:ctrlPr>
                      </m:sSubPr>
                      <m:e>
                        <m:r>
                          <a:rPr lang="ka-GE" sz="3100" i="1">
                            <a:solidFill>
                              <a:srgbClr val="FF0000"/>
                            </a:solidFill>
                            <a:latin typeface="Cambria Math"/>
                          </a:rPr>
                          <m:t>𝐺𝑑</m:t>
                        </m:r>
                      </m:e>
                      <m:sub>
                        <m:r>
                          <a:rPr lang="ka-GE" sz="3100" i="1">
                            <a:solidFill>
                              <a:srgbClr val="FF0000"/>
                            </a:solidFill>
                            <a:latin typeface="Cambria Math"/>
                          </a:rPr>
                          <m:t>𝑡</m:t>
                        </m:r>
                      </m:sub>
                    </m:sSub>
                    <m:r>
                      <a:rPr lang="ka-GE" sz="3100" i="1">
                        <a:solidFill>
                          <a:srgbClr val="FF0000"/>
                        </a:solidFill>
                        <a:latin typeface="Cambria Math"/>
                      </a:rPr>
                      <m:t>(</m:t>
                    </m:r>
                    <m:sSub>
                      <m:sSubPr>
                        <m:ctrlPr>
                          <a:rPr lang="en-US" sz="3100" i="1">
                            <a:solidFill>
                              <a:srgbClr val="FF0000"/>
                            </a:solidFill>
                            <a:latin typeface="Cambria Math"/>
                          </a:rPr>
                        </m:ctrlPr>
                      </m:sSubPr>
                      <m:e>
                        <m:r>
                          <a:rPr lang="ka-GE" sz="3100" i="1">
                            <a:solidFill>
                              <a:srgbClr val="FF0000"/>
                            </a:solidFill>
                            <a:latin typeface="Cambria Math"/>
                          </a:rPr>
                          <m:t>𝐶𝑜</m:t>
                        </m:r>
                      </m:e>
                      <m:sub>
                        <m:r>
                          <a:rPr lang="ka-GE" sz="3100" i="1">
                            <a:solidFill>
                              <a:srgbClr val="FF0000"/>
                            </a:solidFill>
                            <a:latin typeface="Cambria Math"/>
                          </a:rPr>
                          <m:t>1−</m:t>
                        </m:r>
                        <m:r>
                          <a:rPr lang="ka-GE" sz="3100" i="1">
                            <a:solidFill>
                              <a:srgbClr val="FF0000"/>
                            </a:solidFill>
                            <a:latin typeface="Cambria Math"/>
                          </a:rPr>
                          <m:t>𝑥</m:t>
                        </m:r>
                      </m:sub>
                    </m:sSub>
                    <m:sSub>
                      <m:sSubPr>
                        <m:ctrlPr>
                          <a:rPr lang="en-US" sz="3100" i="1">
                            <a:solidFill>
                              <a:srgbClr val="FF0000"/>
                            </a:solidFill>
                            <a:latin typeface="Cambria Math"/>
                          </a:rPr>
                        </m:ctrlPr>
                      </m:sSubPr>
                      <m:e>
                        <m:r>
                          <a:rPr lang="ka-GE" sz="3100" i="1">
                            <a:solidFill>
                              <a:srgbClr val="FF0000"/>
                            </a:solidFill>
                            <a:latin typeface="Cambria Math"/>
                          </a:rPr>
                          <m:t>𝐴</m:t>
                        </m:r>
                        <m:r>
                          <a:rPr lang="ka-GE" sz="3100" i="1">
                            <a:solidFill>
                              <a:srgbClr val="FF0000"/>
                            </a:solidFill>
                            <a:latin typeface="Cambria Math"/>
                          </a:rPr>
                          <m:t>𝓁</m:t>
                        </m:r>
                      </m:e>
                      <m:sub>
                        <m:r>
                          <a:rPr lang="ka-GE" sz="3100" i="1">
                            <a:solidFill>
                              <a:srgbClr val="FF0000"/>
                            </a:solidFill>
                            <a:latin typeface="Cambria Math"/>
                          </a:rPr>
                          <m:t>𝑥</m:t>
                        </m:r>
                      </m:sub>
                    </m:sSub>
                    <m:sSub>
                      <m:sSubPr>
                        <m:ctrlPr>
                          <a:rPr lang="en-US" sz="3100" i="1">
                            <a:solidFill>
                              <a:srgbClr val="FF0000"/>
                            </a:solidFill>
                            <a:latin typeface="Cambria Math"/>
                          </a:rPr>
                        </m:ctrlPr>
                      </m:sSubPr>
                      <m:e>
                        <m:r>
                          <a:rPr lang="ka-GE" sz="3100" i="1">
                            <a:solidFill>
                              <a:srgbClr val="FF0000"/>
                            </a:solidFill>
                            <a:latin typeface="Cambria Math"/>
                          </a:rPr>
                          <m:t>)</m:t>
                        </m:r>
                      </m:e>
                      <m:sub>
                        <m:r>
                          <a:rPr lang="ka-GE" sz="3100" i="1">
                            <a:solidFill>
                              <a:srgbClr val="FF0000"/>
                            </a:solidFill>
                            <a:latin typeface="Cambria Math"/>
                          </a:rPr>
                          <m:t>2</m:t>
                        </m:r>
                      </m:sub>
                    </m:sSub>
                  </m:oMath>
                </a14:m>
                <a:r>
                  <a:rPr lang="en-US" sz="3100" dirty="0">
                    <a:solidFill>
                      <a:srgbClr val="FF0000"/>
                    </a:solidFill>
                  </a:rPr>
                  <a:t> </a:t>
                </a:r>
                <a14:m>
                  <m:oMath xmlns:m="http://schemas.openxmlformats.org/officeDocument/2006/math">
                    <m:r>
                      <a:rPr lang="en-US" sz="3100" i="1">
                        <a:solidFill>
                          <a:srgbClr val="FF0000"/>
                        </a:solidFill>
                        <a:latin typeface="Cambria Math"/>
                      </a:rPr>
                      <m:t> </m:t>
                    </m:r>
                  </m:oMath>
                </a14:m>
                <a:r>
                  <a:rPr lang="ka-GE" sz="3100" dirty="0">
                    <a:solidFill>
                      <a:srgbClr val="FF0000"/>
                    </a:solidFill>
                  </a:rPr>
                  <a:t>სისტემის დამაგნიტებულობის </a:t>
                </a:r>
                <a:r>
                  <a:rPr lang="ka-GE" sz="3100" dirty="0" smtClean="0">
                    <a:solidFill>
                      <a:srgbClr val="FF0000"/>
                    </a:solidFill>
                  </a:rPr>
                  <a:t>მრუდები</a:t>
                </a:r>
                <a:r>
                  <a:rPr lang="en-US" dirty="0"/>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4787"/>
                </a:stretch>
              </a:blipFill>
            </p:spPr>
            <p:txBody>
              <a:bodyPr/>
              <a:lstStyle/>
              <a:p>
                <a:r>
                  <a:rPr lang="en-US">
                    <a:noFill/>
                  </a:rPr>
                  <a:t> </a:t>
                </a:r>
              </a:p>
            </p:txBody>
          </p:sp>
        </mc:Fallback>
      </mc:AlternateContent>
      <p:pic>
        <p:nvPicPr>
          <p:cNvPr id="4" name="Рисунок 422" descr="2"/>
          <p:cNvPicPr>
            <a:picLocks noGrp="1"/>
          </p:cNvPicPr>
          <p:nvPr>
            <p:ph idx="1"/>
          </p:nvPr>
        </p:nvPicPr>
        <p:blipFill>
          <a:blip r:embed="rId3">
            <a:extLst>
              <a:ext uri="{28A0092B-C50C-407E-A947-70E740481C1C}">
                <a14:useLocalDpi xmlns:a14="http://schemas.microsoft.com/office/drawing/2010/main" val="0"/>
              </a:ext>
            </a:extLst>
          </a:blip>
          <a:srcRect l="3917" t="2902" r="37244" b="35265"/>
          <a:stretch>
            <a:fillRect/>
          </a:stretch>
        </p:blipFill>
        <p:spPr bwMode="auto">
          <a:xfrm>
            <a:off x="2162101" y="2096303"/>
            <a:ext cx="4819797" cy="3533756"/>
          </a:xfrm>
          <a:prstGeom prst="rect">
            <a:avLst/>
          </a:prstGeom>
          <a:noFill/>
          <a:ln>
            <a:noFill/>
          </a:ln>
        </p:spPr>
      </p:pic>
    </p:spTree>
    <p:extLst>
      <p:ext uri="{BB962C8B-B14F-4D97-AF65-F5344CB8AC3E}">
        <p14:creationId xmlns:p14="http://schemas.microsoft.com/office/powerpoint/2010/main" val="11699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solidFill>
                <a:srgbClr val="B9FFFF"/>
              </a:solidFill>
            </p:spPr>
            <p:txBody>
              <a:bodyPr>
                <a:normAutofit/>
              </a:bodyPr>
              <a:lstStyle/>
              <a:p>
                <a14:m>
                  <m:oMath xmlns:m="http://schemas.openxmlformats.org/officeDocument/2006/math">
                    <m:r>
                      <a:rPr lang="ka-GE" sz="2800" i="1" smtClean="0">
                        <a:solidFill>
                          <a:srgbClr val="FF0000"/>
                        </a:solidFill>
                        <a:latin typeface="Cambria Math"/>
                      </a:rPr>
                      <m:t>𝐺𝑑</m:t>
                    </m:r>
                  </m:oMath>
                </a14:m>
                <a:r>
                  <a:rPr lang="ka-GE" sz="2800" dirty="0">
                    <a:solidFill>
                      <a:srgbClr val="FF0000"/>
                    </a:solidFill>
                  </a:rPr>
                  <a:t>-ს </a:t>
                </a:r>
                <a:r>
                  <a:rPr lang="ka-GE" sz="2800" dirty="0" smtClean="0">
                    <a:solidFill>
                      <a:srgbClr val="FF0000"/>
                    </a:solidFill>
                  </a:rPr>
                  <a:t>ნანონაწილაკების შესწავლის მიზანი</a:t>
                </a:r>
                <a:endParaRPr lang="en-US" sz="2800" dirty="0">
                  <a:solidFill>
                    <a:srgbClr val="FF00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solidFill>
                <a:srgbClr val="FFD1FF"/>
              </a:solidFill>
            </p:spPr>
            <p:txBody>
              <a:bodyPr>
                <a:normAutofit fontScale="92500"/>
              </a:bodyPr>
              <a:lstStyle/>
              <a:p>
                <a:pPr marL="0" indent="0" algn="just">
                  <a:buNone/>
                </a:pPr>
                <a:r>
                  <a:rPr lang="ka-GE" dirty="0"/>
                  <a:t>უკანასკნელ წლეებში მაგნიტური ნანონაწილაკების  </a:t>
                </a:r>
                <a:r>
                  <a:rPr lang="ka-GE" dirty="0" smtClean="0"/>
                  <a:t>ტექნიკასა </a:t>
                </a:r>
                <a:r>
                  <a:rPr lang="ka-GE" dirty="0"/>
                  <a:t>და მედიცინაში </a:t>
                </a:r>
                <a:r>
                  <a:rPr lang="ka-GE" dirty="0" smtClean="0"/>
                  <a:t> </a:t>
                </a:r>
                <a:r>
                  <a:rPr lang="ka-GE" dirty="0"/>
                  <a:t>გამოყენების განვითარებასთან დაკავშირებით წარმოიშვა მათი თვისებების დეტალური შესწავლის აუცილებლობა. განსაკუთრებით საინტერესოა </a:t>
                </a:r>
                <a14:m>
                  <m:oMath xmlns:m="http://schemas.openxmlformats.org/officeDocument/2006/math">
                    <m:r>
                      <a:rPr lang="ka-GE" i="1">
                        <a:latin typeface="Cambria Math"/>
                      </a:rPr>
                      <m:t>𝐺𝑑</m:t>
                    </m:r>
                  </m:oMath>
                </a14:m>
                <a:r>
                  <a:rPr lang="ka-GE" dirty="0"/>
                  <a:t>-ს ნანონაწილაკები, რომელიც გამოიყენება მედიცინაში როგორც კონსტრასტული აგენტი, მათ შორის მაგნიტურ-რეზონანსულ ტომოგრაფიაში </a:t>
                </a:r>
                <a:r>
                  <a:rPr lang="ka-GE"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704" t="-1617" r="-1704"/>
                </a:stretch>
              </a:blipFill>
            </p:spPr>
            <p:txBody>
              <a:bodyPr/>
              <a:lstStyle/>
              <a:p>
                <a:r>
                  <a:rPr lang="en-US">
                    <a:noFill/>
                  </a:rPr>
                  <a:t> </a:t>
                </a:r>
              </a:p>
            </p:txBody>
          </p:sp>
        </mc:Fallback>
      </mc:AlternateContent>
    </p:spTree>
    <p:extLst>
      <p:ext uri="{BB962C8B-B14F-4D97-AF65-F5344CB8AC3E}">
        <p14:creationId xmlns:p14="http://schemas.microsoft.com/office/powerpoint/2010/main" val="30414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1033</Words>
  <Application>Microsoft Office PowerPoint</Application>
  <PresentationFormat>On-screen Show (4:3)</PresentationFormat>
  <Paragraphs>68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ზონური მეტამაგნეტიზმი </vt:lpstr>
      <vt:lpstr>შინაარსი</vt:lpstr>
      <vt:lpstr>მყარი სხეულების მაგნიტური თვისებები</vt:lpstr>
      <vt:lpstr>d-მაგნეტიკების მაგნიტური თვისებები</vt:lpstr>
      <vt:lpstr>კოლექტივიზებული ელექტრონების მეტამაგნეტიზმი</vt:lpstr>
      <vt:lpstr> ნახ. 1. Y〖Co〗_2  და Lu〖Co〗_2  სისტემების დამაგნიტებულობის მრუდები. </vt:lpstr>
      <vt:lpstr> ნახ. 2. Y_(1-t) 〖Gd〗_t (〖Co〗_(1-x) 〖Al〗_x )_2 სისტემის დამაგნიტებულობის მრუდები. </vt:lpstr>
      <vt:lpstr> ნახ. 3. 〖Lu〗_(1-t) 〖Gd〗_t (〖Co〗_(1-x) 〖Al〗_x )_2  სისტემის დამაგნიტებულობის მრუდები </vt:lpstr>
      <vt:lpstr>Gd-ს ნანონაწილაკების შესწავლის მიზანი</vt:lpstr>
      <vt:lpstr>გადოლინიუმის და მისი ნანონაწილაკების მაგნიტური მდგომარეობის შესწავლის აუცილებლობა</vt:lpstr>
      <vt:lpstr>ნანოობიექტების ენერგეტიკული ზონეები</vt:lpstr>
      <vt:lpstr>ფერმის ენერგიის სიდიდე კოლექტივიზებული ელექტრონების სისტემაში</vt:lpstr>
      <vt:lpstr>ენერგეტიკულ დონეებს შორის მანძილი,  მისი მოცულობის კვადრატის უკუპროპორციულად იზრდება,</vt:lpstr>
      <vt:lpstr>ლითონის ენერგეტიკული დონეების სტრუქტურის ცვლილება,  ნიმუშის ზომის ცვლილებისას,</vt:lpstr>
      <vt:lpstr>რკინის (Fe) მაგნიტური მომენტების მნიშვნელობები სხვადასხვა ზომის ნანოობიექტებში. </vt:lpstr>
      <vt:lpstr>რკინის (Fe) მაგნიტური მომენტების მნიშვნელობები სხვადასხვა ზომის ნანოობიექტებში </vt:lpstr>
      <vt:lpstr>ზომითი ეფექტები ნანოობიექტებში </vt:lpstr>
      <vt:lpstr>სუპერპარამაგნეტიზმი</vt:lpstr>
      <vt:lpstr> სუპერპარამაგნეტიკის დამაგნიტებულობის  აღიწერება ფორმულით, </vt:lpstr>
      <vt:lpstr>სუსტი მაგნიტური ველების შემთხვევაში სამართლიანია მიახლოებითი ფორმულა</vt:lpstr>
      <vt:lpstr>მოსალოდნელი შედეგები </vt:lpstr>
      <vt:lpstr>ფიზიკის დეპარტამენტის  სამეცნიერო სემინარი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ზონური მეტამაგნეტიზმი</dc:title>
  <dc:creator>User</dc:creator>
  <cp:lastModifiedBy>User</cp:lastModifiedBy>
  <cp:revision>46</cp:revision>
  <dcterms:created xsi:type="dcterms:W3CDTF">2006-08-16T00:00:00Z</dcterms:created>
  <dcterms:modified xsi:type="dcterms:W3CDTF">2018-04-17T04:26:42Z</dcterms:modified>
</cp:coreProperties>
</file>