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9" r:id="rId3"/>
    <p:sldId id="290" r:id="rId4"/>
    <p:sldId id="291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სათაურ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7" name="სუბტიტრ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sp>
        <p:nvSpPr>
          <p:cNvPr id="30" name="თარიღის ჩანაცვლების ველი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სლაიდის რიცხვის ჩანაცვლების ველი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10" name="თავისუფალი ფორმა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თავისუფალი ფორმა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თავისუფალი ფორმა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თავისუფალი ფორმა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სათაურის ჩანაცვლების ველი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0" name="ტექსტის ჩანაცვლების ველ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22" name="ქვედა კოლონტიტულის ჩანაცვლების ველი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სლაიდის რიცხვის ჩანაცვლების ველი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ჯგუფი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თავისუფალი ფორმა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თავისუფალი ფორმა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 smtClean="0">
                <a:solidFill>
                  <a:schemeClr val="accent2">
                    <a:lumMod val="75000"/>
                  </a:schemeClr>
                </a:solidFill>
              </a:rPr>
              <a:t>ბათუმის შოთა რუსთაველის სახელმწიფო უნივერსიტეტის</a:t>
            </a:r>
            <a:br>
              <a:rPr lang="ka-G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a-GE" sz="2800" b="1" dirty="0" smtClean="0">
                <a:solidFill>
                  <a:schemeClr val="accent2">
                    <a:lumMod val="75000"/>
                  </a:schemeClr>
                </a:solidFill>
              </a:rPr>
              <a:t>ქართული ფილოლოგიის დეპარტამენტი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შიგთავსის ჩანაცვლების ველი 3" descr="Blu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3810000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თითქმის</a:t>
            </a:r>
            <a:r>
              <a:rPr lang="en-US" dirty="0"/>
              <a:t> </a:t>
            </a:r>
            <a:r>
              <a:rPr lang="en-US" dirty="0" err="1"/>
              <a:t>იდენტურ</a:t>
            </a:r>
            <a:r>
              <a:rPr lang="en-US" dirty="0"/>
              <a:t> </a:t>
            </a:r>
            <a:r>
              <a:rPr lang="en-US" dirty="0" err="1"/>
              <a:t>ისტორიას</a:t>
            </a:r>
            <a:r>
              <a:rPr lang="en-US" dirty="0"/>
              <a:t> </a:t>
            </a:r>
            <a:r>
              <a:rPr lang="en-US" dirty="0" err="1"/>
              <a:t>მოგვითხრობენ</a:t>
            </a:r>
            <a:r>
              <a:rPr lang="en-US" dirty="0"/>
              <a:t> </a:t>
            </a:r>
            <a:r>
              <a:rPr lang="en-US" dirty="0" err="1"/>
              <a:t>სოფლებში</a:t>
            </a:r>
            <a:r>
              <a:rPr lang="en-US" dirty="0"/>
              <a:t>:</a:t>
            </a:r>
          </a:p>
          <a:p>
            <a:r>
              <a:rPr lang="en-US" b="1" dirty="0" err="1"/>
              <a:t>ვანისხევი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 err="1"/>
              <a:t>ელიასხევი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 err="1"/>
              <a:t>ხევა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 err="1"/>
              <a:t>ქუაბაქი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 err="1"/>
              <a:t>ბასლიკარი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Рисунок 8" descr="IMG_0562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9699"/>
            <a:ext cx="4038600" cy="301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4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მართალია</a:t>
            </a:r>
            <a:r>
              <a:rPr lang="en-US" dirty="0"/>
              <a:t>, </a:t>
            </a:r>
            <a:r>
              <a:rPr lang="en-US" dirty="0" err="1"/>
              <a:t>ტაოური</a:t>
            </a:r>
            <a:r>
              <a:rPr lang="en-US" dirty="0"/>
              <a:t> </a:t>
            </a:r>
            <a:r>
              <a:rPr lang="en-US" dirty="0" err="1"/>
              <a:t>შეჩერებული</a:t>
            </a:r>
            <a:r>
              <a:rPr lang="en-US" dirty="0"/>
              <a:t> </a:t>
            </a:r>
            <a:r>
              <a:rPr lang="en-US" dirty="0" err="1"/>
              <a:t>დრო-ჟამის</a:t>
            </a:r>
            <a:r>
              <a:rPr lang="en-US" dirty="0"/>
              <a:t>, </a:t>
            </a:r>
            <a:r>
              <a:rPr lang="en-US" dirty="0" err="1"/>
              <a:t>ანუ</a:t>
            </a:r>
            <a:r>
              <a:rPr lang="en-US" dirty="0"/>
              <a:t> </a:t>
            </a:r>
            <a:r>
              <a:rPr lang="en-US" dirty="0" err="1"/>
              <a:t>მარადიული</a:t>
            </a:r>
            <a:r>
              <a:rPr lang="en-US" dirty="0"/>
              <a:t> </a:t>
            </a:r>
            <a:r>
              <a:rPr lang="en-US" dirty="0" err="1"/>
              <a:t>გაზაფხულის</a:t>
            </a:r>
            <a:r>
              <a:rPr lang="en-US" dirty="0"/>
              <a:t>, </a:t>
            </a:r>
            <a:r>
              <a:rPr lang="en-US" dirty="0" err="1"/>
              <a:t>მითოსს</a:t>
            </a:r>
            <a:r>
              <a:rPr lang="en-US" dirty="0"/>
              <a:t>, </a:t>
            </a:r>
            <a:r>
              <a:rPr lang="en-US" dirty="0" err="1"/>
              <a:t>კლარჯულის</a:t>
            </a:r>
            <a:r>
              <a:rPr lang="en-US" dirty="0"/>
              <a:t> </a:t>
            </a:r>
            <a:r>
              <a:rPr lang="en-US" dirty="0" err="1"/>
              <a:t>მსგავსად</a:t>
            </a:r>
            <a:r>
              <a:rPr lang="en-US" dirty="0"/>
              <a:t>, </a:t>
            </a:r>
            <a:r>
              <a:rPr lang="en-US" dirty="0" err="1"/>
              <a:t>თამარ</a:t>
            </a:r>
            <a:r>
              <a:rPr lang="en-US" dirty="0"/>
              <a:t> </a:t>
            </a:r>
            <a:r>
              <a:rPr lang="en-US" dirty="0" err="1"/>
              <a:t>მეფის</a:t>
            </a:r>
            <a:r>
              <a:rPr lang="en-US" dirty="0"/>
              <a:t> “</a:t>
            </a:r>
            <a:r>
              <a:rPr lang="en-US" dirty="0" err="1"/>
              <a:t>ოქროს</a:t>
            </a:r>
            <a:r>
              <a:rPr lang="en-US" dirty="0"/>
              <a:t> </a:t>
            </a:r>
            <a:r>
              <a:rPr lang="en-US" dirty="0" err="1"/>
              <a:t>ხანას</a:t>
            </a:r>
            <a:r>
              <a:rPr lang="en-US" dirty="0"/>
              <a:t>” </a:t>
            </a:r>
            <a:r>
              <a:rPr lang="en-US" dirty="0" err="1"/>
              <a:t>აღარ</a:t>
            </a:r>
            <a:r>
              <a:rPr lang="en-US" dirty="0"/>
              <a:t> (</a:t>
            </a:r>
            <a:r>
              <a:rPr lang="en-US" dirty="0" err="1"/>
              <a:t>ვეღარ</a:t>
            </a:r>
            <a:r>
              <a:rPr lang="en-US" dirty="0"/>
              <a:t>) </a:t>
            </a:r>
            <a:r>
              <a:rPr lang="en-US" dirty="0" err="1"/>
              <a:t>უკავშირებენ</a:t>
            </a:r>
            <a:r>
              <a:rPr lang="en-US" dirty="0"/>
              <a:t> (</a:t>
            </a:r>
            <a:r>
              <a:rPr lang="en-US" dirty="0" err="1"/>
              <a:t>თამარი</a:t>
            </a:r>
            <a:r>
              <a:rPr lang="en-US" dirty="0"/>
              <a:t>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მეხსიერებაში</a:t>
            </a:r>
            <a:r>
              <a:rPr lang="en-US" dirty="0"/>
              <a:t> </a:t>
            </a:r>
            <a:r>
              <a:rPr lang="en-US" dirty="0" err="1"/>
              <a:t>ოდენ</a:t>
            </a:r>
            <a:r>
              <a:rPr lang="en-US" dirty="0"/>
              <a:t> </a:t>
            </a:r>
            <a:r>
              <a:rPr lang="en-US" dirty="0" err="1"/>
              <a:t>მატერიალური</a:t>
            </a:r>
            <a:r>
              <a:rPr lang="en-US" dirty="0"/>
              <a:t> </a:t>
            </a:r>
            <a:r>
              <a:rPr lang="en-US" dirty="0" err="1"/>
              <a:t>კულტურის</a:t>
            </a:r>
            <a:r>
              <a:rPr lang="en-US" dirty="0"/>
              <a:t> </a:t>
            </a:r>
            <a:r>
              <a:rPr lang="en-US" dirty="0" err="1"/>
              <a:t>ძეგლთა</a:t>
            </a:r>
            <a:r>
              <a:rPr lang="en-US" dirty="0"/>
              <a:t> </a:t>
            </a:r>
            <a:r>
              <a:rPr lang="en-US" dirty="0" err="1"/>
              <a:t>უპირობო</a:t>
            </a:r>
            <a:r>
              <a:rPr lang="en-US" dirty="0"/>
              <a:t> </a:t>
            </a:r>
            <a:r>
              <a:rPr lang="en-US" dirty="0" err="1"/>
              <a:t>შემოქმედად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აღიარებული</a:t>
            </a:r>
            <a:r>
              <a:rPr lang="en-US" dirty="0"/>
              <a:t>), </a:t>
            </a:r>
            <a:r>
              <a:rPr lang="en-US" dirty="0" err="1"/>
              <a:t>მაგრამ</a:t>
            </a:r>
            <a:r>
              <a:rPr lang="en-US" dirty="0"/>
              <a:t>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სანუკვარი</a:t>
            </a:r>
            <a:r>
              <a:rPr lang="en-US" dirty="0"/>
              <a:t> </a:t>
            </a:r>
            <a:r>
              <a:rPr lang="en-US" dirty="0" err="1"/>
              <a:t>ხანა</a:t>
            </a:r>
            <a:r>
              <a:rPr lang="en-US" dirty="0"/>
              <a:t>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ისტორიულ</a:t>
            </a:r>
            <a:r>
              <a:rPr lang="en-US" dirty="0"/>
              <a:t> </a:t>
            </a:r>
            <a:r>
              <a:rPr lang="en-US" dirty="0" err="1"/>
              <a:t>მეხსიერებაში</a:t>
            </a:r>
            <a:r>
              <a:rPr lang="en-US" dirty="0"/>
              <a:t> </a:t>
            </a:r>
            <a:r>
              <a:rPr lang="en-US" dirty="0" err="1"/>
              <a:t>მაინც</a:t>
            </a:r>
            <a:r>
              <a:rPr lang="en-US" dirty="0"/>
              <a:t> </a:t>
            </a:r>
            <a:r>
              <a:rPr lang="en-US" dirty="0" err="1"/>
              <a:t>ქრისტიანული</a:t>
            </a:r>
            <a:r>
              <a:rPr lang="en-US" dirty="0"/>
              <a:t> </a:t>
            </a:r>
            <a:r>
              <a:rPr lang="en-US" dirty="0" err="1"/>
              <a:t>ღვთისმსახურების</a:t>
            </a:r>
            <a:r>
              <a:rPr lang="en-US" dirty="0"/>
              <a:t> </a:t>
            </a:r>
            <a:r>
              <a:rPr lang="en-US" dirty="0" err="1"/>
              <a:t>სივრცესთან</a:t>
            </a:r>
            <a:r>
              <a:rPr lang="en-US" dirty="0"/>
              <a:t> </a:t>
            </a:r>
            <a:r>
              <a:rPr lang="en-US" dirty="0" err="1"/>
              <a:t>ასოცირდება</a:t>
            </a:r>
            <a:r>
              <a:rPr lang="en-US" dirty="0"/>
              <a:t>. </a:t>
            </a:r>
          </a:p>
        </p:txBody>
      </p:sp>
      <p:pic>
        <p:nvPicPr>
          <p:cNvPr id="5" name="Рисунок 5" descr="Related imag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8103"/>
            <a:ext cx="4038600" cy="307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75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ქალღვთაება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ქართულ</a:t>
            </a:r>
            <a:r>
              <a:rPr lang="en-US" dirty="0"/>
              <a:t> (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ზოგადკავკასიურ</a:t>
            </a:r>
            <a:r>
              <a:rPr lang="en-US" dirty="0"/>
              <a:t>) </a:t>
            </a:r>
            <a:r>
              <a:rPr lang="en-US" dirty="0" err="1"/>
              <a:t>მითოსში</a:t>
            </a:r>
            <a:r>
              <a:rPr lang="en-US" dirty="0"/>
              <a:t> </a:t>
            </a:r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განმასახიერებელი</a:t>
            </a:r>
            <a:r>
              <a:rPr lang="en-US" dirty="0"/>
              <a:t> </a:t>
            </a:r>
            <a:r>
              <a:rPr lang="en-US" dirty="0" err="1"/>
              <a:t>ქალღვთაება</a:t>
            </a:r>
            <a:r>
              <a:rPr lang="en-US" dirty="0"/>
              <a:t> (</a:t>
            </a:r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დედა</a:t>
            </a:r>
            <a:r>
              <a:rPr lang="en-US" dirty="0"/>
              <a:t>, </a:t>
            </a:r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მეფე</a:t>
            </a:r>
            <a:r>
              <a:rPr lang="en-US" dirty="0"/>
              <a:t>, </a:t>
            </a:r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ქალი</a:t>
            </a:r>
            <a:r>
              <a:rPr lang="en-US" dirty="0"/>
              <a:t>, </a:t>
            </a:r>
            <a:r>
              <a:rPr lang="en-US" dirty="0" err="1"/>
              <a:t>ალი</a:t>
            </a:r>
            <a:r>
              <a:rPr lang="en-US" dirty="0"/>
              <a:t>, </a:t>
            </a:r>
            <a:r>
              <a:rPr lang="en-US" dirty="0" err="1"/>
              <a:t>ფერი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ა. შ.),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წარმართობისდროინდელი</a:t>
            </a:r>
            <a:r>
              <a:rPr lang="en-US" dirty="0"/>
              <a:t> </a:t>
            </a:r>
            <a:r>
              <a:rPr lang="en-US" dirty="0" err="1"/>
              <a:t>დარგობრივი</a:t>
            </a:r>
            <a:r>
              <a:rPr lang="en-US" dirty="0"/>
              <a:t> </a:t>
            </a:r>
            <a:r>
              <a:rPr lang="en-US" dirty="0" err="1"/>
              <a:t>ღვთაებაა</a:t>
            </a:r>
            <a:r>
              <a:rPr lang="en-US" dirty="0"/>
              <a:t>, </a:t>
            </a:r>
            <a:r>
              <a:rPr lang="en-US" dirty="0" err="1"/>
              <a:t>უმეტესწილად</a:t>
            </a:r>
            <a:r>
              <a:rPr lang="en-US" dirty="0"/>
              <a:t> </a:t>
            </a:r>
            <a:r>
              <a:rPr lang="en-US" dirty="0" err="1"/>
              <a:t>დაკნინებულ-გაბუნდოვანებულია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მავნე</a:t>
            </a:r>
            <a:r>
              <a:rPr lang="en-US" dirty="0"/>
              <a:t> </a:t>
            </a:r>
            <a:r>
              <a:rPr lang="en-US" dirty="0" err="1"/>
              <a:t>სულად</a:t>
            </a:r>
            <a:r>
              <a:rPr lang="en-US" dirty="0"/>
              <a:t> </a:t>
            </a:r>
            <a:r>
              <a:rPr lang="en-US" dirty="0" err="1"/>
              <a:t>წარმოიდგინება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pic>
        <p:nvPicPr>
          <p:cNvPr id="5" name="Рисунок 10" descr="Image result for water goddes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743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ქალღვთაება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საქართველოს</a:t>
            </a:r>
            <a:r>
              <a:rPr lang="en-US" dirty="0"/>
              <a:t> </a:t>
            </a:r>
            <a:r>
              <a:rPr lang="en-US" dirty="0" err="1"/>
              <a:t>ძირძველი</a:t>
            </a:r>
            <a:r>
              <a:rPr lang="en-US" dirty="0"/>
              <a:t> </a:t>
            </a:r>
            <a:r>
              <a:rPr lang="en-US" dirty="0" err="1"/>
              <a:t>ისტორიულ</a:t>
            </a:r>
            <a:r>
              <a:rPr lang="en-US" dirty="0"/>
              <a:t> </a:t>
            </a:r>
            <a:r>
              <a:rPr lang="en-US" dirty="0" err="1"/>
              <a:t>მხარის</a:t>
            </a:r>
            <a:r>
              <a:rPr lang="en-US" dirty="0"/>
              <a:t> _ </a:t>
            </a:r>
            <a:r>
              <a:rPr lang="en-US" dirty="0" err="1"/>
              <a:t>ტაოს</a:t>
            </a:r>
            <a:r>
              <a:rPr lang="en-US" dirty="0"/>
              <a:t> </a:t>
            </a:r>
            <a:r>
              <a:rPr lang="en-US" dirty="0" err="1"/>
              <a:t>მითოსმაც</a:t>
            </a:r>
            <a:r>
              <a:rPr lang="en-US" dirty="0"/>
              <a:t> </a:t>
            </a:r>
            <a:r>
              <a:rPr lang="en-US" dirty="0" err="1"/>
              <a:t>ბოლო</a:t>
            </a:r>
            <a:r>
              <a:rPr lang="en-US" dirty="0"/>
              <a:t> </a:t>
            </a:r>
            <a:r>
              <a:rPr lang="en-US" dirty="0" err="1"/>
              <a:t>დრომდე</a:t>
            </a:r>
            <a:r>
              <a:rPr lang="en-US" dirty="0"/>
              <a:t> </a:t>
            </a:r>
            <a:r>
              <a:rPr lang="en-US" dirty="0" err="1"/>
              <a:t>შემოინახა</a:t>
            </a:r>
            <a:r>
              <a:rPr lang="en-US" dirty="0"/>
              <a:t> </a:t>
            </a:r>
            <a:r>
              <a:rPr lang="en-US" dirty="0" err="1"/>
              <a:t>რწმენა</a:t>
            </a:r>
            <a:r>
              <a:rPr lang="en-US" dirty="0"/>
              <a:t> </a:t>
            </a:r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ქალღვთაებისა</a:t>
            </a:r>
            <a:r>
              <a:rPr lang="en-US" dirty="0"/>
              <a:t>. </a:t>
            </a:r>
            <a:r>
              <a:rPr lang="en-US" dirty="0" err="1"/>
              <a:t>ტაოში</a:t>
            </a:r>
            <a:r>
              <a:rPr lang="en-US" dirty="0"/>
              <a:t>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არქაულ</a:t>
            </a:r>
            <a:r>
              <a:rPr lang="en-US" dirty="0"/>
              <a:t> </a:t>
            </a:r>
            <a:r>
              <a:rPr lang="en-US" dirty="0" err="1"/>
              <a:t>პერსონაჟს</a:t>
            </a:r>
            <a:r>
              <a:rPr lang="en-US" dirty="0"/>
              <a:t> </a:t>
            </a:r>
            <a:r>
              <a:rPr lang="en-US" dirty="0" err="1"/>
              <a:t>მოიხსენიებენ</a:t>
            </a:r>
            <a:r>
              <a:rPr lang="en-US" dirty="0"/>
              <a:t> </a:t>
            </a:r>
            <a:r>
              <a:rPr lang="en-US" dirty="0" err="1"/>
              <a:t>შემდეგი</a:t>
            </a:r>
            <a:r>
              <a:rPr lang="en-US" dirty="0"/>
              <a:t> </a:t>
            </a:r>
            <a:r>
              <a:rPr lang="en-US" dirty="0" err="1"/>
              <a:t>სახელებით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ფერი</a:t>
            </a:r>
            <a:r>
              <a:rPr lang="ka-GE" b="1" dirty="0" smtClean="0"/>
              <a:t>;</a:t>
            </a:r>
            <a:endParaRPr lang="en-US" dirty="0"/>
          </a:p>
          <a:p>
            <a:r>
              <a:rPr lang="en-US" b="1" dirty="0" err="1"/>
              <a:t>ფერი</a:t>
            </a:r>
            <a:r>
              <a:rPr lang="en-US" b="1" dirty="0"/>
              <a:t> </a:t>
            </a:r>
            <a:r>
              <a:rPr lang="en-US" b="1" dirty="0" err="1" smtClean="0"/>
              <a:t>გოგო</a:t>
            </a:r>
            <a:r>
              <a:rPr lang="ka-GE" b="1" dirty="0" smtClean="0"/>
              <a:t>;</a:t>
            </a:r>
            <a:endParaRPr lang="en-US" dirty="0"/>
          </a:p>
          <a:p>
            <a:r>
              <a:rPr lang="en-US" b="1" dirty="0" err="1"/>
              <a:t>ფერი</a:t>
            </a:r>
            <a:r>
              <a:rPr lang="en-US" b="1" dirty="0"/>
              <a:t> </a:t>
            </a:r>
            <a:r>
              <a:rPr lang="en-US" b="1" dirty="0" err="1" smtClean="0"/>
              <a:t>ქალი</a:t>
            </a:r>
            <a:r>
              <a:rPr lang="ka-GE" b="1" dirty="0" smtClean="0"/>
              <a:t>;</a:t>
            </a:r>
            <a:endParaRPr lang="en-US" dirty="0"/>
          </a:p>
          <a:p>
            <a:r>
              <a:rPr lang="en-US" b="1" dirty="0" err="1"/>
              <a:t>დეკაცი</a:t>
            </a:r>
            <a:r>
              <a:rPr lang="en-US" b="1" dirty="0"/>
              <a:t> (</a:t>
            </a:r>
            <a:r>
              <a:rPr lang="en-US" b="1" dirty="0" err="1"/>
              <a:t>დედაკაცი</a:t>
            </a:r>
            <a:r>
              <a:rPr lang="en-US" b="1" dirty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0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წყლის</a:t>
            </a:r>
            <a:r>
              <a:rPr lang="en-US" dirty="0" smtClean="0"/>
              <a:t> </a:t>
            </a:r>
            <a:r>
              <a:rPr lang="en-US" dirty="0" err="1" smtClean="0"/>
              <a:t>ქალღვთაება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ბინადრობს</a:t>
            </a:r>
            <a:r>
              <a:rPr lang="en-US" b="1" dirty="0"/>
              <a:t> </a:t>
            </a:r>
            <a:r>
              <a:rPr lang="en-US" b="1" dirty="0" err="1"/>
              <a:t>წყალში</a:t>
            </a:r>
            <a:r>
              <a:rPr lang="en-US" b="1" dirty="0"/>
              <a:t> (</a:t>
            </a:r>
            <a:r>
              <a:rPr lang="en-US" b="1" dirty="0" err="1"/>
              <a:t>უმეტესად</a:t>
            </a:r>
            <a:r>
              <a:rPr lang="en-US" b="1" dirty="0"/>
              <a:t> _ </a:t>
            </a:r>
            <a:r>
              <a:rPr lang="en-US" b="1" dirty="0" err="1"/>
              <a:t>ტბაში</a:t>
            </a:r>
            <a:r>
              <a:rPr lang="en-US" b="1" dirty="0"/>
              <a:t>),</a:t>
            </a:r>
            <a:endParaRPr lang="en-US" dirty="0"/>
          </a:p>
          <a:p>
            <a:r>
              <a:rPr lang="en-US" b="1" dirty="0"/>
              <a:t>2. </a:t>
            </a:r>
            <a:r>
              <a:rPr lang="en-US" b="1" dirty="0" err="1"/>
              <a:t>ადამიანებს</a:t>
            </a:r>
            <a:r>
              <a:rPr lang="en-US" b="1" dirty="0"/>
              <a:t> </a:t>
            </a:r>
            <a:r>
              <a:rPr lang="en-US" b="1" dirty="0" err="1"/>
              <a:t>გაურბის</a:t>
            </a:r>
            <a:r>
              <a:rPr lang="en-US" b="1" dirty="0"/>
              <a:t>, </a:t>
            </a:r>
            <a:r>
              <a:rPr lang="en-US" b="1" dirty="0" err="1"/>
              <a:t>ემალება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3.  </a:t>
            </a:r>
            <a:r>
              <a:rPr lang="en-US" b="1" dirty="0" err="1"/>
              <a:t>დროდადრო</a:t>
            </a:r>
            <a:r>
              <a:rPr lang="en-US" b="1" dirty="0"/>
              <a:t> </a:t>
            </a:r>
            <a:r>
              <a:rPr lang="en-US" b="1" dirty="0" err="1"/>
              <a:t>ხმელეთზე</a:t>
            </a:r>
            <a:r>
              <a:rPr lang="en-US" b="1" dirty="0"/>
              <a:t> </a:t>
            </a:r>
            <a:r>
              <a:rPr lang="en-US" b="1" dirty="0" err="1"/>
              <a:t>გამოდის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4. </a:t>
            </a:r>
            <a:r>
              <a:rPr lang="en-US" b="1" dirty="0" err="1"/>
              <a:t>დიდი</a:t>
            </a:r>
            <a:r>
              <a:rPr lang="en-US" b="1" dirty="0"/>
              <a:t> </a:t>
            </a:r>
            <a:r>
              <a:rPr lang="en-US" b="1" dirty="0" err="1"/>
              <a:t>თმები</a:t>
            </a:r>
            <a:r>
              <a:rPr lang="en-US" b="1" dirty="0"/>
              <a:t> </a:t>
            </a:r>
            <a:r>
              <a:rPr lang="en-US" b="1" dirty="0" err="1"/>
              <a:t>აქვს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ხმელეთზე</a:t>
            </a:r>
            <a:r>
              <a:rPr lang="en-US" b="1" dirty="0"/>
              <a:t> </a:t>
            </a:r>
            <a:r>
              <a:rPr lang="en-US" b="1" dirty="0" err="1"/>
              <a:t>ივარცხნის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5. </a:t>
            </a:r>
            <a:r>
              <a:rPr lang="en-US" b="1" dirty="0" err="1"/>
              <a:t>თმის</a:t>
            </a:r>
            <a:r>
              <a:rPr lang="en-US" b="1" dirty="0"/>
              <a:t> </a:t>
            </a:r>
            <a:r>
              <a:rPr lang="en-US" b="1" dirty="0" err="1"/>
              <a:t>ძიებისას</a:t>
            </a:r>
            <a:r>
              <a:rPr lang="en-US" b="1" dirty="0"/>
              <a:t> </a:t>
            </a:r>
            <a:r>
              <a:rPr lang="en-US" b="1" dirty="0" err="1"/>
              <a:t>ის</a:t>
            </a:r>
            <a:r>
              <a:rPr lang="en-US" b="1" dirty="0"/>
              <a:t> </a:t>
            </a:r>
            <a:r>
              <a:rPr lang="en-US" b="1" dirty="0" err="1"/>
              <a:t>ქმნის</a:t>
            </a:r>
            <a:r>
              <a:rPr lang="en-US" b="1" dirty="0"/>
              <a:t> </a:t>
            </a:r>
            <a:r>
              <a:rPr lang="en-US" b="1" dirty="0" err="1"/>
              <a:t>ოჯახს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შვილებსაც</a:t>
            </a:r>
            <a:r>
              <a:rPr lang="en-US" b="1" dirty="0"/>
              <a:t> </a:t>
            </a:r>
            <a:r>
              <a:rPr lang="en-US" b="1" dirty="0" err="1"/>
              <a:t>აჩენს</a:t>
            </a:r>
            <a:r>
              <a:rPr lang="en-US" b="1" dirty="0"/>
              <a:t>, </a:t>
            </a:r>
            <a:r>
              <a:rPr lang="en-US" b="1" dirty="0" err="1"/>
              <a:t>ზრუნავს</a:t>
            </a:r>
            <a:r>
              <a:rPr lang="en-US" b="1" dirty="0"/>
              <a:t> </a:t>
            </a:r>
            <a:r>
              <a:rPr lang="en-US" b="1" dirty="0" err="1"/>
              <a:t>ქმარზე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მას</a:t>
            </a:r>
            <a:r>
              <a:rPr lang="en-US" b="1" dirty="0"/>
              <a:t> </a:t>
            </a:r>
            <a:r>
              <a:rPr lang="en-US" b="1" dirty="0" err="1"/>
              <a:t>არ</a:t>
            </a:r>
            <a:r>
              <a:rPr lang="en-US" b="1" dirty="0"/>
              <a:t> </a:t>
            </a:r>
            <a:r>
              <a:rPr lang="en-US" b="1" dirty="0" err="1"/>
              <a:t>მტრობს</a:t>
            </a:r>
            <a:endParaRPr lang="en-US" dirty="0"/>
          </a:p>
          <a:p>
            <a:endParaRPr lang="en-US" dirty="0"/>
          </a:p>
        </p:txBody>
      </p:sp>
      <p:pic>
        <p:nvPicPr>
          <p:cNvPr id="5" name="Рисунок 11" descr="147613_27184nothumb65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8555"/>
            <a:ext cx="4038600" cy="1938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6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ქალღვთაება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წყლის</a:t>
            </a:r>
            <a:r>
              <a:rPr lang="en-US" dirty="0"/>
              <a:t> </a:t>
            </a:r>
            <a:r>
              <a:rPr lang="en-US" dirty="0" err="1"/>
              <a:t>განმასახიერებელი</a:t>
            </a:r>
            <a:r>
              <a:rPr lang="en-US" dirty="0"/>
              <a:t> </a:t>
            </a:r>
            <a:r>
              <a:rPr lang="en-US" dirty="0" err="1"/>
              <a:t>ქალღვთაების</a:t>
            </a:r>
            <a:r>
              <a:rPr lang="en-US" dirty="0"/>
              <a:t> </a:t>
            </a:r>
            <a:r>
              <a:rPr lang="en-US" dirty="0" err="1"/>
              <a:t>ამსახველი</a:t>
            </a:r>
            <a:r>
              <a:rPr lang="en-US" dirty="0"/>
              <a:t> </a:t>
            </a:r>
            <a:r>
              <a:rPr lang="en-US" dirty="0" err="1"/>
              <a:t>ტაოური</a:t>
            </a:r>
            <a:r>
              <a:rPr lang="en-US" dirty="0"/>
              <a:t> </a:t>
            </a:r>
            <a:r>
              <a:rPr lang="en-US" dirty="0" err="1"/>
              <a:t>ნარატივი</a:t>
            </a:r>
            <a:r>
              <a:rPr lang="en-US" dirty="0"/>
              <a:t> </a:t>
            </a:r>
            <a:r>
              <a:rPr lang="en-US" dirty="0" err="1"/>
              <a:t>ძირითადად</a:t>
            </a:r>
            <a:r>
              <a:rPr lang="en-US" dirty="0"/>
              <a:t> </a:t>
            </a:r>
            <a:r>
              <a:rPr lang="en-US" dirty="0" err="1"/>
              <a:t>სამ</a:t>
            </a:r>
            <a:r>
              <a:rPr lang="en-US" dirty="0"/>
              <a:t> </a:t>
            </a:r>
            <a:r>
              <a:rPr lang="en-US" dirty="0" err="1"/>
              <a:t>სიუჟეტურ</a:t>
            </a:r>
            <a:r>
              <a:rPr lang="en-US" dirty="0"/>
              <a:t> </a:t>
            </a:r>
            <a:r>
              <a:rPr lang="en-US" dirty="0" err="1"/>
              <a:t>რკალს</a:t>
            </a:r>
            <a:r>
              <a:rPr lang="en-US" dirty="0"/>
              <a:t> </a:t>
            </a:r>
            <a:r>
              <a:rPr lang="en-US" dirty="0" err="1"/>
              <a:t>მოიცავს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დეკაცი</a:t>
            </a:r>
            <a:r>
              <a:rPr lang="en-US" dirty="0"/>
              <a:t> </a:t>
            </a:r>
            <a:r>
              <a:rPr lang="en-US" dirty="0" err="1"/>
              <a:t>ოჯახის</a:t>
            </a:r>
            <a:r>
              <a:rPr lang="en-US" dirty="0"/>
              <a:t> </a:t>
            </a:r>
            <a:r>
              <a:rPr lang="en-US" dirty="0" err="1"/>
              <a:t>დედა</a:t>
            </a:r>
            <a:r>
              <a:rPr lang="en-US" dirty="0"/>
              <a:t> </a:t>
            </a:r>
            <a:r>
              <a:rPr lang="en-US" dirty="0" err="1"/>
              <a:t>ხდება</a:t>
            </a:r>
            <a:r>
              <a:rPr lang="en-US" dirty="0"/>
              <a:t>, </a:t>
            </a:r>
            <a:r>
              <a:rPr lang="en-US" dirty="0" err="1"/>
              <a:t>ერთგული</a:t>
            </a:r>
            <a:r>
              <a:rPr lang="en-US" dirty="0"/>
              <a:t> </a:t>
            </a:r>
            <a:r>
              <a:rPr lang="en-US" dirty="0" err="1"/>
              <a:t>ცოლია</a:t>
            </a:r>
            <a:r>
              <a:rPr lang="en-US" dirty="0"/>
              <a:t>, </a:t>
            </a:r>
            <a:r>
              <a:rPr lang="en-US" dirty="0" err="1"/>
              <a:t>თუმცა</a:t>
            </a:r>
            <a:r>
              <a:rPr lang="en-US" dirty="0"/>
              <a:t> </a:t>
            </a:r>
            <a:r>
              <a:rPr lang="en-US" dirty="0" err="1"/>
              <a:t>მოენატრება</a:t>
            </a:r>
            <a:r>
              <a:rPr lang="en-US" dirty="0"/>
              <a:t> </a:t>
            </a:r>
            <a:r>
              <a:rPr lang="en-US" dirty="0" err="1"/>
              <a:t>მშობლის</a:t>
            </a:r>
            <a:r>
              <a:rPr lang="en-US" dirty="0"/>
              <a:t> </a:t>
            </a:r>
            <a:r>
              <a:rPr lang="en-US" dirty="0" err="1"/>
              <a:t>წიაღი</a:t>
            </a:r>
            <a:r>
              <a:rPr lang="en-US" dirty="0"/>
              <a:t>, </a:t>
            </a:r>
            <a:r>
              <a:rPr lang="en-US" dirty="0" err="1"/>
              <a:t>სადაც</a:t>
            </a:r>
            <a:r>
              <a:rPr lang="en-US" dirty="0"/>
              <a:t> </a:t>
            </a:r>
            <a:r>
              <a:rPr lang="en-US" dirty="0" err="1"/>
              <a:t>არ</a:t>
            </a:r>
            <a:r>
              <a:rPr lang="en-US" dirty="0"/>
              <a:t> </a:t>
            </a:r>
            <a:r>
              <a:rPr lang="en-US" dirty="0" err="1"/>
              <a:t>აპატიებენ</a:t>
            </a:r>
            <a:r>
              <a:rPr lang="en-US" dirty="0"/>
              <a:t> </a:t>
            </a:r>
            <a:r>
              <a:rPr lang="en-US" dirty="0" err="1"/>
              <a:t>ადამიანთან</a:t>
            </a:r>
            <a:r>
              <a:rPr lang="en-US" dirty="0"/>
              <a:t> </a:t>
            </a:r>
            <a:r>
              <a:rPr lang="en-US" dirty="0" err="1"/>
              <a:t>კავშირს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დაკლავენ</a:t>
            </a:r>
            <a:r>
              <a:rPr lang="en-US" dirty="0"/>
              <a:t>;</a:t>
            </a:r>
          </a:p>
          <a:p>
            <a:r>
              <a:rPr lang="en-US" dirty="0"/>
              <a:t>2. </a:t>
            </a:r>
            <a:r>
              <a:rPr lang="en-US" dirty="0" err="1"/>
              <a:t>დეკაცი</a:t>
            </a:r>
            <a:r>
              <a:rPr lang="en-US" dirty="0"/>
              <a:t> </a:t>
            </a:r>
            <a:r>
              <a:rPr lang="en-US" dirty="0" err="1"/>
              <a:t>ხედავს</a:t>
            </a:r>
            <a:r>
              <a:rPr lang="en-US" dirty="0"/>
              <a:t> </a:t>
            </a:r>
            <a:r>
              <a:rPr lang="en-US" dirty="0" err="1"/>
              <a:t>უჩვეულო</a:t>
            </a:r>
            <a:r>
              <a:rPr lang="en-US" dirty="0"/>
              <a:t> </a:t>
            </a:r>
            <a:r>
              <a:rPr lang="en-US" dirty="0" err="1"/>
              <a:t>მოვლენებს</a:t>
            </a:r>
            <a:r>
              <a:rPr lang="en-US" dirty="0"/>
              <a:t>, </a:t>
            </a:r>
            <a:r>
              <a:rPr lang="en-US" dirty="0" err="1"/>
              <a:t>რასაც</a:t>
            </a:r>
            <a:r>
              <a:rPr lang="en-US" dirty="0"/>
              <a:t> </a:t>
            </a:r>
            <a:r>
              <a:rPr lang="en-US" dirty="0" err="1"/>
              <a:t>ჩვეულებრივი</a:t>
            </a:r>
            <a:r>
              <a:rPr lang="en-US" dirty="0"/>
              <a:t> </a:t>
            </a:r>
            <a:r>
              <a:rPr lang="en-US" dirty="0" err="1"/>
              <a:t>ადამიანები</a:t>
            </a:r>
            <a:r>
              <a:rPr lang="en-US" dirty="0"/>
              <a:t> </a:t>
            </a:r>
            <a:r>
              <a:rPr lang="en-US" dirty="0" err="1"/>
              <a:t>ვერ</a:t>
            </a:r>
            <a:r>
              <a:rPr lang="en-US" dirty="0"/>
              <a:t> </a:t>
            </a:r>
            <a:r>
              <a:rPr lang="en-US" dirty="0" err="1"/>
              <a:t>ამჩნევენ</a:t>
            </a:r>
            <a:r>
              <a:rPr lang="en-US" dirty="0"/>
              <a:t>...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ტაბუირებული</a:t>
            </a:r>
            <a:r>
              <a:rPr lang="en-US" dirty="0"/>
              <a:t> </a:t>
            </a:r>
            <a:r>
              <a:rPr lang="en-US" dirty="0" err="1"/>
              <a:t>თვისებაა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გათქმისთანავე</a:t>
            </a:r>
            <a:r>
              <a:rPr lang="en-US" dirty="0"/>
              <a:t> </a:t>
            </a:r>
            <a:r>
              <a:rPr lang="en-US" dirty="0" err="1"/>
              <a:t>დეკაცი</a:t>
            </a:r>
            <a:r>
              <a:rPr lang="en-US" dirty="0"/>
              <a:t> </a:t>
            </a:r>
            <a:r>
              <a:rPr lang="en-US" dirty="0" err="1"/>
              <a:t>კვდება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2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</a:t>
            </a:r>
            <a:r>
              <a:rPr lang="en-US" dirty="0" err="1"/>
              <a:t>მითი</a:t>
            </a:r>
            <a:r>
              <a:rPr lang="en-US" dirty="0"/>
              <a:t> </a:t>
            </a:r>
            <a:r>
              <a:rPr lang="en-US" dirty="0" err="1"/>
              <a:t>ყველაზე</a:t>
            </a:r>
            <a:r>
              <a:rPr lang="en-US" dirty="0"/>
              <a:t> </a:t>
            </a:r>
            <a:r>
              <a:rPr lang="en-US" dirty="0" err="1"/>
              <a:t>გულწრფელი</a:t>
            </a:r>
            <a:r>
              <a:rPr lang="en-US" dirty="0"/>
              <a:t> </a:t>
            </a:r>
            <a:r>
              <a:rPr lang="en-US" dirty="0" err="1"/>
              <a:t>ნარატივია</a:t>
            </a:r>
            <a:r>
              <a:rPr lang="en-US" dirty="0"/>
              <a:t>, </a:t>
            </a:r>
            <a:r>
              <a:rPr lang="en-US" dirty="0" err="1"/>
              <a:t>რადგანაც</a:t>
            </a:r>
            <a:r>
              <a:rPr lang="en-US" dirty="0"/>
              <a:t> </a:t>
            </a:r>
            <a:r>
              <a:rPr lang="en-US" dirty="0" err="1"/>
              <a:t>ეყრდნობა</a:t>
            </a:r>
            <a:r>
              <a:rPr lang="en-US" dirty="0"/>
              <a:t> </a:t>
            </a:r>
            <a:r>
              <a:rPr lang="en-US" dirty="0" err="1"/>
              <a:t>მითის</a:t>
            </a:r>
            <a:r>
              <a:rPr lang="en-US" dirty="0"/>
              <a:t> </a:t>
            </a:r>
            <a:r>
              <a:rPr lang="en-US" dirty="0" err="1"/>
              <a:t>შემოქმედებითი</a:t>
            </a:r>
            <a:r>
              <a:rPr lang="en-US" dirty="0"/>
              <a:t> </a:t>
            </a:r>
            <a:r>
              <a:rPr lang="en-US" dirty="0" err="1"/>
              <a:t>ეპოქის</a:t>
            </a:r>
            <a:r>
              <a:rPr lang="en-US" dirty="0"/>
              <a:t> </a:t>
            </a:r>
            <a:r>
              <a:rPr lang="en-US" dirty="0" err="1"/>
              <a:t>საერთო</a:t>
            </a:r>
            <a:r>
              <a:rPr lang="en-US" dirty="0"/>
              <a:t> </a:t>
            </a:r>
            <a:r>
              <a:rPr lang="en-US" dirty="0" err="1"/>
              <a:t>აზროვნების</a:t>
            </a:r>
            <a:r>
              <a:rPr lang="en-US" dirty="0"/>
              <a:t> </a:t>
            </a:r>
            <a:r>
              <a:rPr lang="en-US" dirty="0" err="1"/>
              <a:t>დონეს</a:t>
            </a:r>
            <a:r>
              <a:rPr lang="en-US" dirty="0"/>
              <a:t>;</a:t>
            </a:r>
          </a:p>
          <a:p>
            <a:r>
              <a:rPr lang="en-US" dirty="0"/>
              <a:t>2. </a:t>
            </a:r>
            <a:r>
              <a:rPr lang="en-US" dirty="0" err="1"/>
              <a:t>მითოლოგიურ</a:t>
            </a:r>
            <a:r>
              <a:rPr lang="en-US" dirty="0"/>
              <a:t> </a:t>
            </a:r>
            <a:r>
              <a:rPr lang="en-US" dirty="0" err="1"/>
              <a:t>ტექსტებში</a:t>
            </a:r>
            <a:r>
              <a:rPr lang="en-US" dirty="0"/>
              <a:t> </a:t>
            </a:r>
            <a:r>
              <a:rPr lang="en-US" dirty="0" err="1"/>
              <a:t>გადმოცემული</a:t>
            </a:r>
            <a:r>
              <a:rPr lang="en-US" dirty="0"/>
              <a:t> </a:t>
            </a:r>
            <a:r>
              <a:rPr lang="en-US" dirty="0" err="1"/>
              <a:t>ამბავი</a:t>
            </a:r>
            <a:r>
              <a:rPr lang="en-US" dirty="0"/>
              <a:t> </a:t>
            </a:r>
            <a:r>
              <a:rPr lang="en-US" dirty="0" err="1"/>
              <a:t>ამა</a:t>
            </a:r>
            <a:r>
              <a:rPr lang="en-US" dirty="0"/>
              <a:t> </a:t>
            </a:r>
            <a:r>
              <a:rPr lang="en-US" dirty="0" err="1"/>
              <a:t>თუ</a:t>
            </a:r>
            <a:r>
              <a:rPr lang="en-US" dirty="0"/>
              <a:t> </a:t>
            </a:r>
            <a:r>
              <a:rPr lang="en-US" dirty="0" err="1"/>
              <a:t>იმ</a:t>
            </a:r>
            <a:r>
              <a:rPr lang="en-US" dirty="0"/>
              <a:t> </a:t>
            </a:r>
            <a:r>
              <a:rPr lang="en-US" dirty="0" err="1"/>
              <a:t>ლოკალში</a:t>
            </a:r>
            <a:r>
              <a:rPr lang="en-US" dirty="0"/>
              <a:t> </a:t>
            </a:r>
            <a:r>
              <a:rPr lang="en-US" dirty="0" err="1"/>
              <a:t>ხდება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გარკვეულ</a:t>
            </a:r>
            <a:r>
              <a:rPr lang="en-US" dirty="0"/>
              <a:t> </a:t>
            </a:r>
            <a:r>
              <a:rPr lang="en-US" dirty="0" err="1"/>
              <a:t>კვალსაც</a:t>
            </a:r>
            <a:r>
              <a:rPr lang="en-US" dirty="0"/>
              <a:t> </a:t>
            </a:r>
            <a:r>
              <a:rPr lang="en-US" dirty="0" err="1"/>
              <a:t>ტოვებს</a:t>
            </a:r>
            <a:r>
              <a:rPr lang="en-US" dirty="0"/>
              <a:t>;</a:t>
            </a:r>
          </a:p>
          <a:p>
            <a:r>
              <a:rPr lang="en-US" dirty="0"/>
              <a:t>3. </a:t>
            </a:r>
            <a:r>
              <a:rPr lang="en-US" dirty="0" err="1"/>
              <a:t>მითები</a:t>
            </a:r>
            <a:r>
              <a:rPr lang="en-US" dirty="0"/>
              <a:t> </a:t>
            </a:r>
            <a:r>
              <a:rPr lang="en-US" dirty="0" err="1"/>
              <a:t>უხვად</a:t>
            </a:r>
            <a:r>
              <a:rPr lang="en-US" dirty="0"/>
              <a:t> </a:t>
            </a:r>
            <a:r>
              <a:rPr lang="en-US" dirty="0" err="1"/>
              <a:t>შეიცავენ</a:t>
            </a:r>
            <a:r>
              <a:rPr lang="en-US" dirty="0"/>
              <a:t> </a:t>
            </a:r>
            <a:r>
              <a:rPr lang="en-US" dirty="0" err="1"/>
              <a:t>გეოგრაფიულ</a:t>
            </a:r>
            <a:r>
              <a:rPr lang="en-US" dirty="0"/>
              <a:t> </a:t>
            </a:r>
            <a:r>
              <a:rPr lang="en-US" dirty="0" err="1"/>
              <a:t>სახელებსა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სოციალური</a:t>
            </a:r>
            <a:r>
              <a:rPr lang="en-US" dirty="0"/>
              <a:t> </a:t>
            </a:r>
            <a:r>
              <a:rPr lang="en-US" dirty="0" err="1"/>
              <a:t>ყოფის</a:t>
            </a:r>
            <a:r>
              <a:rPr lang="en-US" dirty="0"/>
              <a:t> </a:t>
            </a:r>
            <a:r>
              <a:rPr lang="en-US" dirty="0" err="1"/>
              <a:t>ელემენტებს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Рисунок 12" descr="Image result for áá ááá ááá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0567"/>
            <a:ext cx="4038600" cy="269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88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</a:t>
            </a:r>
            <a:r>
              <a:rPr lang="en-US" dirty="0" err="1"/>
              <a:t>ტერმინი</a:t>
            </a:r>
            <a:r>
              <a:rPr lang="en-US" dirty="0"/>
              <a:t> “</a:t>
            </a:r>
            <a:r>
              <a:rPr lang="en-US" dirty="0" err="1"/>
              <a:t>ჩაბალხეთი</a:t>
            </a:r>
            <a:r>
              <a:rPr lang="en-US" dirty="0"/>
              <a:t>” </a:t>
            </a:r>
            <a:r>
              <a:rPr lang="en-US" dirty="0" err="1"/>
              <a:t>რეალურია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ტაოში</a:t>
            </a:r>
            <a:r>
              <a:rPr lang="en-US" dirty="0"/>
              <a:t>, </a:t>
            </a:r>
            <a:r>
              <a:rPr lang="en-US" dirty="0" err="1"/>
              <a:t>პარხლისწყლის</a:t>
            </a:r>
            <a:r>
              <a:rPr lang="en-US" dirty="0"/>
              <a:t> </a:t>
            </a:r>
            <a:r>
              <a:rPr lang="en-US" dirty="0" err="1"/>
              <a:t>ხეობაში</a:t>
            </a:r>
            <a:r>
              <a:rPr lang="en-US" dirty="0"/>
              <a:t>, </a:t>
            </a:r>
            <a:r>
              <a:rPr lang="en-US" dirty="0" err="1"/>
              <a:t>მდებარეობს</a:t>
            </a:r>
            <a:r>
              <a:rPr lang="en-US" dirty="0"/>
              <a:t> </a:t>
            </a:r>
            <a:r>
              <a:rPr lang="en-US" dirty="0" err="1"/>
              <a:t>მოზრდილი</a:t>
            </a:r>
            <a:r>
              <a:rPr lang="en-US" dirty="0"/>
              <a:t> </a:t>
            </a:r>
            <a:r>
              <a:rPr lang="en-US" dirty="0" err="1"/>
              <a:t>სოფელი</a:t>
            </a:r>
            <a:r>
              <a:rPr lang="en-US" dirty="0"/>
              <a:t> </a:t>
            </a:r>
            <a:r>
              <a:rPr lang="en-US" dirty="0" err="1"/>
              <a:t>ბალხი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ტაოშივე</a:t>
            </a:r>
            <a:r>
              <a:rPr lang="en-US" dirty="0"/>
              <a:t> </a:t>
            </a:r>
            <a:r>
              <a:rPr lang="en-US" dirty="0" err="1"/>
              <a:t>დასტურდება</a:t>
            </a:r>
            <a:r>
              <a:rPr lang="en-US" dirty="0"/>
              <a:t> </a:t>
            </a:r>
            <a:r>
              <a:rPr lang="en-US" dirty="0" err="1"/>
              <a:t>ბალხის</a:t>
            </a:r>
            <a:r>
              <a:rPr lang="en-US" dirty="0"/>
              <a:t> </a:t>
            </a:r>
            <a:r>
              <a:rPr lang="en-US" dirty="0" err="1"/>
              <a:t>უბნები</a:t>
            </a:r>
            <a:r>
              <a:rPr lang="en-US" dirty="0"/>
              <a:t>:</a:t>
            </a:r>
          </a:p>
          <a:p>
            <a:r>
              <a:rPr lang="en-US" dirty="0"/>
              <a:t>ა) </a:t>
            </a:r>
            <a:r>
              <a:rPr lang="en-US" dirty="0" err="1"/>
              <a:t>დიდი</a:t>
            </a:r>
            <a:r>
              <a:rPr lang="en-US" dirty="0"/>
              <a:t> </a:t>
            </a:r>
            <a:r>
              <a:rPr lang="en-US" dirty="0" err="1"/>
              <a:t>ბალხი</a:t>
            </a:r>
            <a:r>
              <a:rPr lang="en-US" dirty="0"/>
              <a:t>,</a:t>
            </a:r>
          </a:p>
          <a:p>
            <a:r>
              <a:rPr lang="en-US" dirty="0"/>
              <a:t>ბ) </a:t>
            </a:r>
            <a:r>
              <a:rPr lang="en-US" dirty="0" err="1"/>
              <a:t>პატარა</a:t>
            </a:r>
            <a:r>
              <a:rPr lang="en-US" dirty="0"/>
              <a:t> </a:t>
            </a:r>
            <a:r>
              <a:rPr lang="en-US" dirty="0" err="1"/>
              <a:t>ბალხი</a:t>
            </a:r>
            <a:r>
              <a:rPr lang="en-US" dirty="0"/>
              <a:t>,</a:t>
            </a:r>
          </a:p>
          <a:p>
            <a:r>
              <a:rPr lang="en-US" dirty="0"/>
              <a:t>გ) </a:t>
            </a:r>
            <a:r>
              <a:rPr lang="en-US" dirty="0" err="1"/>
              <a:t>ბალხიბარი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Рисунок 1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2" y="2963646"/>
            <a:ext cx="3524596" cy="23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“</a:t>
            </a:r>
            <a:r>
              <a:rPr lang="en-US" dirty="0" err="1"/>
              <a:t>ამირანიანში</a:t>
            </a:r>
            <a:r>
              <a:rPr lang="en-US" dirty="0"/>
              <a:t>” </a:t>
            </a:r>
            <a:r>
              <a:rPr lang="en-US" dirty="0" err="1"/>
              <a:t>სულაც</a:t>
            </a:r>
            <a:r>
              <a:rPr lang="en-US" dirty="0"/>
              <a:t> </a:t>
            </a:r>
            <a:r>
              <a:rPr lang="en-US" dirty="0" err="1"/>
              <a:t>არ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დარღვეული</a:t>
            </a:r>
            <a:r>
              <a:rPr lang="en-US" dirty="0"/>
              <a:t> </a:t>
            </a:r>
            <a:r>
              <a:rPr lang="en-US" dirty="0" err="1"/>
              <a:t>ეპიკური</a:t>
            </a:r>
            <a:r>
              <a:rPr lang="en-US" dirty="0"/>
              <a:t> </a:t>
            </a:r>
            <a:r>
              <a:rPr lang="en-US" dirty="0" err="1"/>
              <a:t>ტრადიცია</a:t>
            </a:r>
            <a:r>
              <a:rPr lang="en-US" dirty="0"/>
              <a:t>;</a:t>
            </a:r>
          </a:p>
          <a:p>
            <a:r>
              <a:rPr lang="en-US" dirty="0"/>
              <a:t>2. </a:t>
            </a:r>
            <a:r>
              <a:rPr lang="en-US" dirty="0" err="1"/>
              <a:t>მითოსურ</a:t>
            </a:r>
            <a:r>
              <a:rPr lang="en-US" dirty="0"/>
              <a:t> </a:t>
            </a:r>
            <a:r>
              <a:rPr lang="en-US" dirty="0" err="1"/>
              <a:t>გმირს</a:t>
            </a:r>
            <a:r>
              <a:rPr lang="en-US" dirty="0"/>
              <a:t> </a:t>
            </a:r>
            <a:r>
              <a:rPr lang="en-US" dirty="0" err="1"/>
              <a:t>ნამდვილად</a:t>
            </a:r>
            <a:r>
              <a:rPr lang="en-US" dirty="0"/>
              <a:t> </a:t>
            </a:r>
            <a:r>
              <a:rPr lang="en-US" dirty="0" err="1"/>
              <a:t>აქვს</a:t>
            </a:r>
            <a:r>
              <a:rPr lang="en-US" dirty="0"/>
              <a:t> </a:t>
            </a:r>
            <a:r>
              <a:rPr lang="en-US" dirty="0" err="1"/>
              <a:t>ასპარეზი</a:t>
            </a:r>
            <a:r>
              <a:rPr lang="en-US" dirty="0"/>
              <a:t> </a:t>
            </a:r>
            <a:r>
              <a:rPr lang="en-US" dirty="0" err="1"/>
              <a:t>თავისსავე</a:t>
            </a:r>
            <a:r>
              <a:rPr lang="en-US" dirty="0"/>
              <a:t> </a:t>
            </a:r>
            <a:r>
              <a:rPr lang="en-US" dirty="0" err="1"/>
              <a:t>სოციუმში</a:t>
            </a:r>
            <a:r>
              <a:rPr lang="en-US" dirty="0"/>
              <a:t>;</a:t>
            </a:r>
          </a:p>
          <a:p>
            <a:r>
              <a:rPr lang="en-US" dirty="0"/>
              <a:t>3. “</a:t>
            </a:r>
            <a:r>
              <a:rPr lang="en-US" dirty="0" err="1"/>
              <a:t>ალგეთი</a:t>
            </a:r>
            <a:r>
              <a:rPr lang="en-US" dirty="0"/>
              <a:t>” </a:t>
            </a:r>
            <a:r>
              <a:rPr lang="en-US" dirty="0" err="1"/>
              <a:t>არ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ერთადერთი</a:t>
            </a:r>
            <a:r>
              <a:rPr lang="en-US" dirty="0"/>
              <a:t> </a:t>
            </a:r>
            <a:r>
              <a:rPr lang="en-US" dirty="0" err="1"/>
              <a:t>ქართული</a:t>
            </a:r>
            <a:r>
              <a:rPr lang="en-US" dirty="0"/>
              <a:t> </a:t>
            </a:r>
            <a:r>
              <a:rPr lang="en-US" dirty="0" err="1"/>
              <a:t>ტოპონიმი</a:t>
            </a:r>
            <a:r>
              <a:rPr lang="en-US" dirty="0"/>
              <a:t> “</a:t>
            </a:r>
            <a:r>
              <a:rPr lang="en-US" dirty="0" err="1"/>
              <a:t>ამირანიანისა</a:t>
            </a:r>
            <a:r>
              <a:rPr lang="en-US" dirty="0"/>
              <a:t>”; </a:t>
            </a:r>
            <a:r>
              <a:rPr lang="en-US" dirty="0" err="1"/>
              <a:t>ტაოში</a:t>
            </a:r>
            <a:r>
              <a:rPr lang="en-US" dirty="0"/>
              <a:t> </a:t>
            </a:r>
            <a:r>
              <a:rPr lang="en-US" dirty="0" err="1"/>
              <a:t>დღემდე</a:t>
            </a:r>
            <a:r>
              <a:rPr lang="en-US" dirty="0"/>
              <a:t> </a:t>
            </a:r>
            <a:r>
              <a:rPr lang="en-US" dirty="0" err="1"/>
              <a:t>შემორჩა</a:t>
            </a:r>
            <a:r>
              <a:rPr lang="en-US" dirty="0"/>
              <a:t> </a:t>
            </a:r>
            <a:r>
              <a:rPr lang="en-US" dirty="0" err="1"/>
              <a:t>ქართული</a:t>
            </a:r>
            <a:r>
              <a:rPr lang="en-US" dirty="0"/>
              <a:t> </a:t>
            </a:r>
            <a:r>
              <a:rPr lang="en-US" dirty="0" err="1"/>
              <a:t>სოფელი</a:t>
            </a:r>
            <a:r>
              <a:rPr lang="en-US" dirty="0"/>
              <a:t> </a:t>
            </a:r>
            <a:r>
              <a:rPr lang="en-US" dirty="0" err="1"/>
              <a:t>ბალხი</a:t>
            </a:r>
            <a:r>
              <a:rPr lang="en-US" dirty="0"/>
              <a:t> </a:t>
            </a:r>
            <a:r>
              <a:rPr lang="en-US" dirty="0" err="1"/>
              <a:t>თავისი</a:t>
            </a:r>
            <a:r>
              <a:rPr lang="en-US" dirty="0"/>
              <a:t> </a:t>
            </a:r>
            <a:r>
              <a:rPr lang="en-US" dirty="0" err="1"/>
              <a:t>უბნებით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Рисунок 1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09" y="2845190"/>
            <a:ext cx="3449782" cy="25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აღსანიშნავია</a:t>
            </a:r>
            <a:r>
              <a:rPr lang="en-US" dirty="0"/>
              <a:t> </a:t>
            </a:r>
            <a:r>
              <a:rPr lang="en-US" dirty="0" err="1"/>
              <a:t>ის</a:t>
            </a:r>
            <a:r>
              <a:rPr lang="en-US" dirty="0"/>
              <a:t> </a:t>
            </a:r>
            <a:r>
              <a:rPr lang="en-US" dirty="0" err="1"/>
              <a:t>ფაქტიც</a:t>
            </a:r>
            <a:r>
              <a:rPr lang="en-US" dirty="0"/>
              <a:t>, </a:t>
            </a:r>
            <a:r>
              <a:rPr lang="en-US" dirty="0" err="1"/>
              <a:t>რომ</a:t>
            </a:r>
            <a:r>
              <a:rPr lang="en-US" dirty="0"/>
              <a:t> </a:t>
            </a:r>
            <a:r>
              <a:rPr lang="en-US" dirty="0" err="1"/>
              <a:t>ტაოშივე</a:t>
            </a:r>
            <a:r>
              <a:rPr lang="en-US" dirty="0"/>
              <a:t> </a:t>
            </a:r>
            <a:r>
              <a:rPr lang="en-US" dirty="0" err="1"/>
              <a:t>დადასტურდა</a:t>
            </a:r>
            <a:r>
              <a:rPr lang="en-US" dirty="0"/>
              <a:t> </a:t>
            </a:r>
            <a:r>
              <a:rPr lang="en-US" dirty="0" err="1"/>
              <a:t>ტოპონიმები</a:t>
            </a:r>
            <a:r>
              <a:rPr lang="en-US" dirty="0"/>
              <a:t>:</a:t>
            </a:r>
          </a:p>
          <a:p>
            <a:r>
              <a:rPr lang="en-US" dirty="0"/>
              <a:t>ა) </a:t>
            </a:r>
            <a:r>
              <a:rPr lang="en-US" dirty="0" err="1"/>
              <a:t>ქაჯიკარი</a:t>
            </a:r>
            <a:r>
              <a:rPr lang="en-US" dirty="0"/>
              <a:t>,</a:t>
            </a:r>
          </a:p>
          <a:p>
            <a:r>
              <a:rPr lang="en-US" dirty="0"/>
              <a:t>ბ) </a:t>
            </a:r>
            <a:r>
              <a:rPr lang="en-US" dirty="0" err="1"/>
              <a:t>კალმახეთი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Рисунок 1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87" y="2915848"/>
            <a:ext cx="3445625" cy="24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851648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ka-GE" sz="6000" dirty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ka-GE" sz="60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სემინარის თემა: </a:t>
            </a:r>
            <a:b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„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ტაოს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მითოს</a:t>
            </a:r>
            <a:r>
              <a:rPr lang="ka-GE" sz="6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ი“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82000" cy="1094936"/>
          </a:xfrm>
        </p:spPr>
        <p:txBody>
          <a:bodyPr>
            <a:noAutofit/>
          </a:bodyPr>
          <a:lstStyle/>
          <a:p>
            <a:r>
              <a:rPr lang="ka-GE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პროფესორი თინა შიოშვილი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შიგთავსის ჩანაცვლების ველი 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2743200" cy="3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/>
              <a:t/>
            </a:r>
            <a:br>
              <a:rPr lang="ka-GE" dirty="0" smtClean="0"/>
            </a:br>
            <a:r>
              <a:rPr lang="en-US" dirty="0" smtClean="0"/>
              <a:t>     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err="1"/>
              <a:t>გმადლობთ</a:t>
            </a:r>
            <a:r>
              <a:rPr lang="en-US" sz="4400" dirty="0"/>
              <a:t> </a:t>
            </a:r>
            <a:r>
              <a:rPr lang="en-US" sz="4400" dirty="0" err="1" smtClean="0"/>
              <a:t>ყურადღებისათვის</a:t>
            </a:r>
            <a:r>
              <a:rPr lang="ka-GE" sz="4400" dirty="0" smtClean="0"/>
              <a:t> !</a:t>
            </a:r>
            <a:endParaRPr lang="en-US" dirty="0"/>
          </a:p>
        </p:txBody>
      </p:sp>
      <p:pic>
        <p:nvPicPr>
          <p:cNvPr id="4" name="Рисунок 1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5181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7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ka-GE" dirty="0" smtClean="0"/>
              <a:t>მითი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მითი</a:t>
            </a:r>
            <a:r>
              <a:rPr lang="en-US" dirty="0"/>
              <a:t>, </a:t>
            </a:r>
            <a:r>
              <a:rPr lang="en-US" dirty="0" err="1"/>
              <a:t>როგორც</a:t>
            </a:r>
            <a:r>
              <a:rPr lang="en-US" dirty="0"/>
              <a:t> </a:t>
            </a:r>
            <a:r>
              <a:rPr lang="en-US" dirty="0" err="1"/>
              <a:t>კაცობრიობის</a:t>
            </a:r>
            <a:r>
              <a:rPr lang="en-US" dirty="0"/>
              <a:t> </a:t>
            </a:r>
            <a:r>
              <a:rPr lang="en-US" dirty="0" err="1"/>
              <a:t>პირველი</a:t>
            </a:r>
            <a:r>
              <a:rPr lang="en-US" dirty="0"/>
              <a:t> </a:t>
            </a:r>
            <a:r>
              <a:rPr lang="en-US" dirty="0" err="1"/>
              <a:t>სააზროვნო</a:t>
            </a:r>
            <a:r>
              <a:rPr lang="en-US" dirty="0"/>
              <a:t> </a:t>
            </a:r>
            <a:r>
              <a:rPr lang="en-US" dirty="0" err="1"/>
              <a:t>მოდელი</a:t>
            </a:r>
            <a:r>
              <a:rPr lang="en-US" dirty="0"/>
              <a:t>, </a:t>
            </a:r>
            <a:r>
              <a:rPr lang="en-US" dirty="0" err="1"/>
              <a:t>მსოფლიოს</a:t>
            </a:r>
            <a:r>
              <a:rPr lang="en-US" dirty="0"/>
              <a:t> </a:t>
            </a:r>
            <a:r>
              <a:rPr lang="en-US" dirty="0" err="1"/>
              <a:t>ყველა</a:t>
            </a:r>
            <a:r>
              <a:rPr lang="en-US" dirty="0"/>
              <a:t> </a:t>
            </a:r>
            <a:r>
              <a:rPr lang="en-US" dirty="0" err="1"/>
              <a:t>ხალხის</a:t>
            </a:r>
            <a:r>
              <a:rPr lang="en-US" dirty="0"/>
              <a:t> </a:t>
            </a:r>
            <a:r>
              <a:rPr lang="en-US" dirty="0" err="1"/>
              <a:t>კულტურის</a:t>
            </a:r>
            <a:r>
              <a:rPr lang="en-US" dirty="0"/>
              <a:t> </a:t>
            </a:r>
            <a:r>
              <a:rPr lang="en-US" dirty="0" err="1"/>
              <a:t>საძირკველში</a:t>
            </a:r>
            <a:r>
              <a:rPr lang="en-US" dirty="0"/>
              <a:t> </a:t>
            </a:r>
            <a:r>
              <a:rPr lang="en-US" dirty="0" err="1"/>
              <a:t>დევს</a:t>
            </a:r>
            <a:r>
              <a:rPr lang="en-US" dirty="0"/>
              <a:t>;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მოდელზე</a:t>
            </a:r>
            <a:r>
              <a:rPr lang="en-US" dirty="0"/>
              <a:t> </a:t>
            </a:r>
            <a:r>
              <a:rPr lang="en-US" dirty="0" err="1"/>
              <a:t>აგებული</a:t>
            </a:r>
            <a:r>
              <a:rPr lang="en-US" dirty="0"/>
              <a:t> </a:t>
            </a:r>
            <a:r>
              <a:rPr lang="en-US" dirty="0" err="1"/>
              <a:t>რწმენა-წარმოდგენის</a:t>
            </a:r>
            <a:r>
              <a:rPr lang="en-US" dirty="0"/>
              <a:t>, </a:t>
            </a:r>
            <a:r>
              <a:rPr lang="en-US" dirty="0" err="1"/>
              <a:t>სიტყვებისა</a:t>
            </a:r>
            <a:r>
              <a:rPr lang="en-US" dirty="0"/>
              <a:t> </a:t>
            </a:r>
            <a:r>
              <a:rPr lang="en-US" dirty="0" err="1"/>
              <a:t>თუ</a:t>
            </a:r>
            <a:r>
              <a:rPr lang="en-US" dirty="0"/>
              <a:t> </a:t>
            </a:r>
            <a:r>
              <a:rPr lang="en-US" dirty="0" err="1"/>
              <a:t>აზრების</a:t>
            </a:r>
            <a:r>
              <a:rPr lang="en-US" dirty="0"/>
              <a:t>, </a:t>
            </a:r>
            <a:r>
              <a:rPr lang="en-US" dirty="0" err="1"/>
              <a:t>ქმედება-რიტუალების</a:t>
            </a:r>
            <a:r>
              <a:rPr lang="en-US" dirty="0"/>
              <a:t> </a:t>
            </a:r>
            <a:r>
              <a:rPr lang="en-US" dirty="0" err="1"/>
              <a:t>ერთობლიობას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en-US" dirty="0" err="1"/>
              <a:t>მითოლოგია</a:t>
            </a:r>
            <a:r>
              <a:rPr lang="en-US" dirty="0"/>
              <a:t> </a:t>
            </a:r>
            <a:r>
              <a:rPr lang="en-US" dirty="0" err="1"/>
              <a:t>ეწოდება</a:t>
            </a:r>
            <a:r>
              <a:rPr lang="en-US" dirty="0"/>
              <a:t>.</a:t>
            </a:r>
          </a:p>
          <a:p>
            <a:r>
              <a:rPr lang="en-US" dirty="0" err="1" smtClean="0"/>
              <a:t>დღემდე</a:t>
            </a:r>
            <a:r>
              <a:rPr lang="en-US" dirty="0" smtClean="0"/>
              <a:t> </a:t>
            </a:r>
            <a:r>
              <a:rPr lang="en-US" dirty="0" err="1"/>
              <a:t>მითის</a:t>
            </a:r>
            <a:r>
              <a:rPr lang="en-US" dirty="0"/>
              <a:t> 500-მდე </a:t>
            </a:r>
            <a:r>
              <a:rPr lang="en-US" dirty="0" err="1"/>
              <a:t>განმარტება</a:t>
            </a:r>
            <a:r>
              <a:rPr lang="en-US" dirty="0"/>
              <a:t> </a:t>
            </a:r>
            <a:r>
              <a:rPr lang="en-US" dirty="0" err="1"/>
              <a:t>არსებობს</a:t>
            </a:r>
            <a:r>
              <a:rPr lang="en-US" dirty="0"/>
              <a:t>, </a:t>
            </a:r>
            <a:r>
              <a:rPr lang="en-US" dirty="0" err="1"/>
              <a:t>თუმცა</a:t>
            </a:r>
            <a:r>
              <a:rPr lang="en-US" dirty="0"/>
              <a:t> </a:t>
            </a:r>
            <a:r>
              <a:rPr lang="en-US" dirty="0" err="1"/>
              <a:t>სრულყოფილად</a:t>
            </a:r>
            <a:r>
              <a:rPr lang="en-US" dirty="0"/>
              <a:t> </a:t>
            </a:r>
            <a:r>
              <a:rPr lang="en-US" dirty="0" err="1"/>
              <a:t>ვერცერთი</a:t>
            </a:r>
            <a:r>
              <a:rPr lang="en-US" dirty="0"/>
              <a:t> </a:t>
            </a:r>
            <a:r>
              <a:rPr lang="en-US" dirty="0" err="1"/>
              <a:t>გადმოსცემს</a:t>
            </a:r>
            <a:r>
              <a:rPr lang="en-US" dirty="0"/>
              <a:t> </a:t>
            </a:r>
            <a:r>
              <a:rPr lang="en-US" dirty="0" err="1"/>
              <a:t>მის</a:t>
            </a:r>
            <a:r>
              <a:rPr lang="en-US" dirty="0"/>
              <a:t> </a:t>
            </a:r>
            <a:r>
              <a:rPr lang="en-US" dirty="0" err="1"/>
              <a:t>აზრს</a:t>
            </a:r>
            <a:r>
              <a:rPr lang="en-US" dirty="0"/>
              <a:t>. </a:t>
            </a:r>
            <a:r>
              <a:rPr lang="en-US" dirty="0" err="1"/>
              <a:t>მკვლევართა</a:t>
            </a:r>
            <a:r>
              <a:rPr lang="en-US" dirty="0"/>
              <a:t> </a:t>
            </a:r>
            <a:r>
              <a:rPr lang="en-US" dirty="0" err="1"/>
              <a:t>უმრავლესობა</a:t>
            </a:r>
            <a:r>
              <a:rPr lang="en-US" dirty="0"/>
              <a:t> </a:t>
            </a:r>
            <a:r>
              <a:rPr lang="en-US" dirty="0" err="1"/>
              <a:t>ყველაზე</a:t>
            </a:r>
            <a:r>
              <a:rPr lang="en-US" dirty="0"/>
              <a:t> </a:t>
            </a:r>
            <a:r>
              <a:rPr lang="en-US" dirty="0" err="1"/>
              <a:t>მისაღებად</a:t>
            </a:r>
            <a:r>
              <a:rPr lang="en-US" dirty="0"/>
              <a:t> </a:t>
            </a:r>
            <a:r>
              <a:rPr lang="en-US" dirty="0" err="1"/>
              <a:t>მიიჩნევს</a:t>
            </a:r>
            <a:r>
              <a:rPr lang="en-US" dirty="0"/>
              <a:t> </a:t>
            </a:r>
            <a:r>
              <a:rPr lang="en-US" dirty="0" err="1"/>
              <a:t>ამგვარ</a:t>
            </a:r>
            <a:r>
              <a:rPr lang="en-US" dirty="0"/>
              <a:t> </a:t>
            </a:r>
            <a:r>
              <a:rPr lang="en-US" dirty="0" err="1"/>
              <a:t>დეფინიციას</a:t>
            </a:r>
            <a:r>
              <a:rPr lang="en-US" dirty="0"/>
              <a:t>: “</a:t>
            </a:r>
            <a:r>
              <a:rPr lang="en-US" dirty="0" err="1"/>
              <a:t>მითი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განსაკუთრებული</a:t>
            </a:r>
            <a:r>
              <a:rPr lang="en-US" dirty="0"/>
              <a:t> (</a:t>
            </a:r>
            <a:r>
              <a:rPr lang="en-US" dirty="0" err="1"/>
              <a:t>კოლექტიური</a:t>
            </a:r>
            <a:r>
              <a:rPr lang="en-US" dirty="0"/>
              <a:t>) </a:t>
            </a:r>
            <a:r>
              <a:rPr lang="en-US" dirty="0" err="1"/>
              <a:t>მნიშვნელობის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ტრადიციული</a:t>
            </a:r>
            <a:r>
              <a:rPr lang="en-US" dirty="0"/>
              <a:t> </a:t>
            </a:r>
            <a:r>
              <a:rPr lang="en-US" dirty="0" err="1"/>
              <a:t>ამბავი</a:t>
            </a:r>
            <a:r>
              <a:rPr lang="en-US" dirty="0"/>
              <a:t>”.</a:t>
            </a:r>
          </a:p>
          <a:p>
            <a:r>
              <a:rPr lang="en-US" dirty="0" err="1" smtClean="0"/>
              <a:t>მითების</a:t>
            </a:r>
            <a:r>
              <a:rPr lang="en-US" dirty="0" smtClean="0"/>
              <a:t> </a:t>
            </a:r>
            <a:r>
              <a:rPr lang="en-US" dirty="0" err="1"/>
              <a:t>შესწავლას</a:t>
            </a:r>
            <a:r>
              <a:rPr lang="en-US" dirty="0"/>
              <a:t> </a:t>
            </a:r>
            <a:r>
              <a:rPr lang="en-US" dirty="0" err="1"/>
              <a:t>საფუძველი</a:t>
            </a:r>
            <a:r>
              <a:rPr lang="en-US" dirty="0"/>
              <a:t> </a:t>
            </a:r>
            <a:r>
              <a:rPr lang="en-US" dirty="0" err="1"/>
              <a:t>ჩაუყარა</a:t>
            </a:r>
            <a:r>
              <a:rPr lang="en-US" dirty="0"/>
              <a:t> </a:t>
            </a:r>
            <a:r>
              <a:rPr lang="en-US" dirty="0" err="1"/>
              <a:t>მითოლოგიურმა</a:t>
            </a:r>
            <a:r>
              <a:rPr lang="en-US" dirty="0"/>
              <a:t> </a:t>
            </a:r>
            <a:r>
              <a:rPr lang="en-US" dirty="0" err="1"/>
              <a:t>თეორიამ</a:t>
            </a:r>
            <a:r>
              <a:rPr lang="en-US" dirty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პირველი</a:t>
            </a:r>
            <a:r>
              <a:rPr lang="en-US" dirty="0"/>
              <a:t> </a:t>
            </a:r>
            <a:r>
              <a:rPr lang="en-US" dirty="0" err="1"/>
              <a:t>მეცნიერული</a:t>
            </a:r>
            <a:r>
              <a:rPr lang="en-US" dirty="0"/>
              <a:t> </a:t>
            </a:r>
            <a:r>
              <a:rPr lang="en-US" dirty="0" err="1"/>
              <a:t>თეორიაა</a:t>
            </a:r>
            <a:r>
              <a:rPr lang="en-US" dirty="0"/>
              <a:t> </a:t>
            </a:r>
            <a:r>
              <a:rPr lang="en-US" dirty="0" err="1"/>
              <a:t>ფოლკლორისტიკაში</a:t>
            </a:r>
            <a:r>
              <a:rPr lang="en-US" dirty="0"/>
              <a:t>.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სკოლის</a:t>
            </a:r>
            <a:r>
              <a:rPr lang="en-US" dirty="0"/>
              <a:t> </a:t>
            </a:r>
            <a:r>
              <a:rPr lang="en-US" dirty="0" err="1"/>
              <a:t>წარმომადგენლები</a:t>
            </a:r>
            <a:r>
              <a:rPr lang="en-US" dirty="0"/>
              <a:t>, </a:t>
            </a:r>
            <a:r>
              <a:rPr lang="en-US" dirty="0" err="1"/>
              <a:t>ძმები</a:t>
            </a:r>
            <a:r>
              <a:rPr lang="en-US" dirty="0"/>
              <a:t> </a:t>
            </a:r>
            <a:r>
              <a:rPr lang="en-US" dirty="0" err="1"/>
              <a:t>გრიმების</a:t>
            </a:r>
            <a:r>
              <a:rPr lang="en-US" dirty="0"/>
              <a:t> </a:t>
            </a:r>
            <a:r>
              <a:rPr lang="en-US" dirty="0" err="1"/>
              <a:t>მეთაურობით</a:t>
            </a:r>
            <a:r>
              <a:rPr lang="en-US" dirty="0"/>
              <a:t>, </a:t>
            </a:r>
            <a:r>
              <a:rPr lang="en-US" dirty="0" err="1"/>
              <a:t>ფოლკლორული</a:t>
            </a:r>
            <a:r>
              <a:rPr lang="en-US" dirty="0"/>
              <a:t> </a:t>
            </a:r>
            <a:r>
              <a:rPr lang="en-US" dirty="0" err="1"/>
              <a:t>შემოქმედების</a:t>
            </a:r>
            <a:r>
              <a:rPr lang="en-US" dirty="0"/>
              <a:t> </a:t>
            </a:r>
            <a:r>
              <a:rPr lang="en-US" dirty="0" err="1"/>
              <a:t>საფუძვლად</a:t>
            </a:r>
            <a:r>
              <a:rPr lang="en-US" dirty="0"/>
              <a:t> </a:t>
            </a:r>
            <a:r>
              <a:rPr lang="en-US" dirty="0" err="1"/>
              <a:t>მიიჩნევდნენ</a:t>
            </a:r>
            <a:r>
              <a:rPr lang="en-US" dirty="0"/>
              <a:t> </a:t>
            </a:r>
            <a:r>
              <a:rPr lang="en-US" dirty="0" err="1"/>
              <a:t>მითსა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უძველეს</a:t>
            </a:r>
            <a:r>
              <a:rPr lang="en-US" dirty="0"/>
              <a:t> </a:t>
            </a:r>
            <a:r>
              <a:rPr lang="en-US" dirty="0" err="1"/>
              <a:t>რელიგიურ</a:t>
            </a:r>
            <a:r>
              <a:rPr lang="en-US" dirty="0"/>
              <a:t> </a:t>
            </a:r>
            <a:r>
              <a:rPr lang="en-US" dirty="0" err="1"/>
              <a:t>რწმენა-წარმოდგენებს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Рисунок 2" descr="Tina Shioshvili-á¡ á¤áá¢á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40386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28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მითი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მითის</a:t>
            </a:r>
            <a:r>
              <a:rPr lang="en-US" dirty="0"/>
              <a:t> </a:t>
            </a:r>
            <a:r>
              <a:rPr lang="en-US" dirty="0" err="1"/>
              <a:t>შემდგომი</a:t>
            </a:r>
            <a:r>
              <a:rPr lang="en-US" dirty="0"/>
              <a:t> </a:t>
            </a:r>
            <a:r>
              <a:rPr lang="en-US" dirty="0" err="1"/>
              <a:t>გზა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en-US" dirty="0" err="1"/>
              <a:t>ასე</a:t>
            </a:r>
            <a:r>
              <a:rPr lang="en-US" dirty="0"/>
              <a:t> </a:t>
            </a:r>
            <a:r>
              <a:rPr lang="en-US" dirty="0" err="1"/>
              <a:t>დასახეს</a:t>
            </a:r>
            <a:r>
              <a:rPr lang="en-US" dirty="0"/>
              <a:t>: </a:t>
            </a:r>
            <a:r>
              <a:rPr lang="en-US" dirty="0" err="1"/>
              <a:t>მითი</a:t>
            </a:r>
            <a:r>
              <a:rPr lang="en-US" dirty="0"/>
              <a:t>_›</a:t>
            </a:r>
            <a:r>
              <a:rPr lang="en-US" dirty="0" err="1"/>
              <a:t>ლეგენდა</a:t>
            </a:r>
            <a:r>
              <a:rPr lang="en-US" dirty="0"/>
              <a:t>_›</a:t>
            </a:r>
            <a:r>
              <a:rPr lang="en-US" dirty="0" err="1"/>
              <a:t>ზღაპარი</a:t>
            </a:r>
            <a:r>
              <a:rPr lang="en-US" dirty="0"/>
              <a:t>.</a:t>
            </a:r>
          </a:p>
          <a:p>
            <a:r>
              <a:rPr lang="en-US" dirty="0" err="1"/>
              <a:t>ბერძნული</a:t>
            </a:r>
            <a:r>
              <a:rPr lang="en-US" dirty="0"/>
              <a:t> </a:t>
            </a:r>
            <a:r>
              <a:rPr lang="en-US" dirty="0" err="1"/>
              <a:t>ტერმინის</a:t>
            </a:r>
            <a:r>
              <a:rPr lang="en-US" dirty="0"/>
              <a:t> _ “</a:t>
            </a:r>
            <a:r>
              <a:rPr lang="en-US" dirty="0" err="1"/>
              <a:t>მითოსის</a:t>
            </a:r>
            <a:r>
              <a:rPr lang="en-US" dirty="0"/>
              <a:t>” </a:t>
            </a:r>
            <a:r>
              <a:rPr lang="en-US" dirty="0" err="1"/>
              <a:t>ტოლფას</a:t>
            </a:r>
            <a:r>
              <a:rPr lang="en-US" dirty="0"/>
              <a:t> </a:t>
            </a:r>
            <a:r>
              <a:rPr lang="en-US" dirty="0" err="1"/>
              <a:t>სიტყვად</a:t>
            </a:r>
            <a:r>
              <a:rPr lang="en-US" dirty="0"/>
              <a:t> </a:t>
            </a:r>
            <a:r>
              <a:rPr lang="en-US" dirty="0" err="1"/>
              <a:t>მიჩნეულია</a:t>
            </a:r>
            <a:r>
              <a:rPr lang="en-US" dirty="0"/>
              <a:t> </a:t>
            </a:r>
            <a:r>
              <a:rPr lang="en-US" dirty="0" err="1"/>
              <a:t>ანდრეზი</a:t>
            </a:r>
            <a:r>
              <a:rPr lang="en-US" dirty="0"/>
              <a:t> (</a:t>
            </a:r>
            <a:r>
              <a:rPr lang="en-US" dirty="0" err="1"/>
              <a:t>ფშავ-ხევსურეთი</a:t>
            </a:r>
            <a:r>
              <a:rPr lang="en-US" dirty="0"/>
              <a:t>, </a:t>
            </a:r>
            <a:r>
              <a:rPr lang="en-US" dirty="0" err="1"/>
              <a:t>მთიულეთ-გუდამაყარი</a:t>
            </a:r>
            <a:r>
              <a:rPr lang="en-US" dirty="0"/>
              <a:t>).</a:t>
            </a:r>
          </a:p>
          <a:p>
            <a:r>
              <a:rPr lang="en-US" dirty="0" err="1"/>
              <a:t>ქართული</a:t>
            </a:r>
            <a:r>
              <a:rPr lang="en-US" dirty="0"/>
              <a:t> </a:t>
            </a:r>
            <a:r>
              <a:rPr lang="en-US" dirty="0" err="1"/>
              <a:t>მითოსის</a:t>
            </a:r>
            <a:r>
              <a:rPr lang="en-US" dirty="0"/>
              <a:t> </a:t>
            </a:r>
            <a:r>
              <a:rPr lang="en-US" dirty="0" err="1"/>
              <a:t>მკვლევარნი</a:t>
            </a:r>
            <a:r>
              <a:rPr lang="en-US" dirty="0"/>
              <a:t> </a:t>
            </a:r>
            <a:r>
              <a:rPr lang="en-US" dirty="0" err="1"/>
              <a:t>არცთუ</a:t>
            </a:r>
            <a:r>
              <a:rPr lang="en-US" dirty="0"/>
              <a:t> </a:t>
            </a:r>
            <a:r>
              <a:rPr lang="en-US" dirty="0" err="1"/>
              <a:t>სახარბიელო</a:t>
            </a:r>
            <a:r>
              <a:rPr lang="en-US" dirty="0"/>
              <a:t> </a:t>
            </a:r>
            <a:r>
              <a:rPr lang="en-US" dirty="0" err="1"/>
              <a:t>სივრცეს</a:t>
            </a:r>
            <a:r>
              <a:rPr lang="en-US" dirty="0"/>
              <a:t> </a:t>
            </a:r>
            <a:r>
              <a:rPr lang="en-US" dirty="0" err="1"/>
              <a:t>ფლობენ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ეს</a:t>
            </a:r>
            <a:r>
              <a:rPr lang="en-US" dirty="0"/>
              <a:t> </a:t>
            </a:r>
            <a:r>
              <a:rPr lang="en-US" dirty="0" err="1"/>
              <a:t>უკმარისობა</a:t>
            </a:r>
            <a:r>
              <a:rPr lang="en-US" dirty="0"/>
              <a:t> </a:t>
            </a:r>
            <a:r>
              <a:rPr lang="en-US" dirty="0" err="1"/>
              <a:t>თითქმის</a:t>
            </a:r>
            <a:r>
              <a:rPr lang="en-US" dirty="0"/>
              <a:t> </a:t>
            </a:r>
            <a:r>
              <a:rPr lang="en-US" dirty="0" err="1"/>
              <a:t>იმავე</a:t>
            </a:r>
            <a:r>
              <a:rPr lang="en-US" dirty="0"/>
              <a:t> </a:t>
            </a:r>
            <a:r>
              <a:rPr lang="en-US" dirty="0" err="1"/>
              <a:t>გენეზისისაა</a:t>
            </a:r>
            <a:r>
              <a:rPr lang="en-US" dirty="0"/>
              <a:t>, </a:t>
            </a:r>
            <a:r>
              <a:rPr lang="en-US" dirty="0" err="1"/>
              <a:t>როგორიც</a:t>
            </a:r>
            <a:r>
              <a:rPr lang="en-US" dirty="0"/>
              <a:t> _ </a:t>
            </a:r>
            <a:r>
              <a:rPr lang="en-US" dirty="0" err="1"/>
              <a:t>ჩვენი</a:t>
            </a:r>
            <a:r>
              <a:rPr lang="en-US" dirty="0"/>
              <a:t> </a:t>
            </a:r>
            <a:r>
              <a:rPr lang="en-US" dirty="0" err="1"/>
              <a:t>ეროვნული</a:t>
            </a:r>
            <a:r>
              <a:rPr lang="en-US" dirty="0"/>
              <a:t> </a:t>
            </a:r>
            <a:r>
              <a:rPr lang="en-US" dirty="0" err="1"/>
              <a:t>სიტყვაკაზმული</a:t>
            </a:r>
            <a:r>
              <a:rPr lang="en-US" dirty="0"/>
              <a:t> </a:t>
            </a:r>
            <a:r>
              <a:rPr lang="en-US" dirty="0" err="1"/>
              <a:t>მწერლობის</a:t>
            </a:r>
            <a:r>
              <a:rPr lang="en-US" dirty="0"/>
              <a:t> </a:t>
            </a:r>
            <a:r>
              <a:rPr lang="en-US" dirty="0" err="1"/>
              <a:t>თავფურცლის</a:t>
            </a:r>
            <a:r>
              <a:rPr lang="en-US" dirty="0"/>
              <a:t> </a:t>
            </a:r>
            <a:r>
              <a:rPr lang="en-US" dirty="0" err="1"/>
              <a:t>ძიება</a:t>
            </a:r>
            <a:r>
              <a:rPr lang="en-US" dirty="0"/>
              <a:t>. </a:t>
            </a:r>
            <a:r>
              <a:rPr lang="en-US" dirty="0" err="1"/>
              <a:t>ამიტომაც</a:t>
            </a:r>
            <a:r>
              <a:rPr lang="en-US" dirty="0"/>
              <a:t> </a:t>
            </a:r>
            <a:r>
              <a:rPr lang="en-US" dirty="0" err="1"/>
              <a:t>ქართული</a:t>
            </a:r>
            <a:r>
              <a:rPr lang="en-US" dirty="0"/>
              <a:t> </a:t>
            </a:r>
            <a:r>
              <a:rPr lang="en-US" dirty="0" err="1"/>
              <a:t>ანდრეზული</a:t>
            </a:r>
            <a:r>
              <a:rPr lang="en-US" dirty="0"/>
              <a:t> </a:t>
            </a:r>
            <a:r>
              <a:rPr lang="en-US" dirty="0" err="1"/>
              <a:t>თქმულებების</a:t>
            </a:r>
            <a:r>
              <a:rPr lang="en-US" dirty="0"/>
              <a:t> </a:t>
            </a:r>
            <a:r>
              <a:rPr lang="en-US" dirty="0" err="1"/>
              <a:t>შეკრება-შესწავლის</a:t>
            </a:r>
            <a:r>
              <a:rPr lang="en-US" dirty="0"/>
              <a:t> </a:t>
            </a:r>
            <a:r>
              <a:rPr lang="en-US" dirty="0" err="1"/>
              <a:t>საქმეში</a:t>
            </a:r>
            <a:r>
              <a:rPr lang="en-US" dirty="0"/>
              <a:t> </a:t>
            </a:r>
            <a:r>
              <a:rPr lang="en-US" dirty="0" err="1"/>
              <a:t>უდიდესი</a:t>
            </a:r>
            <a:r>
              <a:rPr lang="en-US" dirty="0"/>
              <a:t> </a:t>
            </a:r>
            <a:r>
              <a:rPr lang="en-US" dirty="0" err="1"/>
              <a:t>მნიშვნელობა</a:t>
            </a:r>
            <a:r>
              <a:rPr lang="en-US" dirty="0"/>
              <a:t> </a:t>
            </a:r>
            <a:r>
              <a:rPr lang="en-US" dirty="0" err="1"/>
              <a:t>აქვს</a:t>
            </a:r>
            <a:r>
              <a:rPr lang="en-US" dirty="0"/>
              <a:t> </a:t>
            </a:r>
            <a:r>
              <a:rPr lang="en-US" dirty="0" err="1"/>
              <a:t>ჩვენი</a:t>
            </a:r>
            <a:r>
              <a:rPr lang="en-US" dirty="0"/>
              <a:t> </a:t>
            </a:r>
            <a:r>
              <a:rPr lang="en-US" dirty="0" err="1"/>
              <a:t>ქვეყნის</a:t>
            </a:r>
            <a:r>
              <a:rPr lang="en-US" dirty="0"/>
              <a:t> </a:t>
            </a:r>
            <a:r>
              <a:rPr lang="en-US" dirty="0" err="1"/>
              <a:t>ყოველი</a:t>
            </a:r>
            <a:r>
              <a:rPr lang="en-US" dirty="0"/>
              <a:t> </a:t>
            </a:r>
            <a:r>
              <a:rPr lang="en-US" dirty="0" err="1"/>
              <a:t>კუთხის</a:t>
            </a:r>
            <a:r>
              <a:rPr lang="en-US" dirty="0"/>
              <a:t> </a:t>
            </a:r>
            <a:r>
              <a:rPr lang="en-US" dirty="0" err="1"/>
              <a:t>მასალას</a:t>
            </a:r>
            <a:r>
              <a:rPr lang="en-US" dirty="0"/>
              <a:t>. </a:t>
            </a:r>
          </a:p>
          <a:p>
            <a:r>
              <a:rPr lang="en-US" dirty="0" err="1"/>
              <a:t>საერთოქართული</a:t>
            </a:r>
            <a:r>
              <a:rPr lang="en-US" dirty="0"/>
              <a:t> </a:t>
            </a:r>
            <a:r>
              <a:rPr lang="en-US" dirty="0" err="1"/>
              <a:t>მითოსური</a:t>
            </a:r>
            <a:r>
              <a:rPr lang="en-US" dirty="0"/>
              <a:t> </a:t>
            </a:r>
            <a:r>
              <a:rPr lang="en-US" dirty="0" err="1"/>
              <a:t>სპექტრის</a:t>
            </a:r>
            <a:r>
              <a:rPr lang="en-US" dirty="0"/>
              <a:t> </a:t>
            </a:r>
            <a:r>
              <a:rPr lang="en-US" dirty="0" err="1"/>
              <a:t>სრულყოფილად</a:t>
            </a:r>
            <a:r>
              <a:rPr lang="en-US" dirty="0"/>
              <a:t> </a:t>
            </a:r>
            <a:r>
              <a:rPr lang="en-US" dirty="0" err="1"/>
              <a:t>წარმოჩენაში</a:t>
            </a:r>
            <a:r>
              <a:rPr lang="en-US" dirty="0"/>
              <a:t> </a:t>
            </a:r>
            <a:r>
              <a:rPr lang="en-US" dirty="0" err="1"/>
              <a:t>განსაკუთრებულია</a:t>
            </a:r>
            <a:r>
              <a:rPr lang="en-US" dirty="0"/>
              <a:t> </a:t>
            </a:r>
            <a:r>
              <a:rPr lang="en-US" dirty="0" err="1"/>
              <a:t>ისტორიული</a:t>
            </a:r>
            <a:r>
              <a:rPr lang="en-US" dirty="0"/>
              <a:t> </a:t>
            </a:r>
            <a:r>
              <a:rPr lang="en-US" dirty="0" err="1"/>
              <a:t>ქართული</a:t>
            </a:r>
            <a:r>
              <a:rPr lang="en-US" dirty="0"/>
              <a:t> </a:t>
            </a:r>
            <a:r>
              <a:rPr lang="en-US" dirty="0" err="1"/>
              <a:t>პროვინციების</a:t>
            </a:r>
            <a:r>
              <a:rPr lang="en-US" dirty="0"/>
              <a:t> </a:t>
            </a:r>
            <a:r>
              <a:rPr lang="en-US" dirty="0" err="1"/>
              <a:t>წილიც</a:t>
            </a:r>
            <a:r>
              <a:rPr lang="en-US" dirty="0"/>
              <a:t>.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თვალსაზრისით</a:t>
            </a:r>
            <a:r>
              <a:rPr lang="en-US" dirty="0"/>
              <a:t> </a:t>
            </a:r>
            <a:r>
              <a:rPr lang="en-US" dirty="0" err="1"/>
              <a:t>ძალზე</a:t>
            </a:r>
            <a:r>
              <a:rPr lang="en-US" dirty="0"/>
              <a:t> </a:t>
            </a:r>
            <a:r>
              <a:rPr lang="en-US" dirty="0" err="1"/>
              <a:t>საინტერესოა</a:t>
            </a:r>
            <a:r>
              <a:rPr lang="en-US" dirty="0"/>
              <a:t> </a:t>
            </a:r>
            <a:r>
              <a:rPr lang="en-US" dirty="0" err="1"/>
              <a:t>ტაოს</a:t>
            </a:r>
            <a:r>
              <a:rPr lang="en-US" dirty="0"/>
              <a:t> </a:t>
            </a:r>
            <a:r>
              <a:rPr lang="en-US" dirty="0" err="1"/>
              <a:t>მითოსური</a:t>
            </a:r>
            <a:r>
              <a:rPr lang="en-US" dirty="0"/>
              <a:t> </a:t>
            </a:r>
            <a:r>
              <a:rPr lang="en-US" dirty="0" err="1"/>
              <a:t>თქმულებები</a:t>
            </a:r>
            <a:r>
              <a:rPr lang="en-US" dirty="0"/>
              <a:t>. </a:t>
            </a:r>
          </a:p>
        </p:txBody>
      </p:sp>
      <p:pic>
        <p:nvPicPr>
          <p:cNvPr id="5" name="Рисунок 1" descr="Image result for ááá®áá ááááá¡áá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657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7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ძირითადი თემები: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შოთა</a:t>
            </a:r>
            <a:r>
              <a:rPr lang="en-US" dirty="0"/>
              <a:t> </a:t>
            </a:r>
            <a:r>
              <a:rPr lang="en-US" dirty="0" err="1"/>
              <a:t>რუსთაველის</a:t>
            </a:r>
            <a:r>
              <a:rPr lang="en-US" dirty="0"/>
              <a:t> </a:t>
            </a:r>
            <a:r>
              <a:rPr lang="en-US" dirty="0" err="1"/>
              <a:t>სახელმწიფო</a:t>
            </a:r>
            <a:r>
              <a:rPr lang="en-US" dirty="0"/>
              <a:t> </a:t>
            </a:r>
            <a:r>
              <a:rPr lang="en-US" dirty="0" err="1"/>
              <a:t>უნივერსიტეტის</a:t>
            </a:r>
            <a:r>
              <a:rPr lang="en-US" dirty="0"/>
              <a:t> </a:t>
            </a:r>
            <a:r>
              <a:rPr lang="en-US" dirty="0" err="1"/>
              <a:t>ჰუმანიტარულ</a:t>
            </a:r>
            <a:r>
              <a:rPr lang="en-US" dirty="0"/>
              <a:t> </a:t>
            </a:r>
            <a:r>
              <a:rPr lang="en-US" dirty="0" err="1"/>
              <a:t>მეცნიერებათა</a:t>
            </a:r>
            <a:r>
              <a:rPr lang="en-US" dirty="0"/>
              <a:t> </a:t>
            </a:r>
            <a:r>
              <a:rPr lang="en-US" dirty="0" err="1"/>
              <a:t>ფაკულტეტის</a:t>
            </a:r>
            <a:r>
              <a:rPr lang="en-US" dirty="0"/>
              <a:t> </a:t>
            </a:r>
            <a:r>
              <a:rPr lang="en-US" dirty="0" err="1"/>
              <a:t>ქართველოლოგიის</a:t>
            </a:r>
            <a:r>
              <a:rPr lang="en-US" dirty="0"/>
              <a:t> </a:t>
            </a:r>
            <a:r>
              <a:rPr lang="en-US" dirty="0" err="1"/>
              <a:t>ცენტრის</a:t>
            </a:r>
            <a:r>
              <a:rPr lang="en-US" dirty="0"/>
              <a:t> </a:t>
            </a:r>
            <a:r>
              <a:rPr lang="en-US" dirty="0" err="1"/>
              <a:t>მიერ</a:t>
            </a:r>
            <a:r>
              <a:rPr lang="en-US" dirty="0"/>
              <a:t> </a:t>
            </a:r>
            <a:r>
              <a:rPr lang="en-US" dirty="0" err="1"/>
              <a:t>ტაოს</a:t>
            </a:r>
            <a:r>
              <a:rPr lang="en-US" dirty="0"/>
              <a:t> </a:t>
            </a:r>
            <a:r>
              <a:rPr lang="en-US" dirty="0" err="1"/>
              <a:t>ქართულენოვან</a:t>
            </a:r>
            <a:r>
              <a:rPr lang="en-US" dirty="0"/>
              <a:t> </a:t>
            </a:r>
            <a:r>
              <a:rPr lang="en-US" dirty="0" err="1"/>
              <a:t>სოფლებში</a:t>
            </a:r>
            <a:r>
              <a:rPr lang="en-US" dirty="0"/>
              <a:t> </a:t>
            </a:r>
            <a:r>
              <a:rPr lang="en-US" dirty="0" err="1"/>
              <a:t>დადასტურებული</a:t>
            </a:r>
            <a:r>
              <a:rPr lang="en-US" dirty="0"/>
              <a:t> </a:t>
            </a:r>
            <a:r>
              <a:rPr lang="en-US" dirty="0" err="1"/>
              <a:t>მითოსის</a:t>
            </a:r>
            <a:r>
              <a:rPr lang="en-US" dirty="0"/>
              <a:t> </a:t>
            </a:r>
            <a:r>
              <a:rPr lang="en-US" dirty="0" err="1"/>
              <a:t>ძირითადი</a:t>
            </a:r>
            <a:r>
              <a:rPr lang="en-US" dirty="0"/>
              <a:t> </a:t>
            </a:r>
            <a:r>
              <a:rPr lang="en-US" dirty="0" err="1"/>
              <a:t>თემებია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	</a:t>
            </a:r>
            <a:r>
              <a:rPr lang="en-US" b="1" dirty="0" err="1"/>
              <a:t>მარადიული</a:t>
            </a:r>
            <a:r>
              <a:rPr lang="en-US" b="1" dirty="0"/>
              <a:t> </a:t>
            </a:r>
            <a:r>
              <a:rPr lang="en-US" b="1" dirty="0" err="1"/>
              <a:t>გაზაფხული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2.	</a:t>
            </a:r>
            <a:r>
              <a:rPr lang="en-US" b="1" dirty="0" err="1"/>
              <a:t>წყლის</a:t>
            </a:r>
            <a:r>
              <a:rPr lang="en-US" b="1" dirty="0"/>
              <a:t> </a:t>
            </a:r>
            <a:r>
              <a:rPr lang="en-US" b="1" dirty="0" err="1"/>
              <a:t>განმასახიერებელი</a:t>
            </a:r>
            <a:r>
              <a:rPr lang="en-US" b="1" dirty="0"/>
              <a:t> </a:t>
            </a:r>
            <a:r>
              <a:rPr lang="en-US" b="1" dirty="0" err="1"/>
              <a:t>ქალღვთაება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3.	“</a:t>
            </a:r>
            <a:r>
              <a:rPr lang="en-US" b="1" dirty="0" err="1"/>
              <a:t>ამირანიანის</a:t>
            </a:r>
            <a:r>
              <a:rPr lang="en-US" b="1" dirty="0"/>
              <a:t>” </a:t>
            </a:r>
            <a:r>
              <a:rPr lang="en-US" b="1" dirty="0" err="1"/>
              <a:t>მითოსური</a:t>
            </a:r>
            <a:r>
              <a:rPr lang="en-US" b="1" dirty="0"/>
              <a:t> </a:t>
            </a:r>
            <a:r>
              <a:rPr lang="en-US" b="1" dirty="0" err="1"/>
              <a:t>კვალი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4.	</a:t>
            </a:r>
            <a:r>
              <a:rPr lang="en-US" b="1" dirty="0" err="1"/>
              <a:t>წყლისა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ხმელეთის</a:t>
            </a:r>
            <a:r>
              <a:rPr lang="en-US" b="1" dirty="0"/>
              <a:t> </a:t>
            </a:r>
            <a:r>
              <a:rPr lang="en-US" b="1" dirty="0" err="1"/>
              <a:t>სტიქიათა</a:t>
            </a:r>
            <a:r>
              <a:rPr lang="en-US" b="1" dirty="0"/>
              <a:t> </a:t>
            </a:r>
            <a:r>
              <a:rPr lang="en-US" b="1" dirty="0" err="1"/>
              <a:t>ბრძოლა</a:t>
            </a:r>
            <a:r>
              <a:rPr lang="en-US" b="1" dirty="0"/>
              <a:t>,</a:t>
            </a:r>
            <a:endParaRPr lang="en-US" dirty="0"/>
          </a:p>
          <a:p>
            <a:r>
              <a:rPr lang="en-US" b="1" dirty="0"/>
              <a:t>5.	</a:t>
            </a:r>
            <a:r>
              <a:rPr lang="en-US" b="1" dirty="0" err="1"/>
              <a:t>თამარის</a:t>
            </a:r>
            <a:r>
              <a:rPr lang="en-US" b="1" dirty="0"/>
              <a:t> </a:t>
            </a:r>
            <a:r>
              <a:rPr lang="en-US" b="1" dirty="0" err="1"/>
              <a:t>ციკლის</a:t>
            </a:r>
            <a:r>
              <a:rPr lang="en-US" b="1" dirty="0"/>
              <a:t> </a:t>
            </a:r>
            <a:r>
              <a:rPr lang="en-US" b="1" dirty="0" err="1"/>
              <a:t>თქმულებანი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1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ექსპედიციის</a:t>
            </a:r>
            <a:r>
              <a:rPr lang="en-US" dirty="0"/>
              <a:t> </a:t>
            </a:r>
            <a:r>
              <a:rPr lang="en-US" dirty="0" err="1"/>
              <a:t>წევრები</a:t>
            </a:r>
            <a:r>
              <a:rPr lang="en-US" dirty="0"/>
              <a:t> </a:t>
            </a:r>
            <a:r>
              <a:rPr lang="en-US" dirty="0" err="1"/>
              <a:t>სოფელ</a:t>
            </a:r>
            <a:r>
              <a:rPr lang="en-US" dirty="0"/>
              <a:t>  ი ე თ შ ი</a:t>
            </a:r>
          </a:p>
        </p:txBody>
      </p:sp>
      <p:pic>
        <p:nvPicPr>
          <p:cNvPr id="4" name="Рисунок 3" descr="20800215_1439719522764459_6330271001568180087_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37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ტაოს მითოსი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ზოგადქართული</a:t>
            </a:r>
            <a:r>
              <a:rPr lang="en-US" dirty="0"/>
              <a:t> </a:t>
            </a:r>
            <a:r>
              <a:rPr lang="en-US" dirty="0" err="1"/>
              <a:t>მარადიული</a:t>
            </a:r>
            <a:r>
              <a:rPr lang="en-US" dirty="0"/>
              <a:t> </a:t>
            </a:r>
            <a:r>
              <a:rPr lang="en-US" dirty="0" err="1"/>
              <a:t>გაზაფხულის</a:t>
            </a:r>
            <a:r>
              <a:rPr lang="en-US" dirty="0"/>
              <a:t>, </a:t>
            </a:r>
            <a:r>
              <a:rPr lang="en-US" dirty="0" err="1"/>
              <a:t>ანუ</a:t>
            </a:r>
            <a:r>
              <a:rPr lang="en-US" dirty="0"/>
              <a:t> </a:t>
            </a:r>
            <a:r>
              <a:rPr lang="en-US" dirty="0" err="1"/>
              <a:t>დაკარგული</a:t>
            </a:r>
            <a:r>
              <a:rPr lang="en-US" dirty="0"/>
              <a:t> </a:t>
            </a:r>
            <a:r>
              <a:rPr lang="en-US" dirty="0" err="1"/>
              <a:t>სამოთხის</a:t>
            </a:r>
            <a:r>
              <a:rPr lang="en-US" dirty="0"/>
              <a:t>, </a:t>
            </a:r>
            <a:r>
              <a:rPr lang="en-US" dirty="0" err="1"/>
              <a:t>მითოსისაგან</a:t>
            </a:r>
            <a:r>
              <a:rPr lang="en-US" dirty="0"/>
              <a:t> </a:t>
            </a:r>
            <a:r>
              <a:rPr lang="en-US" dirty="0" err="1"/>
              <a:t>განსხვავებით</a:t>
            </a:r>
            <a:r>
              <a:rPr lang="en-US" dirty="0"/>
              <a:t>, </a:t>
            </a:r>
            <a:r>
              <a:rPr lang="en-US" dirty="0" err="1"/>
              <a:t>ტაოს</a:t>
            </a:r>
            <a:r>
              <a:rPr lang="en-US" dirty="0"/>
              <a:t> </a:t>
            </a:r>
            <a:r>
              <a:rPr lang="en-US" dirty="0" err="1"/>
              <a:t>მითოსურ</a:t>
            </a:r>
            <a:r>
              <a:rPr lang="en-US" dirty="0"/>
              <a:t> </a:t>
            </a:r>
            <a:r>
              <a:rPr lang="en-US" dirty="0" err="1"/>
              <a:t>თქმულებათა</a:t>
            </a:r>
            <a:r>
              <a:rPr lang="en-US" dirty="0"/>
              <a:t> </a:t>
            </a:r>
            <a:r>
              <a:rPr lang="en-US" dirty="0" err="1"/>
              <a:t>ყველა</a:t>
            </a:r>
            <a:r>
              <a:rPr lang="en-US" dirty="0"/>
              <a:t> </a:t>
            </a:r>
            <a:r>
              <a:rPr lang="en-US" dirty="0" err="1"/>
              <a:t>ვარიანტის</a:t>
            </a:r>
            <a:r>
              <a:rPr lang="en-US" dirty="0"/>
              <a:t> </a:t>
            </a:r>
            <a:r>
              <a:rPr lang="en-US" dirty="0" err="1"/>
              <a:t>თანახმად</a:t>
            </a:r>
            <a:r>
              <a:rPr lang="en-US" dirty="0"/>
              <a:t>, </a:t>
            </a:r>
            <a:r>
              <a:rPr lang="en-US" dirty="0" err="1"/>
              <a:t>პირველი</a:t>
            </a:r>
            <a:r>
              <a:rPr lang="en-US" dirty="0"/>
              <a:t> </a:t>
            </a:r>
            <a:r>
              <a:rPr lang="en-US" dirty="0" err="1"/>
              <a:t>თოვლის</a:t>
            </a:r>
            <a:r>
              <a:rPr lang="en-US" dirty="0"/>
              <a:t> </a:t>
            </a:r>
            <a:r>
              <a:rPr lang="en-US" dirty="0" err="1"/>
              <a:t>მოსვლა</a:t>
            </a:r>
            <a:r>
              <a:rPr lang="en-US" dirty="0"/>
              <a:t> </a:t>
            </a:r>
            <a:r>
              <a:rPr lang="en-US" dirty="0" err="1"/>
              <a:t>ქრისტიანი</a:t>
            </a:r>
            <a:r>
              <a:rPr lang="en-US" dirty="0"/>
              <a:t> </a:t>
            </a:r>
            <a:r>
              <a:rPr lang="en-US" dirty="0" err="1"/>
              <a:t>ბერების</a:t>
            </a:r>
            <a:r>
              <a:rPr lang="en-US" dirty="0"/>
              <a:t> (“</a:t>
            </a:r>
            <a:r>
              <a:rPr lang="en-US" dirty="0" err="1"/>
              <a:t>ქეშიშების</a:t>
            </a:r>
            <a:r>
              <a:rPr lang="en-US" dirty="0"/>
              <a:t>”) </a:t>
            </a:r>
            <a:r>
              <a:rPr lang="en-US" dirty="0" err="1"/>
              <a:t>სამყოფელის</a:t>
            </a:r>
            <a:r>
              <a:rPr lang="en-US" dirty="0"/>
              <a:t> </a:t>
            </a:r>
            <a:r>
              <a:rPr lang="en-US" dirty="0" err="1"/>
              <a:t>მოშლასთან</a:t>
            </a:r>
            <a:r>
              <a:rPr lang="en-US" dirty="0"/>
              <a:t> </a:t>
            </a:r>
            <a:r>
              <a:rPr lang="en-US" dirty="0" err="1"/>
              <a:t>ასოცირდება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Рисунок 6" descr="Image result for ááá ááá ááááá ááá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1148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3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ტაოს მითოსი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თოვლის</a:t>
            </a:r>
            <a:r>
              <a:rPr lang="en-US" dirty="0"/>
              <a:t> </a:t>
            </a:r>
            <a:r>
              <a:rPr lang="en-US" dirty="0" err="1"/>
              <a:t>მოსვლის</a:t>
            </a:r>
            <a:r>
              <a:rPr lang="en-US" dirty="0"/>
              <a:t> </a:t>
            </a:r>
            <a:r>
              <a:rPr lang="en-US" dirty="0" err="1"/>
              <a:t>შემდეგ</a:t>
            </a:r>
            <a:r>
              <a:rPr lang="en-US" dirty="0"/>
              <a:t> </a:t>
            </a:r>
            <a:r>
              <a:rPr lang="en-US" dirty="0" err="1"/>
              <a:t>ბერებს</a:t>
            </a:r>
            <a:r>
              <a:rPr lang="en-US" dirty="0"/>
              <a:t> </a:t>
            </a:r>
            <a:r>
              <a:rPr lang="en-US" dirty="0" err="1"/>
              <a:t>დაუტოვებიათ</a:t>
            </a:r>
            <a:r>
              <a:rPr lang="en-US" dirty="0"/>
              <a:t> </a:t>
            </a:r>
            <a:r>
              <a:rPr lang="en-US" dirty="0" err="1"/>
              <a:t>თავიანთი</a:t>
            </a:r>
            <a:r>
              <a:rPr lang="en-US" dirty="0"/>
              <a:t> </a:t>
            </a:r>
            <a:r>
              <a:rPr lang="en-US" dirty="0" err="1"/>
              <a:t>სამყოფელი</a:t>
            </a:r>
            <a:r>
              <a:rPr lang="en-US" dirty="0"/>
              <a:t>, </a:t>
            </a:r>
            <a:r>
              <a:rPr lang="en-US" dirty="0" err="1"/>
              <a:t>მაგრამ</a:t>
            </a:r>
            <a:r>
              <a:rPr lang="en-US" dirty="0"/>
              <a:t> </a:t>
            </a:r>
            <a:r>
              <a:rPr lang="en-US" dirty="0" err="1"/>
              <a:t>სად</a:t>
            </a:r>
            <a:r>
              <a:rPr lang="en-US" dirty="0"/>
              <a:t> </a:t>
            </a:r>
            <a:r>
              <a:rPr lang="en-US" dirty="0" err="1"/>
              <a:t>წავიდნენ</a:t>
            </a:r>
            <a:r>
              <a:rPr lang="en-US" dirty="0"/>
              <a:t> </a:t>
            </a:r>
            <a:r>
              <a:rPr lang="en-US" dirty="0" err="1"/>
              <a:t>ქრისტეს</a:t>
            </a:r>
            <a:r>
              <a:rPr lang="en-US" dirty="0"/>
              <a:t> </a:t>
            </a:r>
            <a:r>
              <a:rPr lang="en-US" dirty="0" err="1"/>
              <a:t>მსახურნი</a:t>
            </a:r>
            <a:r>
              <a:rPr lang="en-US" dirty="0"/>
              <a:t>, </a:t>
            </a:r>
            <a:r>
              <a:rPr lang="en-US" dirty="0" err="1"/>
              <a:t>უმეტესწილად</a:t>
            </a:r>
            <a:r>
              <a:rPr lang="en-US" dirty="0"/>
              <a:t>, </a:t>
            </a:r>
            <a:r>
              <a:rPr lang="en-US" dirty="0" err="1"/>
              <a:t>არავინ</a:t>
            </a:r>
            <a:r>
              <a:rPr lang="en-US" dirty="0"/>
              <a:t> </a:t>
            </a:r>
            <a:r>
              <a:rPr lang="en-US" dirty="0" err="1"/>
              <a:t>უწყის</a:t>
            </a:r>
            <a:r>
              <a:rPr lang="en-US" dirty="0"/>
              <a:t>, </a:t>
            </a:r>
            <a:r>
              <a:rPr lang="en-US" dirty="0" err="1"/>
              <a:t>მიუთითებენ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ბათუმში</a:t>
            </a:r>
            <a:r>
              <a:rPr lang="en-US" dirty="0"/>
              <a:t> </a:t>
            </a:r>
            <a:r>
              <a:rPr lang="en-US" dirty="0" err="1"/>
              <a:t>წასულან</a:t>
            </a:r>
            <a:r>
              <a:rPr lang="en-US" dirty="0"/>
              <a:t>”,</a:t>
            </a:r>
          </a:p>
          <a:p>
            <a:r>
              <a:rPr lang="en-US" dirty="0"/>
              <a:t>“</a:t>
            </a:r>
            <a:r>
              <a:rPr lang="en-US" dirty="0" err="1"/>
              <a:t>აქობადან</a:t>
            </a:r>
            <a:r>
              <a:rPr lang="en-US" dirty="0"/>
              <a:t> </a:t>
            </a:r>
            <a:r>
              <a:rPr lang="en-US" dirty="0" err="1"/>
              <a:t>წასულან</a:t>
            </a:r>
            <a:r>
              <a:rPr lang="en-US" dirty="0"/>
              <a:t>”,</a:t>
            </a:r>
          </a:p>
          <a:p>
            <a:r>
              <a:rPr lang="en-US" dirty="0"/>
              <a:t>“</a:t>
            </a:r>
            <a:r>
              <a:rPr lang="en-US" dirty="0" err="1"/>
              <a:t>საცხადან</a:t>
            </a:r>
            <a:r>
              <a:rPr lang="en-US" dirty="0"/>
              <a:t> </a:t>
            </a:r>
            <a:r>
              <a:rPr lang="en-US" dirty="0" err="1"/>
              <a:t>მოსულან</a:t>
            </a:r>
            <a:r>
              <a:rPr lang="en-US" dirty="0"/>
              <a:t>, </a:t>
            </a:r>
            <a:r>
              <a:rPr lang="en-US" dirty="0" err="1"/>
              <a:t>იქ</a:t>
            </a:r>
            <a:r>
              <a:rPr lang="en-US" dirty="0"/>
              <a:t> </a:t>
            </a:r>
            <a:r>
              <a:rPr lang="en-US" dirty="0" err="1"/>
              <a:t>წასულან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pic>
        <p:nvPicPr>
          <p:cNvPr id="5" name="Рисунок 7" descr="Image result for ááá ááá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1910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27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მთავარი</a:t>
            </a:r>
            <a:r>
              <a:rPr lang="en-US" dirty="0"/>
              <a:t> </a:t>
            </a:r>
            <a:r>
              <a:rPr lang="en-US" dirty="0" err="1"/>
              <a:t>გზავნილი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ნარატივებისა</a:t>
            </a:r>
            <a:r>
              <a:rPr lang="en-US" dirty="0"/>
              <a:t> </a:t>
            </a:r>
            <a:r>
              <a:rPr lang="en-US" dirty="0" err="1"/>
              <a:t>ის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, </a:t>
            </a:r>
            <a:r>
              <a:rPr lang="en-US" dirty="0" err="1"/>
              <a:t>რომ</a:t>
            </a:r>
            <a:r>
              <a:rPr lang="en-US" dirty="0"/>
              <a:t> </a:t>
            </a:r>
            <a:r>
              <a:rPr lang="en-US" dirty="0" err="1"/>
              <a:t>ტაოში</a:t>
            </a:r>
            <a:r>
              <a:rPr lang="en-US" dirty="0"/>
              <a:t> </a:t>
            </a:r>
            <a:r>
              <a:rPr lang="en-US" dirty="0" err="1"/>
              <a:t>თოვლის</a:t>
            </a:r>
            <a:r>
              <a:rPr lang="en-US" dirty="0"/>
              <a:t> </a:t>
            </a:r>
            <a:r>
              <a:rPr lang="en-US" dirty="0" err="1"/>
              <a:t>შემდეგ</a:t>
            </a:r>
            <a:r>
              <a:rPr lang="en-US" dirty="0"/>
              <a:t> </a:t>
            </a:r>
            <a:r>
              <a:rPr lang="en-US" dirty="0" err="1"/>
              <a:t>ქრისტიანები</a:t>
            </a:r>
            <a:r>
              <a:rPr lang="en-US" dirty="0"/>
              <a:t> </a:t>
            </a:r>
            <a:r>
              <a:rPr lang="en-US" dirty="0" err="1"/>
              <a:t>აღარ</a:t>
            </a:r>
            <a:r>
              <a:rPr lang="en-US" dirty="0"/>
              <a:t> </a:t>
            </a:r>
            <a:r>
              <a:rPr lang="en-US" dirty="0" err="1"/>
              <a:t>ბინადრობენ</a:t>
            </a:r>
            <a:r>
              <a:rPr lang="en-US" dirty="0"/>
              <a:t>; </a:t>
            </a:r>
            <a:r>
              <a:rPr lang="en-US" dirty="0" err="1"/>
              <a:t>თუმცა</a:t>
            </a:r>
            <a:r>
              <a:rPr lang="en-US" dirty="0"/>
              <a:t>, </a:t>
            </a:r>
            <a:r>
              <a:rPr lang="en-US" dirty="0" err="1"/>
              <a:t>დოლენჯიანთკარელი</a:t>
            </a:r>
            <a:r>
              <a:rPr lang="en-US" dirty="0"/>
              <a:t> (</a:t>
            </a:r>
            <a:r>
              <a:rPr lang="en-US" dirty="0" err="1"/>
              <a:t>სოფელ</a:t>
            </a:r>
            <a:r>
              <a:rPr lang="en-US" dirty="0"/>
              <a:t> </a:t>
            </a:r>
            <a:r>
              <a:rPr lang="en-US" dirty="0" err="1"/>
              <a:t>ხევას</a:t>
            </a:r>
            <a:r>
              <a:rPr lang="en-US" dirty="0"/>
              <a:t> </a:t>
            </a:r>
            <a:r>
              <a:rPr lang="en-US" dirty="0" err="1"/>
              <a:t>უბანი</a:t>
            </a:r>
            <a:r>
              <a:rPr lang="en-US" dirty="0"/>
              <a:t>) </a:t>
            </a:r>
            <a:r>
              <a:rPr lang="en-US" dirty="0" err="1"/>
              <a:t>მევლუდ</a:t>
            </a:r>
            <a:r>
              <a:rPr lang="en-US" dirty="0"/>
              <a:t> </a:t>
            </a:r>
            <a:r>
              <a:rPr lang="en-US" dirty="0" err="1"/>
              <a:t>დოლენჯიშვილისეული</a:t>
            </a:r>
            <a:r>
              <a:rPr lang="en-US" dirty="0"/>
              <a:t> </a:t>
            </a:r>
            <a:r>
              <a:rPr lang="en-US" dirty="0" err="1"/>
              <a:t>ვარაიანტის</a:t>
            </a:r>
            <a:r>
              <a:rPr lang="en-US" dirty="0"/>
              <a:t> </a:t>
            </a:r>
            <a:r>
              <a:rPr lang="en-US" dirty="0" err="1"/>
              <a:t>თანახმად</a:t>
            </a:r>
            <a:r>
              <a:rPr lang="en-US" dirty="0"/>
              <a:t>, “</a:t>
            </a:r>
            <a:r>
              <a:rPr lang="en-US" dirty="0" err="1"/>
              <a:t>აქ</a:t>
            </a:r>
            <a:r>
              <a:rPr lang="en-US" dirty="0"/>
              <a:t>, </a:t>
            </a:r>
            <a:r>
              <a:rPr lang="en-US" dirty="0" err="1"/>
              <a:t>ქუაბაქ</a:t>
            </a:r>
            <a:r>
              <a:rPr lang="en-US" dirty="0"/>
              <a:t>, </a:t>
            </a:r>
            <a:r>
              <a:rPr lang="en-US" dirty="0" err="1"/>
              <a:t>ყოფილან</a:t>
            </a:r>
            <a:r>
              <a:rPr lang="en-US" dirty="0"/>
              <a:t> </a:t>
            </a:r>
            <a:r>
              <a:rPr lang="en-US" dirty="0" err="1"/>
              <a:t>გურჯები</a:t>
            </a:r>
            <a:r>
              <a:rPr lang="en-US" dirty="0"/>
              <a:t>, </a:t>
            </a:r>
            <a:r>
              <a:rPr lang="en-US" dirty="0" err="1"/>
              <a:t>აქვე</a:t>
            </a:r>
            <a:r>
              <a:rPr lang="en-US" dirty="0"/>
              <a:t> </a:t>
            </a:r>
            <a:r>
              <a:rPr lang="en-US" dirty="0" err="1"/>
              <a:t>მჯდარან</a:t>
            </a:r>
            <a:r>
              <a:rPr lang="en-US" dirty="0"/>
              <a:t>...” </a:t>
            </a:r>
            <a:r>
              <a:rPr lang="en-US" dirty="0" err="1"/>
              <a:t>მევლუდსაც</a:t>
            </a:r>
            <a:r>
              <a:rPr lang="en-US" dirty="0"/>
              <a:t> </a:t>
            </a:r>
            <a:r>
              <a:rPr lang="en-US" dirty="0" err="1"/>
              <a:t>სჯერა</a:t>
            </a:r>
            <a:r>
              <a:rPr lang="en-US" dirty="0"/>
              <a:t>, </a:t>
            </a:r>
            <a:r>
              <a:rPr lang="en-US" dirty="0" err="1"/>
              <a:t>რომ</a:t>
            </a:r>
            <a:r>
              <a:rPr lang="en-US" dirty="0"/>
              <a:t> “</a:t>
            </a:r>
            <a:r>
              <a:rPr lang="en-US" dirty="0" err="1"/>
              <a:t>ქეშიში</a:t>
            </a:r>
            <a:r>
              <a:rPr lang="en-US" dirty="0"/>
              <a:t> </a:t>
            </a:r>
            <a:r>
              <a:rPr lang="en-US" dirty="0" err="1"/>
              <a:t>წევდა</a:t>
            </a:r>
            <a:r>
              <a:rPr lang="en-US" dirty="0"/>
              <a:t> </a:t>
            </a:r>
            <a:r>
              <a:rPr lang="en-US" dirty="0" err="1"/>
              <a:t>ბათუმში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pic>
        <p:nvPicPr>
          <p:cNvPr id="7" name="Рисунок 9" descr="IMG_0528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5462"/>
            <a:ext cx="4038600" cy="302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821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ნაკადი">
  <a:themeElements>
    <a:clrScheme name="ნაკადი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ნაკადი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ნაკადი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2530</TotalTime>
  <Words>728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ნაკადი</vt:lpstr>
      <vt:lpstr>ბათუმის შოთა რუსთაველის სახელმწიფო უნივერსიტეტის ქართული ფილოლოგიის დეპარტამენტი</vt:lpstr>
      <vt:lpstr>   სემინარის თემა:  „ტაოს მითოსი“ </vt:lpstr>
      <vt:lpstr>მითი</vt:lpstr>
      <vt:lpstr>მითი</vt:lpstr>
      <vt:lpstr>ძირითადი თემები:</vt:lpstr>
      <vt:lpstr> ექსპედიციის წევრები სოფელ  ი ე თ შ ი</vt:lpstr>
      <vt:lpstr>ტაოს მითოსი</vt:lpstr>
      <vt:lpstr>ტაოს მითოსი</vt:lpstr>
      <vt:lpstr>PowerPoint Presentation</vt:lpstr>
      <vt:lpstr>PowerPoint Presentation</vt:lpstr>
      <vt:lpstr>PowerPoint Presentation</vt:lpstr>
      <vt:lpstr>წყლის ქალღვთაება</vt:lpstr>
      <vt:lpstr>წყლის ქალღვთაება</vt:lpstr>
      <vt:lpstr>წყლის ქალღვთაება</vt:lpstr>
      <vt:lpstr>წყლის ქალღვთაება</vt:lpstr>
      <vt:lpstr>PowerPoint Presentation</vt:lpstr>
      <vt:lpstr>PowerPoint Presentation</vt:lpstr>
      <vt:lpstr>PowerPoint Presentation</vt:lpstr>
      <vt:lpstr>PowerPoint Presentation</vt:lpstr>
      <vt:lpstr>       გმადლობთ ყურადღებისათვის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დოქტორანტის გზამკვლევი</dc:title>
  <dc:creator>admin</dc:creator>
  <cp:lastModifiedBy>USER</cp:lastModifiedBy>
  <cp:revision>84</cp:revision>
  <dcterms:created xsi:type="dcterms:W3CDTF">2017-04-18T13:33:10Z</dcterms:created>
  <dcterms:modified xsi:type="dcterms:W3CDTF">2018-04-20T05:48:04Z</dcterms:modified>
</cp:coreProperties>
</file>